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charts/chart1.xml" ContentType="application/vnd.openxmlformats-officedocument.drawingml.chart+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charts/chart2.xml" ContentType="application/vnd.openxmlformats-officedocument.drawingml.chart+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notesMasterIdLst>
    <p:notesMasterId r:id="rId3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300" b="0" i="0" u="none" strike="noStrike">
                <a:solidFill>
                  <a:srgbClr val="7B1A0E"/>
                </a:solidFill>
                <a:latin typeface="Arial"/>
              </a:defRPr>
            </a:pPr>
            <a:r>
              <a:rPr sz="1300" b="0" i="0" u="none" strike="noStrike">
                <a:solidFill>
                  <a:srgbClr val="7B1A0E"/>
                </a:solidFill>
                <a:latin typeface="Arial"/>
              </a:rPr>
              <a:t>Duration of Each Mahadasha Period (Years)</a:t>
            </a:r>
          </a:p>
        </c:rich>
      </c:tx>
      <c:layout/>
      <c:overlay val="0"/>
    </c:title>
    <c:autoTitleDeleted val="0"/>
    <c:plotArea>
      <c:layout/>
      <c:barChart>
        <c:barDir val="col"/>
        <c:grouping val="clustered"/>
        <c:varyColors val="0"/>
        <c:ser>
          <c:idx val="0"/>
          <c:order val="0"/>
          <c:tx>
            <c:strRef>
              <c:f>Sheet1!$B$1</c:f>
              <c:strCache>
                <c:ptCount val="1"/>
                <c:pt idx="0">
                  <c:v>Dasha Intensity (Years)</c:v>
                </c:pt>
              </c:strCache>
            </c:strRef>
          </c:tx>
          <c:spPr>
            <a:solidFill>
              <a:srgbClr val="C8941A"/>
            </a:solidFill>
            <a:effectLst/>
          </c:spPr>
          <c:invertIfNegative val="0"/>
          <c:dLbls>
            <c:numFmt formatCode="#,##0" sourceLinked="0"/>
            <c:txPr>
              <a:bodyPr/>
              <a:lstStyle/>
              <a:p>
                <a:pPr>
                  <a:defRPr b="0" i="0" strike="noStrike" sz="1200" u="none">
                    <a:solidFill>
                      <a:srgbClr val="1A0A02"/>
                    </a:solidFill>
                    <a:latin typeface="Arial"/>
                  </a:defRPr>
                </a:pPr>
              </a:p>
            </c:txPr>
            <c:showLegendKey val="0"/>
            <c:showVal val="1"/>
            <c:showCatName val="0"/>
            <c:showSerName val="0"/>
            <c:showPercent val="0"/>
            <c:showBubbleSize val="0"/>
            <c:showLeaderLines val="0"/>
          </c:dLbls>
          <c:dPt>
            <c:idx val="0"/>
            <c:invertIfNegative val="0"/>
            <c:bubble3D val="0"/>
            <c:spPr>
              <a:solidFill>
                <a:srgbClr val="C8941A"/>
              </a:solidFill>
              <a:effectLst/>
            </c:spPr>
          </c:dPt>
          <c:dPt>
            <c:idx val="1"/>
            <c:invertIfNegative val="0"/>
            <c:bubble3D val="0"/>
            <c:spPr>
              <a:solidFill>
                <a:srgbClr val="7B5EA7"/>
              </a:solidFill>
              <a:effectLst/>
            </c:spPr>
          </c:dPt>
          <c:dPt>
            <c:idx val="2"/>
            <c:invertIfNegative val="0"/>
            <c:bubble3D val="0"/>
            <c:spPr>
              <a:solidFill>
                <a:srgbClr val="B5451B"/>
              </a:solidFill>
              <a:effectLst/>
            </c:spPr>
          </c:dPt>
          <c:dPt>
            <c:idx val="3"/>
            <c:invertIfNegative val="0"/>
            <c:bubble3D val="0"/>
            <c:spPr>
              <a:solidFill>
                <a:srgbClr val="2E7D6B"/>
              </a:solidFill>
              <a:effectLst/>
            </c:spPr>
          </c:dPt>
          <c:dPt>
            <c:idx val="4"/>
            <c:invertIfNegative val="0"/>
            <c:bubble3D val="0"/>
            <c:spPr>
              <a:solidFill>
                <a:srgbClr val="5C6BC0"/>
              </a:solidFill>
              <a:effectLst/>
            </c:spPr>
          </c:dPt>
          <c:cat>
            <c:multiLvlStrRef>
              <c:f>Sheet1!$A$2:$A$6</c:f>
              <c:multiLvlStrCache>
                <c:ptCount val="5"/>
                <c:lvl>
                  <c:pt idx="0">
                    <c:v>Rahu MD
1983–2001</c:v>
                  </c:pt>
                  <c:pt idx="1">
                    <c:v>Guru MD
2001–2017</c:v>
                  </c:pt>
                  <c:pt idx="2">
                    <c:v>Shani MD
2017–2036</c:v>
                  </c:pt>
                  <c:pt idx="3">
                    <c:v>Budha MD
2036–2053</c:v>
                  </c:pt>
                  <c:pt idx="4">
                    <c:v>Ketu MD
2053–2060</c:v>
                  </c:pt>
                </c:lvl>
              </c:multiLvlStrCache>
            </c:multiLvlStrRef>
          </c:cat>
          <c:val>
            <c:numRef>
              <c:f>Sheet1!$B$2:$B$6</c:f>
              <c:numCache>
                <c:formatCode>General</c:formatCode>
                <c:ptCount val="5"/>
                <c:pt idx="0">
                  <c:v>18</c:v>
                </c:pt>
                <c:pt idx="1">
                  <c:v>16</c:v>
                </c:pt>
                <c:pt idx="2">
                  <c:v>19</c:v>
                </c:pt>
                <c:pt idx="3">
                  <c:v>17</c:v>
                </c:pt>
                <c:pt idx="4">
                  <c:v>7</c:v>
                </c:pt>
              </c:numCache>
            </c:numRef>
          </c:val>
        </c:ser>
        <c:dLbls>
          <c:numFmt formatCode="#,##0" sourceLinked="0"/>
          <c:txPr>
            <a:bodyPr/>
            <a:lstStyle/>
            <a:p>
              <a:pPr>
                <a:defRPr b="0" i="0" strike="noStrike" sz="1200" u="none">
                  <a:solidFill>
                    <a:srgbClr val="1A0A02"/>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5C3317"/>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5C3317"/>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Financial Growth Index</c:v>
                </c:pt>
              </c:strCache>
            </c:strRef>
          </c:tx>
          <c:spPr>
            <a:solidFill>
              <a:srgbClr val="C8941A"/>
            </a:solidFill>
            <a:ln w="38100" cap="flat">
              <a:solidFill>
                <a:srgbClr val="C8941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C8941A"/>
              </a:solidFill>
              <a:ln w="9525" cap="flat">
                <a:solidFill>
                  <a:srgbClr val="C8941A"/>
                </a:solidFill>
                <a:prstDash val="solid"/>
                <a:round/>
              </a:ln>
              <a:effectLst/>
            </c:spPr>
          </c:marker>
          <c:cat>
            <c:multiLvlStrRef>
              <c:f>Sheet1!$A$2:$A$13</c:f>
              <c:multiLvlStrCache>
                <c:ptCount val="12"/>
                <c:lvl>
                  <c:pt idx="0">
                    <c:v>1983</c:v>
                  </c:pt>
                  <c:pt idx="1">
                    <c:v>1990</c:v>
                  </c:pt>
                  <c:pt idx="2">
                    <c:v>1995</c:v>
                  </c:pt>
                  <c:pt idx="3">
                    <c:v>2001</c:v>
                  </c:pt>
                  <c:pt idx="4">
                    <c:v>2005</c:v>
                  </c:pt>
                  <c:pt idx="5">
                    <c:v>2010</c:v>
                  </c:pt>
                  <c:pt idx="6">
                    <c:v>2017</c:v>
                  </c:pt>
                  <c:pt idx="7">
                    <c:v>2020</c:v>
                  </c:pt>
                  <c:pt idx="8">
                    <c:v>2023</c:v>
                  </c:pt>
                  <c:pt idx="9">
                    <c:v>2026</c:v>
                  </c:pt>
                  <c:pt idx="10">
                    <c:v>2030</c:v>
                  </c:pt>
                  <c:pt idx="11">
                    <c:v>2036</c:v>
                  </c:pt>
                </c:lvl>
              </c:multiLvlStrCache>
            </c:multiLvlStrRef>
          </c:cat>
          <c:val>
            <c:numRef>
              <c:f>Sheet1!$B$2:$B$13</c:f>
              <c:numCache>
                <c:formatCode>General</c:formatCode>
                <c:ptCount val="12"/>
                <c:pt idx="0">
                  <c:v>10</c:v>
                </c:pt>
                <c:pt idx="1">
                  <c:v>25</c:v>
                </c:pt>
                <c:pt idx="2">
                  <c:v>40</c:v>
                </c:pt>
                <c:pt idx="3">
                  <c:v>55</c:v>
                </c:pt>
                <c:pt idx="4">
                  <c:v>65</c:v>
                </c:pt>
                <c:pt idx="5">
                  <c:v>78</c:v>
                </c:pt>
                <c:pt idx="6">
                  <c:v>82</c:v>
                </c:pt>
                <c:pt idx="7">
                  <c:v>85</c:v>
                </c:pt>
                <c:pt idx="8">
                  <c:v>90</c:v>
                </c:pt>
                <c:pt idx="9">
                  <c:v>95</c:v>
                </c:pt>
                <c:pt idx="10">
                  <c:v>100</c:v>
                </c:pt>
                <c:pt idx="11">
                  <c:v>100</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C8941A"/>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2C1205"/>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C8941A"/>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1A0A02"/>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Opening slide. Greet the native and begin with a brief prayer.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0A02"/>
        </a:solidFill>
      </p:bgPr>
    </p:bg>
    <p:spTree>
      <p:nvGrpSpPr>
        <p:cNvPr id="1" name=""/>
        <p:cNvGrpSpPr/>
        <p:nvPr/>
      </p:nvGrpSpPr>
      <p:grpSpPr>
        <a:xfrm>
          <a:off x="0" y="0"/>
          <a:ext cx="0" cy="0"/>
          <a:chOff x="0" y="0"/>
          <a:chExt cx="0" cy="0"/>
        </a:xfrm>
      </p:grpSpPr>
      <p:sp>
        <p:nvSpPr>
          <p:cNvPr id="2" name="Shape 0"/>
          <p:cNvSpPr/>
          <p:nvPr/>
        </p:nvSpPr>
        <p:spPr>
          <a:xfrm>
            <a:off x="2926080" y="411480"/>
            <a:ext cx="3291840" cy="3291840"/>
          </a:xfrm>
          <a:prstGeom prst="ellipse">
            <a:avLst/>
          </a:prstGeom>
          <a:solidFill>
            <a:srgbClr val="B5451B">
              <a:alpha val="12000"/>
            </a:srgbClr>
          </a:solidFill>
          <a:ln w="19050">
            <a:solidFill>
              <a:srgbClr val="C8941A"/>
            </a:solidFill>
            <a:prstDash val="solid"/>
          </a:ln>
        </p:spPr>
      </p:sp>
      <p:sp>
        <p:nvSpPr>
          <p:cNvPr id="3" name="Shape 1"/>
          <p:cNvSpPr/>
          <p:nvPr/>
        </p:nvSpPr>
        <p:spPr>
          <a:xfrm>
            <a:off x="3200400" y="685800"/>
            <a:ext cx="2743200" cy="2743200"/>
          </a:xfrm>
          <a:prstGeom prst="ellipse">
            <a:avLst/>
          </a:prstGeom>
          <a:solidFill>
            <a:srgbClr val="B5451B">
              <a:alpha val="20000"/>
            </a:srgbClr>
          </a:solidFill>
          <a:ln w="6350">
            <a:solidFill>
              <a:srgbClr val="C8941A"/>
            </a:solidFill>
            <a:prstDash val="solid"/>
          </a:ln>
        </p:spPr>
      </p:sp>
      <p:sp>
        <p:nvSpPr>
          <p:cNvPr id="4" name="Text 2"/>
          <p:cNvSpPr/>
          <p:nvPr/>
        </p:nvSpPr>
        <p:spPr>
          <a:xfrm>
            <a:off x="3200400" y="822960"/>
            <a:ext cx="2743200" cy="1828800"/>
          </a:xfrm>
          <a:prstGeom prst="rect">
            <a:avLst/>
          </a:prstGeom>
          <a:noFill/>
          <a:ln/>
        </p:spPr>
        <p:txBody>
          <a:bodyPr wrap="square" rtlCol="0" anchor="ctr"/>
          <a:lstStyle/>
          <a:p>
            <a:pPr algn="ctr" indent="0" marL="0">
              <a:buNone/>
            </a:pPr>
            <a:r>
              <a:rPr lang="en-US" sz="8000" b="1" dirty="0">
                <a:solidFill>
                  <a:srgbClr val="C8941A"/>
                </a:solidFill>
                <a:latin typeface="Arial" pitchFamily="34" charset="0"/>
                <a:ea typeface="Arial" pitchFamily="34" charset="-122"/>
                <a:cs typeface="Arial" pitchFamily="34" charset="-120"/>
              </a:rPr>
              <a:t>ॐ</a:t>
            </a:r>
            <a:endParaRPr lang="en-US" sz="8000" dirty="0"/>
          </a:p>
        </p:txBody>
      </p:sp>
      <p:sp>
        <p:nvSpPr>
          <p:cNvPr id="5" name="Text 3"/>
          <p:cNvSpPr/>
          <p:nvPr/>
        </p:nvSpPr>
        <p:spPr>
          <a:xfrm>
            <a:off x="457200" y="2743200"/>
            <a:ext cx="8229600" cy="594360"/>
          </a:xfrm>
          <a:prstGeom prst="rect">
            <a:avLst/>
          </a:prstGeom>
          <a:noFill/>
          <a:ln/>
        </p:spPr>
        <p:txBody>
          <a:bodyPr wrap="square" rtlCol="0" anchor="ctr"/>
          <a:lstStyle/>
          <a:p>
            <a:pPr algn="ctr" indent="0" marL="0">
              <a:buNone/>
            </a:pPr>
            <a:r>
              <a:rPr lang="en-US" sz="3800" b="1" spc="200" kern="0" dirty="0">
                <a:solidFill>
                  <a:srgbClr val="FFFFFF"/>
                </a:solidFill>
                <a:latin typeface="Cambria" pitchFamily="34" charset="0"/>
                <a:ea typeface="Cambria" pitchFamily="34" charset="-122"/>
                <a:cs typeface="Cambria" pitchFamily="34" charset="-120"/>
              </a:rPr>
              <a:t>Janma Kundali</a:t>
            </a:r>
            <a:endParaRPr lang="en-US" sz="3800" dirty="0"/>
          </a:p>
        </p:txBody>
      </p:sp>
      <p:sp>
        <p:nvSpPr>
          <p:cNvPr id="6" name="Text 4"/>
          <p:cNvSpPr/>
          <p:nvPr/>
        </p:nvSpPr>
        <p:spPr>
          <a:xfrm>
            <a:off x="457200" y="3364992"/>
            <a:ext cx="8229600" cy="502920"/>
          </a:xfrm>
          <a:prstGeom prst="rect">
            <a:avLst/>
          </a:prstGeom>
          <a:noFill/>
          <a:ln/>
        </p:spPr>
        <p:txBody>
          <a:bodyPr wrap="square" rtlCol="0" anchor="ctr"/>
          <a:lstStyle/>
          <a:p>
            <a:pPr algn="ctr" indent="0" marL="0">
              <a:buNone/>
            </a:pPr>
            <a:r>
              <a:rPr lang="en-US" sz="3000" b="1" dirty="0">
                <a:solidFill>
                  <a:srgbClr val="C8941A"/>
                </a:solidFill>
                <a:latin typeface="Cambria" pitchFamily="34" charset="0"/>
                <a:ea typeface="Cambria" pitchFamily="34" charset="-122"/>
                <a:cs typeface="Cambria" pitchFamily="34" charset="-120"/>
              </a:rPr>
              <a:t>Rajesh M</a:t>
            </a:r>
            <a:endParaRPr lang="en-US" sz="3000" dirty="0"/>
          </a:p>
        </p:txBody>
      </p:sp>
      <p:sp>
        <p:nvSpPr>
          <p:cNvPr id="7" name="Text 5"/>
          <p:cNvSpPr/>
          <p:nvPr/>
        </p:nvSpPr>
        <p:spPr>
          <a:xfrm>
            <a:off x="457200" y="3913632"/>
            <a:ext cx="8229600" cy="329184"/>
          </a:xfrm>
          <a:prstGeom prst="rect">
            <a:avLst/>
          </a:prstGeom>
          <a:noFill/>
          <a:ln/>
        </p:spPr>
        <p:txBody>
          <a:bodyPr wrap="square" rtlCol="0" anchor="ctr"/>
          <a:lstStyle/>
          <a:p>
            <a:pPr algn="ctr" indent="0" marL="0">
              <a:buNone/>
            </a:pPr>
            <a:r>
              <a:rPr lang="en-US" sz="1200" dirty="0">
                <a:solidFill>
                  <a:srgbClr val="D4A853"/>
                </a:solidFill>
                <a:latin typeface="Arial" pitchFamily="34" charset="0"/>
                <a:ea typeface="Arial" pitchFamily="34" charset="-122"/>
                <a:cs typeface="Arial" pitchFamily="34" charset="-120"/>
              </a:rPr>
              <a:t>Date of Birth: 25 September 1983  •  07:10 AM IST  •  Cheranmahadevi, Tirunelveli, Tamil Nadu</a:t>
            </a:r>
            <a:endParaRPr lang="en-US" sz="1200" dirty="0"/>
          </a:p>
        </p:txBody>
      </p:sp>
      <p:sp>
        <p:nvSpPr>
          <p:cNvPr id="8" name="Text 6"/>
          <p:cNvSpPr/>
          <p:nvPr/>
        </p:nvSpPr>
        <p:spPr>
          <a:xfrm>
            <a:off x="457200" y="4315968"/>
            <a:ext cx="8229600" cy="274320"/>
          </a:xfrm>
          <a:prstGeom prst="rect">
            <a:avLst/>
          </a:prstGeom>
          <a:noFill/>
          <a:ln/>
        </p:spPr>
        <p:txBody>
          <a:bodyPr wrap="square" rtlCol="0" anchor="ctr"/>
          <a:lstStyle/>
          <a:p>
            <a:pPr algn="ctr" indent="0" marL="0">
              <a:buNone/>
            </a:pPr>
            <a:r>
              <a:rPr lang="en-US" sz="1100" i="1" dirty="0">
                <a:solidFill>
                  <a:srgbClr val="8B6340"/>
                </a:solidFill>
                <a:latin typeface="Arial" pitchFamily="34" charset="0"/>
                <a:ea typeface="Arial" pitchFamily="34" charset="-122"/>
                <a:cs typeface="Arial" pitchFamily="34" charset="-120"/>
              </a:rPr>
              <a:t>Prepared by Pandit Krishnakant Shastri Ji</a:t>
            </a:r>
            <a:endParaRPr lang="en-US" sz="1100" dirty="0"/>
          </a:p>
        </p:txBody>
      </p:sp>
      <p:sp>
        <p:nvSpPr>
          <p:cNvPr id="9" name="Text 7"/>
          <p:cNvSpPr/>
          <p:nvPr/>
        </p:nvSpPr>
        <p:spPr>
          <a:xfrm>
            <a:off x="0" y="4736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Nakshatra — Shatabhisha</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365760" y="1170432"/>
            <a:ext cx="2926080" cy="347472"/>
          </a:xfrm>
          <a:prstGeom prst="rect">
            <a:avLst/>
          </a:prstGeom>
          <a:solidFill>
            <a:srgbClr val="B5451B"/>
          </a:solidFill>
          <a:ln/>
        </p:spPr>
      </p:sp>
      <p:sp>
        <p:nvSpPr>
          <p:cNvPr id="6" name="Text 4"/>
          <p:cNvSpPr/>
          <p:nvPr/>
        </p:nvSpPr>
        <p:spPr>
          <a:xfrm>
            <a:off x="502920" y="1225296"/>
            <a:ext cx="2743200" cy="237744"/>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Nakshatra</a:t>
            </a:r>
            <a:endParaRPr lang="en-US" sz="1100" dirty="0"/>
          </a:p>
        </p:txBody>
      </p:sp>
      <p:sp>
        <p:nvSpPr>
          <p:cNvPr id="7" name="Shape 5"/>
          <p:cNvSpPr/>
          <p:nvPr/>
        </p:nvSpPr>
        <p:spPr>
          <a:xfrm>
            <a:off x="3291840" y="1170432"/>
            <a:ext cx="5486400" cy="347472"/>
          </a:xfrm>
          <a:prstGeom prst="rect">
            <a:avLst/>
          </a:prstGeom>
          <a:solidFill>
            <a:srgbClr val="FAE8C0"/>
          </a:solidFill>
          <a:ln/>
        </p:spPr>
      </p:sp>
      <p:sp>
        <p:nvSpPr>
          <p:cNvPr id="8" name="Text 6"/>
          <p:cNvSpPr/>
          <p:nvPr/>
        </p:nvSpPr>
        <p:spPr>
          <a:xfrm>
            <a:off x="3429000" y="1225296"/>
            <a:ext cx="521208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Shatabhisha (100 Physicians)</a:t>
            </a:r>
            <a:endParaRPr lang="en-US" sz="1150" dirty="0"/>
          </a:p>
        </p:txBody>
      </p:sp>
      <p:sp>
        <p:nvSpPr>
          <p:cNvPr id="9" name="Shape 7"/>
          <p:cNvSpPr/>
          <p:nvPr/>
        </p:nvSpPr>
        <p:spPr>
          <a:xfrm>
            <a:off x="365760" y="1572768"/>
            <a:ext cx="2926080" cy="347472"/>
          </a:xfrm>
          <a:prstGeom prst="rect">
            <a:avLst/>
          </a:prstGeom>
          <a:solidFill>
            <a:srgbClr val="B5451B"/>
          </a:solidFill>
          <a:ln/>
        </p:spPr>
      </p:sp>
      <p:sp>
        <p:nvSpPr>
          <p:cNvPr id="10" name="Text 8"/>
          <p:cNvSpPr/>
          <p:nvPr/>
        </p:nvSpPr>
        <p:spPr>
          <a:xfrm>
            <a:off x="502920" y="1627632"/>
            <a:ext cx="2743200" cy="237744"/>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Lord (Swami)</a:t>
            </a:r>
            <a:endParaRPr lang="en-US" sz="1100" dirty="0"/>
          </a:p>
        </p:txBody>
      </p:sp>
      <p:sp>
        <p:nvSpPr>
          <p:cNvPr id="11" name="Shape 9"/>
          <p:cNvSpPr/>
          <p:nvPr/>
        </p:nvSpPr>
        <p:spPr>
          <a:xfrm>
            <a:off x="3291840" y="1572768"/>
            <a:ext cx="5486400" cy="347472"/>
          </a:xfrm>
          <a:prstGeom prst="rect">
            <a:avLst/>
          </a:prstGeom>
          <a:solidFill>
            <a:srgbClr val="FFFFFF"/>
          </a:solidFill>
          <a:ln/>
        </p:spPr>
      </p:sp>
      <p:sp>
        <p:nvSpPr>
          <p:cNvPr id="12" name="Text 10"/>
          <p:cNvSpPr/>
          <p:nvPr/>
        </p:nvSpPr>
        <p:spPr>
          <a:xfrm>
            <a:off x="3429000" y="1627632"/>
            <a:ext cx="521208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Rahu</a:t>
            </a:r>
            <a:endParaRPr lang="en-US" sz="1150" dirty="0"/>
          </a:p>
        </p:txBody>
      </p:sp>
      <p:sp>
        <p:nvSpPr>
          <p:cNvPr id="13" name="Shape 11"/>
          <p:cNvSpPr/>
          <p:nvPr/>
        </p:nvSpPr>
        <p:spPr>
          <a:xfrm>
            <a:off x="365760" y="1975104"/>
            <a:ext cx="2926080" cy="347472"/>
          </a:xfrm>
          <a:prstGeom prst="rect">
            <a:avLst/>
          </a:prstGeom>
          <a:solidFill>
            <a:srgbClr val="B5451B"/>
          </a:solidFill>
          <a:ln/>
        </p:spPr>
      </p:sp>
      <p:sp>
        <p:nvSpPr>
          <p:cNvPr id="14" name="Text 12"/>
          <p:cNvSpPr/>
          <p:nvPr/>
        </p:nvSpPr>
        <p:spPr>
          <a:xfrm>
            <a:off x="502920" y="2029968"/>
            <a:ext cx="2743200" cy="237744"/>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Position</a:t>
            </a:r>
            <a:endParaRPr lang="en-US" sz="1100" dirty="0"/>
          </a:p>
        </p:txBody>
      </p:sp>
      <p:sp>
        <p:nvSpPr>
          <p:cNvPr id="15" name="Shape 13"/>
          <p:cNvSpPr/>
          <p:nvPr/>
        </p:nvSpPr>
        <p:spPr>
          <a:xfrm>
            <a:off x="3291840" y="1975104"/>
            <a:ext cx="5486400" cy="347472"/>
          </a:xfrm>
          <a:prstGeom prst="rect">
            <a:avLst/>
          </a:prstGeom>
          <a:solidFill>
            <a:srgbClr val="FAE8C0"/>
          </a:solidFill>
          <a:ln/>
        </p:spPr>
      </p:sp>
      <p:sp>
        <p:nvSpPr>
          <p:cNvPr id="16" name="Text 14"/>
          <p:cNvSpPr/>
          <p:nvPr/>
        </p:nvSpPr>
        <p:spPr>
          <a:xfrm>
            <a:off x="3429000" y="2029968"/>
            <a:ext cx="521208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Aquarius — 6°40' to 20°00'</a:t>
            </a:r>
            <a:endParaRPr lang="en-US" sz="1150" dirty="0"/>
          </a:p>
        </p:txBody>
      </p:sp>
      <p:sp>
        <p:nvSpPr>
          <p:cNvPr id="17" name="Shape 15"/>
          <p:cNvSpPr/>
          <p:nvPr/>
        </p:nvSpPr>
        <p:spPr>
          <a:xfrm>
            <a:off x="365760" y="2377440"/>
            <a:ext cx="2926080" cy="347472"/>
          </a:xfrm>
          <a:prstGeom prst="rect">
            <a:avLst/>
          </a:prstGeom>
          <a:solidFill>
            <a:srgbClr val="B5451B"/>
          </a:solidFill>
          <a:ln/>
        </p:spPr>
      </p:sp>
      <p:sp>
        <p:nvSpPr>
          <p:cNvPr id="18" name="Text 16"/>
          <p:cNvSpPr/>
          <p:nvPr/>
        </p:nvSpPr>
        <p:spPr>
          <a:xfrm>
            <a:off x="502920" y="2432304"/>
            <a:ext cx="2743200" cy="237744"/>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Pada</a:t>
            </a:r>
            <a:endParaRPr lang="en-US" sz="1100" dirty="0"/>
          </a:p>
        </p:txBody>
      </p:sp>
      <p:sp>
        <p:nvSpPr>
          <p:cNvPr id="19" name="Shape 17"/>
          <p:cNvSpPr/>
          <p:nvPr/>
        </p:nvSpPr>
        <p:spPr>
          <a:xfrm>
            <a:off x="3291840" y="2377440"/>
            <a:ext cx="5486400" cy="347472"/>
          </a:xfrm>
          <a:prstGeom prst="rect">
            <a:avLst/>
          </a:prstGeom>
          <a:solidFill>
            <a:srgbClr val="FFFFFF"/>
          </a:solidFill>
          <a:ln/>
        </p:spPr>
      </p:sp>
      <p:sp>
        <p:nvSpPr>
          <p:cNvPr id="20" name="Text 18"/>
          <p:cNvSpPr/>
          <p:nvPr/>
        </p:nvSpPr>
        <p:spPr>
          <a:xfrm>
            <a:off x="3429000" y="2432304"/>
            <a:ext cx="521208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3rd Pada (Gemini Navamsa)</a:t>
            </a:r>
            <a:endParaRPr lang="en-US" sz="1150" dirty="0"/>
          </a:p>
        </p:txBody>
      </p:sp>
      <p:sp>
        <p:nvSpPr>
          <p:cNvPr id="21" name="Shape 19"/>
          <p:cNvSpPr/>
          <p:nvPr/>
        </p:nvSpPr>
        <p:spPr>
          <a:xfrm>
            <a:off x="365760" y="2779776"/>
            <a:ext cx="2926080" cy="347472"/>
          </a:xfrm>
          <a:prstGeom prst="rect">
            <a:avLst/>
          </a:prstGeom>
          <a:solidFill>
            <a:srgbClr val="B5451B"/>
          </a:solidFill>
          <a:ln/>
        </p:spPr>
      </p:sp>
      <p:sp>
        <p:nvSpPr>
          <p:cNvPr id="22" name="Text 20"/>
          <p:cNvSpPr/>
          <p:nvPr/>
        </p:nvSpPr>
        <p:spPr>
          <a:xfrm>
            <a:off x="502920" y="2834640"/>
            <a:ext cx="2743200" cy="237744"/>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Symbol</a:t>
            </a:r>
            <a:endParaRPr lang="en-US" sz="1100" dirty="0"/>
          </a:p>
        </p:txBody>
      </p:sp>
      <p:sp>
        <p:nvSpPr>
          <p:cNvPr id="23" name="Shape 21"/>
          <p:cNvSpPr/>
          <p:nvPr/>
        </p:nvSpPr>
        <p:spPr>
          <a:xfrm>
            <a:off x="3291840" y="2779776"/>
            <a:ext cx="5486400" cy="347472"/>
          </a:xfrm>
          <a:prstGeom prst="rect">
            <a:avLst/>
          </a:prstGeom>
          <a:solidFill>
            <a:srgbClr val="FAE8C0"/>
          </a:solidFill>
          <a:ln/>
        </p:spPr>
      </p:sp>
      <p:sp>
        <p:nvSpPr>
          <p:cNvPr id="24" name="Text 22"/>
          <p:cNvSpPr/>
          <p:nvPr/>
        </p:nvSpPr>
        <p:spPr>
          <a:xfrm>
            <a:off x="3429000" y="2834640"/>
            <a:ext cx="521208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Empty Circle / 1000 Stars</a:t>
            </a:r>
            <a:endParaRPr lang="en-US" sz="1150" dirty="0"/>
          </a:p>
        </p:txBody>
      </p:sp>
      <p:sp>
        <p:nvSpPr>
          <p:cNvPr id="25" name="Shape 23"/>
          <p:cNvSpPr/>
          <p:nvPr/>
        </p:nvSpPr>
        <p:spPr>
          <a:xfrm>
            <a:off x="365760" y="3182112"/>
            <a:ext cx="2926080" cy="347472"/>
          </a:xfrm>
          <a:prstGeom prst="rect">
            <a:avLst/>
          </a:prstGeom>
          <a:solidFill>
            <a:srgbClr val="B5451B"/>
          </a:solidFill>
          <a:ln/>
        </p:spPr>
      </p:sp>
      <p:sp>
        <p:nvSpPr>
          <p:cNvPr id="26" name="Text 24"/>
          <p:cNvSpPr/>
          <p:nvPr/>
        </p:nvSpPr>
        <p:spPr>
          <a:xfrm>
            <a:off x="502920" y="3236976"/>
            <a:ext cx="2743200" cy="237744"/>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Deity</a:t>
            </a:r>
            <a:endParaRPr lang="en-US" sz="1100" dirty="0"/>
          </a:p>
        </p:txBody>
      </p:sp>
      <p:sp>
        <p:nvSpPr>
          <p:cNvPr id="27" name="Shape 25"/>
          <p:cNvSpPr/>
          <p:nvPr/>
        </p:nvSpPr>
        <p:spPr>
          <a:xfrm>
            <a:off x="3291840" y="3182112"/>
            <a:ext cx="5486400" cy="347472"/>
          </a:xfrm>
          <a:prstGeom prst="rect">
            <a:avLst/>
          </a:prstGeom>
          <a:solidFill>
            <a:srgbClr val="FFFFFF"/>
          </a:solidFill>
          <a:ln/>
        </p:spPr>
      </p:sp>
      <p:sp>
        <p:nvSpPr>
          <p:cNvPr id="28" name="Text 26"/>
          <p:cNvSpPr/>
          <p:nvPr/>
        </p:nvSpPr>
        <p:spPr>
          <a:xfrm>
            <a:off x="3429000" y="3236976"/>
            <a:ext cx="521208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Varuna (God of cosmic waters &amp; truth)</a:t>
            </a:r>
            <a:endParaRPr lang="en-US" sz="1150" dirty="0"/>
          </a:p>
        </p:txBody>
      </p:sp>
      <p:sp>
        <p:nvSpPr>
          <p:cNvPr id="29" name="Shape 27"/>
          <p:cNvSpPr/>
          <p:nvPr/>
        </p:nvSpPr>
        <p:spPr>
          <a:xfrm>
            <a:off x="365760" y="3584448"/>
            <a:ext cx="2926080" cy="347472"/>
          </a:xfrm>
          <a:prstGeom prst="rect">
            <a:avLst/>
          </a:prstGeom>
          <a:solidFill>
            <a:srgbClr val="B5451B"/>
          </a:solidFill>
          <a:ln/>
        </p:spPr>
      </p:sp>
      <p:sp>
        <p:nvSpPr>
          <p:cNvPr id="30" name="Text 28"/>
          <p:cNvSpPr/>
          <p:nvPr/>
        </p:nvSpPr>
        <p:spPr>
          <a:xfrm>
            <a:off x="502920" y="3639312"/>
            <a:ext cx="2743200" cy="237744"/>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Gana</a:t>
            </a:r>
            <a:endParaRPr lang="en-US" sz="1100" dirty="0"/>
          </a:p>
        </p:txBody>
      </p:sp>
      <p:sp>
        <p:nvSpPr>
          <p:cNvPr id="31" name="Shape 29"/>
          <p:cNvSpPr/>
          <p:nvPr/>
        </p:nvSpPr>
        <p:spPr>
          <a:xfrm>
            <a:off x="3291840" y="3584448"/>
            <a:ext cx="5486400" cy="347472"/>
          </a:xfrm>
          <a:prstGeom prst="rect">
            <a:avLst/>
          </a:prstGeom>
          <a:solidFill>
            <a:srgbClr val="FAE8C0"/>
          </a:solidFill>
          <a:ln/>
        </p:spPr>
      </p:sp>
      <p:sp>
        <p:nvSpPr>
          <p:cNvPr id="32" name="Text 30"/>
          <p:cNvSpPr/>
          <p:nvPr/>
        </p:nvSpPr>
        <p:spPr>
          <a:xfrm>
            <a:off x="3429000" y="3639312"/>
            <a:ext cx="521208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Rakshasa (demon — independent, powerful)</a:t>
            </a:r>
            <a:endParaRPr lang="en-US" sz="1150" dirty="0"/>
          </a:p>
        </p:txBody>
      </p:sp>
      <p:sp>
        <p:nvSpPr>
          <p:cNvPr id="33" name="Shape 31"/>
          <p:cNvSpPr/>
          <p:nvPr/>
        </p:nvSpPr>
        <p:spPr>
          <a:xfrm>
            <a:off x="365760" y="3986784"/>
            <a:ext cx="2926080" cy="347472"/>
          </a:xfrm>
          <a:prstGeom prst="rect">
            <a:avLst/>
          </a:prstGeom>
          <a:solidFill>
            <a:srgbClr val="B5451B"/>
          </a:solidFill>
          <a:ln/>
        </p:spPr>
      </p:sp>
      <p:sp>
        <p:nvSpPr>
          <p:cNvPr id="34" name="Text 32"/>
          <p:cNvSpPr/>
          <p:nvPr/>
        </p:nvSpPr>
        <p:spPr>
          <a:xfrm>
            <a:off x="502920" y="4041648"/>
            <a:ext cx="2743200" cy="237744"/>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Quality</a:t>
            </a:r>
            <a:endParaRPr lang="en-US" sz="1100" dirty="0"/>
          </a:p>
        </p:txBody>
      </p:sp>
      <p:sp>
        <p:nvSpPr>
          <p:cNvPr id="35" name="Shape 33"/>
          <p:cNvSpPr/>
          <p:nvPr/>
        </p:nvSpPr>
        <p:spPr>
          <a:xfrm>
            <a:off x="3291840" y="3986784"/>
            <a:ext cx="5486400" cy="347472"/>
          </a:xfrm>
          <a:prstGeom prst="rect">
            <a:avLst/>
          </a:prstGeom>
          <a:solidFill>
            <a:srgbClr val="FFFFFF"/>
          </a:solidFill>
          <a:ln/>
        </p:spPr>
      </p:sp>
      <p:sp>
        <p:nvSpPr>
          <p:cNvPr id="36" name="Text 34"/>
          <p:cNvSpPr/>
          <p:nvPr/>
        </p:nvSpPr>
        <p:spPr>
          <a:xfrm>
            <a:off x="3429000" y="4041648"/>
            <a:ext cx="521208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Chara (Movable) — adaptable, restless</a:t>
            </a:r>
            <a:endParaRPr lang="en-US" sz="1150" dirty="0"/>
          </a:p>
        </p:txBody>
      </p:sp>
      <p:sp>
        <p:nvSpPr>
          <p:cNvPr id="37" name="Shape 35"/>
          <p:cNvSpPr/>
          <p:nvPr/>
        </p:nvSpPr>
        <p:spPr>
          <a:xfrm>
            <a:off x="365760" y="4389120"/>
            <a:ext cx="2926080" cy="347472"/>
          </a:xfrm>
          <a:prstGeom prst="rect">
            <a:avLst/>
          </a:prstGeom>
          <a:solidFill>
            <a:srgbClr val="B5451B"/>
          </a:solidFill>
          <a:ln/>
        </p:spPr>
      </p:sp>
      <p:sp>
        <p:nvSpPr>
          <p:cNvPr id="38" name="Text 36"/>
          <p:cNvSpPr/>
          <p:nvPr/>
        </p:nvSpPr>
        <p:spPr>
          <a:xfrm>
            <a:off x="502920" y="4443984"/>
            <a:ext cx="2743200" cy="237744"/>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Shakti</a:t>
            </a:r>
            <a:endParaRPr lang="en-US" sz="1100" dirty="0"/>
          </a:p>
        </p:txBody>
      </p:sp>
      <p:sp>
        <p:nvSpPr>
          <p:cNvPr id="39" name="Shape 37"/>
          <p:cNvSpPr/>
          <p:nvPr/>
        </p:nvSpPr>
        <p:spPr>
          <a:xfrm>
            <a:off x="3291840" y="4389120"/>
            <a:ext cx="5486400" cy="347472"/>
          </a:xfrm>
          <a:prstGeom prst="rect">
            <a:avLst/>
          </a:prstGeom>
          <a:solidFill>
            <a:srgbClr val="FAE8C0"/>
          </a:solidFill>
          <a:ln/>
        </p:spPr>
      </p:sp>
      <p:sp>
        <p:nvSpPr>
          <p:cNvPr id="40" name="Text 38"/>
          <p:cNvSpPr/>
          <p:nvPr/>
        </p:nvSpPr>
        <p:spPr>
          <a:xfrm>
            <a:off x="3429000" y="4443984"/>
            <a:ext cx="521208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Bheshaja Shakti (healing power)</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384048"/>
            <a:ext cx="8595360" cy="420624"/>
          </a:xfrm>
          <a:prstGeom prst="rect">
            <a:avLst/>
          </a:prstGeom>
          <a:noFill/>
          <a:ln/>
        </p:spPr>
        <p:txBody>
          <a:bodyPr wrap="square" rtlCol="0" anchor="ctr"/>
          <a:lstStyle/>
          <a:p>
            <a:pPr algn="ctr" indent="0" marL="0">
              <a:buNone/>
            </a:pPr>
            <a:r>
              <a:rPr lang="en-US" sz="2200" b="1" dirty="0">
                <a:solidFill>
                  <a:srgbClr val="C8941A"/>
                </a:solidFill>
                <a:latin typeface="Cambria" pitchFamily="34" charset="0"/>
                <a:ea typeface="Cambria" pitchFamily="34" charset="-122"/>
                <a:cs typeface="Cambria" pitchFamily="34" charset="-120"/>
              </a:rPr>
              <a:t>Shatabhisha Nakshatra — Key Traits</a:t>
            </a:r>
            <a:endParaRPr lang="en-US" sz="2200" dirty="0"/>
          </a:p>
        </p:txBody>
      </p:sp>
      <p:sp>
        <p:nvSpPr>
          <p:cNvPr id="5" name="Shape 3"/>
          <p:cNvSpPr/>
          <p:nvPr/>
        </p:nvSpPr>
        <p:spPr>
          <a:xfrm>
            <a:off x="365760" y="1078992"/>
            <a:ext cx="4114800" cy="1097280"/>
          </a:xfrm>
          <a:prstGeom prst="roundRect">
            <a:avLst>
              <a:gd name="adj" fmla="val 10000"/>
            </a:avLst>
          </a:prstGeom>
          <a:solidFill>
            <a:srgbClr val="2C1205"/>
          </a:solidFill>
          <a:ln/>
          <a:effectLst>
            <a:outerShdw sx="100000" sy="100000" kx="0" ky="0" algn="bl" rotWithShape="0" blurRad="101600" dist="38100" dir="2700000">
              <a:srgbClr val="000000">
                <a:alpha val="18000"/>
              </a:srgbClr>
            </a:outerShdw>
          </a:effectLst>
        </p:spPr>
      </p:sp>
      <p:sp>
        <p:nvSpPr>
          <p:cNvPr id="6" name="Text 4"/>
          <p:cNvSpPr/>
          <p:nvPr/>
        </p:nvSpPr>
        <p:spPr>
          <a:xfrm>
            <a:off x="548640" y="1170432"/>
            <a:ext cx="3749040" cy="329184"/>
          </a:xfrm>
          <a:prstGeom prst="rect">
            <a:avLst/>
          </a:prstGeom>
          <a:noFill/>
          <a:ln/>
        </p:spPr>
        <p:txBody>
          <a:bodyPr wrap="square" lIns="0" tIns="0" rIns="0" bIns="0" rtlCol="0" anchor="ctr"/>
          <a:lstStyle/>
          <a:p>
            <a:pPr indent="0" marL="0">
              <a:buNone/>
            </a:pPr>
            <a:r>
              <a:rPr lang="en-US" sz="1400" b="1" dirty="0">
                <a:solidFill>
                  <a:srgbClr val="C8941A"/>
                </a:solidFill>
                <a:latin typeface="Arial" pitchFamily="34" charset="0"/>
                <a:ea typeface="Arial" pitchFamily="34" charset="-122"/>
                <a:cs typeface="Arial" pitchFamily="34" charset="-120"/>
              </a:rPr>
              <a:t>🌟 Visionary</a:t>
            </a:r>
            <a:endParaRPr lang="en-US" sz="1400" dirty="0"/>
          </a:p>
        </p:txBody>
      </p:sp>
      <p:sp>
        <p:nvSpPr>
          <p:cNvPr id="7" name="Text 5"/>
          <p:cNvSpPr/>
          <p:nvPr/>
        </p:nvSpPr>
        <p:spPr>
          <a:xfrm>
            <a:off x="548640" y="1517904"/>
            <a:ext cx="3749040" cy="54864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Sees far ahead; thinks in systems and patterns; natural futurist</a:t>
            </a:r>
            <a:endParaRPr lang="en-US" sz="1100" dirty="0"/>
          </a:p>
        </p:txBody>
      </p:sp>
      <p:sp>
        <p:nvSpPr>
          <p:cNvPr id="8" name="Shape 6"/>
          <p:cNvSpPr/>
          <p:nvPr/>
        </p:nvSpPr>
        <p:spPr>
          <a:xfrm>
            <a:off x="4754880" y="1078992"/>
            <a:ext cx="4114800" cy="1097280"/>
          </a:xfrm>
          <a:prstGeom prst="roundRect">
            <a:avLst>
              <a:gd name="adj" fmla="val 10000"/>
            </a:avLst>
          </a:prstGeom>
          <a:solidFill>
            <a:srgbClr val="2C1205"/>
          </a:solidFill>
          <a:ln/>
          <a:effectLst>
            <a:outerShdw sx="100000" sy="100000" kx="0" ky="0" algn="bl" rotWithShape="0" blurRad="101600" dist="38100" dir="2700000">
              <a:srgbClr val="000000">
                <a:alpha val="18000"/>
              </a:srgbClr>
            </a:outerShdw>
          </a:effectLst>
        </p:spPr>
      </p:sp>
      <p:sp>
        <p:nvSpPr>
          <p:cNvPr id="9" name="Text 7"/>
          <p:cNvSpPr/>
          <p:nvPr/>
        </p:nvSpPr>
        <p:spPr>
          <a:xfrm>
            <a:off x="4937760" y="1170432"/>
            <a:ext cx="3749040" cy="329184"/>
          </a:xfrm>
          <a:prstGeom prst="rect">
            <a:avLst/>
          </a:prstGeom>
          <a:noFill/>
          <a:ln/>
        </p:spPr>
        <p:txBody>
          <a:bodyPr wrap="square" lIns="0" tIns="0" rIns="0" bIns="0" rtlCol="0" anchor="ctr"/>
          <a:lstStyle/>
          <a:p>
            <a:pPr indent="0" marL="0">
              <a:buNone/>
            </a:pPr>
            <a:r>
              <a:rPr lang="en-US" sz="1400" b="1" dirty="0">
                <a:solidFill>
                  <a:srgbClr val="C8941A"/>
                </a:solidFill>
                <a:latin typeface="Arial" pitchFamily="34" charset="0"/>
                <a:ea typeface="Arial" pitchFamily="34" charset="-122"/>
                <a:cs typeface="Arial" pitchFamily="34" charset="-120"/>
              </a:rPr>
              <a:t>🔬 Analytical</a:t>
            </a:r>
            <a:endParaRPr lang="en-US" sz="1400" dirty="0"/>
          </a:p>
        </p:txBody>
      </p:sp>
      <p:sp>
        <p:nvSpPr>
          <p:cNvPr id="10" name="Text 8"/>
          <p:cNvSpPr/>
          <p:nvPr/>
        </p:nvSpPr>
        <p:spPr>
          <a:xfrm>
            <a:off x="4937760" y="1517904"/>
            <a:ext cx="3749040" cy="54864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Detail-oriented healing mind; drawn to research, medicine, technology</a:t>
            </a:r>
            <a:endParaRPr lang="en-US" sz="1100" dirty="0"/>
          </a:p>
        </p:txBody>
      </p:sp>
      <p:sp>
        <p:nvSpPr>
          <p:cNvPr id="11" name="Shape 9"/>
          <p:cNvSpPr/>
          <p:nvPr/>
        </p:nvSpPr>
        <p:spPr>
          <a:xfrm>
            <a:off x="365760" y="2340864"/>
            <a:ext cx="4114800" cy="1097280"/>
          </a:xfrm>
          <a:prstGeom prst="roundRect">
            <a:avLst>
              <a:gd name="adj" fmla="val 10000"/>
            </a:avLst>
          </a:prstGeom>
          <a:solidFill>
            <a:srgbClr val="2C1205"/>
          </a:solidFill>
          <a:ln/>
          <a:effectLst>
            <a:outerShdw sx="100000" sy="100000" kx="0" ky="0" algn="bl" rotWithShape="0" blurRad="101600" dist="38100" dir="2700000">
              <a:srgbClr val="000000">
                <a:alpha val="18000"/>
              </a:srgbClr>
            </a:outerShdw>
          </a:effectLst>
        </p:spPr>
      </p:sp>
      <p:sp>
        <p:nvSpPr>
          <p:cNvPr id="12" name="Text 10"/>
          <p:cNvSpPr/>
          <p:nvPr/>
        </p:nvSpPr>
        <p:spPr>
          <a:xfrm>
            <a:off x="548640" y="2432304"/>
            <a:ext cx="3749040" cy="329184"/>
          </a:xfrm>
          <a:prstGeom prst="rect">
            <a:avLst/>
          </a:prstGeom>
          <a:noFill/>
          <a:ln/>
        </p:spPr>
        <p:txBody>
          <a:bodyPr wrap="square" lIns="0" tIns="0" rIns="0" bIns="0" rtlCol="0" anchor="ctr"/>
          <a:lstStyle/>
          <a:p>
            <a:pPr indent="0" marL="0">
              <a:buNone/>
            </a:pPr>
            <a:r>
              <a:rPr lang="en-US" sz="1400" b="1" dirty="0">
                <a:solidFill>
                  <a:srgbClr val="C8941A"/>
                </a:solidFill>
                <a:latin typeface="Arial" pitchFamily="34" charset="0"/>
                <a:ea typeface="Arial" pitchFamily="34" charset="-122"/>
                <a:cs typeface="Arial" pitchFamily="34" charset="-120"/>
              </a:rPr>
              <a:t>🌊 Secretive</a:t>
            </a:r>
            <a:endParaRPr lang="en-US" sz="1400" dirty="0"/>
          </a:p>
        </p:txBody>
      </p:sp>
      <p:sp>
        <p:nvSpPr>
          <p:cNvPr id="13" name="Text 11"/>
          <p:cNvSpPr/>
          <p:nvPr/>
        </p:nvSpPr>
        <p:spPr>
          <a:xfrm>
            <a:off x="548640" y="2779776"/>
            <a:ext cx="3749040" cy="54864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Private inner world; reveals true self only to the closest companions</a:t>
            </a:r>
            <a:endParaRPr lang="en-US" sz="1100" dirty="0"/>
          </a:p>
        </p:txBody>
      </p:sp>
      <p:sp>
        <p:nvSpPr>
          <p:cNvPr id="14" name="Shape 12"/>
          <p:cNvSpPr/>
          <p:nvPr/>
        </p:nvSpPr>
        <p:spPr>
          <a:xfrm>
            <a:off x="4754880" y="2340864"/>
            <a:ext cx="4114800" cy="1097280"/>
          </a:xfrm>
          <a:prstGeom prst="roundRect">
            <a:avLst>
              <a:gd name="adj" fmla="val 10000"/>
            </a:avLst>
          </a:prstGeom>
          <a:solidFill>
            <a:srgbClr val="2C1205"/>
          </a:solidFill>
          <a:ln/>
          <a:effectLst>
            <a:outerShdw sx="100000" sy="100000" kx="0" ky="0" algn="bl" rotWithShape="0" blurRad="101600" dist="38100" dir="2700000">
              <a:srgbClr val="000000">
                <a:alpha val="18000"/>
              </a:srgbClr>
            </a:outerShdw>
          </a:effectLst>
        </p:spPr>
      </p:sp>
      <p:sp>
        <p:nvSpPr>
          <p:cNvPr id="15" name="Text 13"/>
          <p:cNvSpPr/>
          <p:nvPr/>
        </p:nvSpPr>
        <p:spPr>
          <a:xfrm>
            <a:off x="4937760" y="2432304"/>
            <a:ext cx="3749040" cy="329184"/>
          </a:xfrm>
          <a:prstGeom prst="rect">
            <a:avLst/>
          </a:prstGeom>
          <a:noFill/>
          <a:ln/>
        </p:spPr>
        <p:txBody>
          <a:bodyPr wrap="square" lIns="0" tIns="0" rIns="0" bIns="0" rtlCol="0" anchor="ctr"/>
          <a:lstStyle/>
          <a:p>
            <a:pPr indent="0" marL="0">
              <a:buNone/>
            </a:pPr>
            <a:r>
              <a:rPr lang="en-US" sz="1400" b="1" dirty="0">
                <a:solidFill>
                  <a:srgbClr val="C8941A"/>
                </a:solidFill>
                <a:latin typeface="Arial" pitchFamily="34" charset="0"/>
                <a:ea typeface="Arial" pitchFamily="34" charset="-122"/>
                <a:cs typeface="Arial" pitchFamily="34" charset="-120"/>
              </a:rPr>
              <a:t>⚖ Independent</a:t>
            </a:r>
            <a:endParaRPr lang="en-US" sz="1400" dirty="0"/>
          </a:p>
        </p:txBody>
      </p:sp>
      <p:sp>
        <p:nvSpPr>
          <p:cNvPr id="16" name="Text 14"/>
          <p:cNvSpPr/>
          <p:nvPr/>
        </p:nvSpPr>
        <p:spPr>
          <a:xfrm>
            <a:off x="4937760" y="2779776"/>
            <a:ext cx="3749040" cy="54864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Fiercely self-reliant; dislikes interference; thrives on autonomy</a:t>
            </a:r>
            <a:endParaRPr lang="en-US" sz="1100" dirty="0"/>
          </a:p>
        </p:txBody>
      </p:sp>
      <p:sp>
        <p:nvSpPr>
          <p:cNvPr id="17" name="Shape 15"/>
          <p:cNvSpPr/>
          <p:nvPr/>
        </p:nvSpPr>
        <p:spPr>
          <a:xfrm>
            <a:off x="365760" y="3602736"/>
            <a:ext cx="4114800" cy="1097280"/>
          </a:xfrm>
          <a:prstGeom prst="roundRect">
            <a:avLst>
              <a:gd name="adj" fmla="val 10000"/>
            </a:avLst>
          </a:prstGeom>
          <a:solidFill>
            <a:srgbClr val="2C1205"/>
          </a:solidFill>
          <a:ln/>
          <a:effectLst>
            <a:outerShdw sx="100000" sy="100000" kx="0" ky="0" algn="bl" rotWithShape="0" blurRad="101600" dist="38100" dir="2700000">
              <a:srgbClr val="000000">
                <a:alpha val="18000"/>
              </a:srgbClr>
            </a:outerShdw>
          </a:effectLst>
        </p:spPr>
      </p:sp>
      <p:sp>
        <p:nvSpPr>
          <p:cNvPr id="18" name="Text 16"/>
          <p:cNvSpPr/>
          <p:nvPr/>
        </p:nvSpPr>
        <p:spPr>
          <a:xfrm>
            <a:off x="548640" y="3694176"/>
            <a:ext cx="3749040" cy="329184"/>
          </a:xfrm>
          <a:prstGeom prst="rect">
            <a:avLst/>
          </a:prstGeom>
          <a:noFill/>
          <a:ln/>
        </p:spPr>
        <p:txBody>
          <a:bodyPr wrap="square" lIns="0" tIns="0" rIns="0" bIns="0" rtlCol="0" anchor="ctr"/>
          <a:lstStyle/>
          <a:p>
            <a:pPr indent="0" marL="0">
              <a:buNone/>
            </a:pPr>
            <a:r>
              <a:rPr lang="en-US" sz="1400" b="1" dirty="0">
                <a:solidFill>
                  <a:srgbClr val="C8941A"/>
                </a:solidFill>
                <a:latin typeface="Arial" pitchFamily="34" charset="0"/>
                <a:ea typeface="Arial" pitchFamily="34" charset="-122"/>
                <a:cs typeface="Arial" pitchFamily="34" charset="-120"/>
              </a:rPr>
              <a:t>🌐 Humanitarian</a:t>
            </a:r>
            <a:endParaRPr lang="en-US" sz="1400" dirty="0"/>
          </a:p>
        </p:txBody>
      </p:sp>
      <p:sp>
        <p:nvSpPr>
          <p:cNvPr id="19" name="Text 17"/>
          <p:cNvSpPr/>
          <p:nvPr/>
        </p:nvSpPr>
        <p:spPr>
          <a:xfrm>
            <a:off x="548640" y="4041648"/>
            <a:ext cx="3749040" cy="54864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Deep concern for collective welfare; drawn to social causes</a:t>
            </a:r>
            <a:endParaRPr lang="en-US" sz="1100" dirty="0"/>
          </a:p>
        </p:txBody>
      </p:sp>
      <p:sp>
        <p:nvSpPr>
          <p:cNvPr id="20" name="Shape 18"/>
          <p:cNvSpPr/>
          <p:nvPr/>
        </p:nvSpPr>
        <p:spPr>
          <a:xfrm>
            <a:off x="4754880" y="3602736"/>
            <a:ext cx="4114800" cy="1097280"/>
          </a:xfrm>
          <a:prstGeom prst="roundRect">
            <a:avLst>
              <a:gd name="adj" fmla="val 10000"/>
            </a:avLst>
          </a:prstGeom>
          <a:solidFill>
            <a:srgbClr val="2C1205"/>
          </a:solidFill>
          <a:ln/>
          <a:effectLst>
            <a:outerShdw sx="100000" sy="100000" kx="0" ky="0" algn="bl" rotWithShape="0" blurRad="101600" dist="38100" dir="2700000">
              <a:srgbClr val="000000">
                <a:alpha val="18000"/>
              </a:srgbClr>
            </a:outerShdw>
          </a:effectLst>
        </p:spPr>
      </p:sp>
      <p:sp>
        <p:nvSpPr>
          <p:cNvPr id="21" name="Text 19"/>
          <p:cNvSpPr/>
          <p:nvPr/>
        </p:nvSpPr>
        <p:spPr>
          <a:xfrm>
            <a:off x="4937760" y="3694176"/>
            <a:ext cx="3749040" cy="329184"/>
          </a:xfrm>
          <a:prstGeom prst="rect">
            <a:avLst/>
          </a:prstGeom>
          <a:noFill/>
          <a:ln/>
        </p:spPr>
        <p:txBody>
          <a:bodyPr wrap="square" lIns="0" tIns="0" rIns="0" bIns="0" rtlCol="0" anchor="ctr"/>
          <a:lstStyle/>
          <a:p>
            <a:pPr indent="0" marL="0">
              <a:buNone/>
            </a:pPr>
            <a:r>
              <a:rPr lang="en-US" sz="1400" b="1" dirty="0">
                <a:solidFill>
                  <a:srgbClr val="C8941A"/>
                </a:solidFill>
                <a:latin typeface="Arial" pitchFamily="34" charset="0"/>
                <a:ea typeface="Arial" pitchFamily="34" charset="-122"/>
                <a:cs typeface="Arial" pitchFamily="34" charset="-120"/>
              </a:rPr>
              <a:t>🔮 Mystical</a:t>
            </a:r>
            <a:endParaRPr lang="en-US" sz="1400" dirty="0"/>
          </a:p>
        </p:txBody>
      </p:sp>
      <p:sp>
        <p:nvSpPr>
          <p:cNvPr id="22" name="Text 20"/>
          <p:cNvSpPr/>
          <p:nvPr/>
        </p:nvSpPr>
        <p:spPr>
          <a:xfrm>
            <a:off x="4937760" y="4041648"/>
            <a:ext cx="3749040" cy="54864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Interest in astrology, healing arts, and hidden knowledge</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Shubha Yogas — Auspicious Combinations</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Text 3"/>
          <p:cNvSpPr/>
          <p:nvPr/>
        </p:nvSpPr>
        <p:spPr>
          <a:xfrm>
            <a:off x="365760" y="1078992"/>
            <a:ext cx="8412480" cy="292608"/>
          </a:xfrm>
          <a:prstGeom prst="rect">
            <a:avLst/>
          </a:prstGeom>
          <a:noFill/>
          <a:ln/>
        </p:spPr>
        <p:txBody>
          <a:bodyPr wrap="square" lIns="0" tIns="0" rIns="0" bIns="0" rtlCol="0" anchor="ctr"/>
          <a:lstStyle/>
          <a:p>
            <a:pPr indent="0" marL="0">
              <a:buNone/>
            </a:pPr>
            <a:r>
              <a:rPr lang="en-US" sz="1150" i="1" dirty="0">
                <a:solidFill>
                  <a:srgbClr val="5C3317"/>
                </a:solidFill>
                <a:latin typeface="Arial" pitchFamily="34" charset="0"/>
                <a:ea typeface="Arial" pitchFamily="34" charset="-122"/>
                <a:cs typeface="Arial" pitchFamily="34" charset="-120"/>
              </a:rPr>
              <a:t>The horoscope of Rajesh M contains several powerful planetary combinations (Yogas) that shape destiny.</a:t>
            </a:r>
            <a:endParaRPr lang="en-US" sz="1150" dirty="0"/>
          </a:p>
        </p:txBody>
      </p:sp>
      <p:sp>
        <p:nvSpPr>
          <p:cNvPr id="6" name="Shape 4"/>
          <p:cNvSpPr/>
          <p:nvPr/>
        </p:nvSpPr>
        <p:spPr>
          <a:xfrm>
            <a:off x="365760" y="1481328"/>
            <a:ext cx="8412480" cy="603504"/>
          </a:xfrm>
          <a:prstGeom prst="roundRect">
            <a:avLst>
              <a:gd name="adj" fmla="val 12121"/>
            </a:avLst>
          </a:prstGeom>
          <a:solidFill>
            <a:srgbClr val="FAE8C0"/>
          </a:solidFill>
          <a:ln/>
        </p:spPr>
      </p:sp>
      <p:sp>
        <p:nvSpPr>
          <p:cNvPr id="7" name="Shape 5"/>
          <p:cNvSpPr/>
          <p:nvPr/>
        </p:nvSpPr>
        <p:spPr>
          <a:xfrm>
            <a:off x="475488" y="1627632"/>
            <a:ext cx="310896" cy="310896"/>
          </a:xfrm>
          <a:prstGeom prst="ellipse">
            <a:avLst/>
          </a:prstGeom>
          <a:solidFill>
            <a:srgbClr val="B5451B"/>
          </a:solidFill>
          <a:ln/>
        </p:spPr>
      </p:sp>
      <p:sp>
        <p:nvSpPr>
          <p:cNvPr id="8" name="Text 6"/>
          <p:cNvSpPr/>
          <p:nvPr/>
        </p:nvSpPr>
        <p:spPr>
          <a:xfrm>
            <a:off x="475488" y="1627632"/>
            <a:ext cx="310896" cy="310896"/>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1</a:t>
            </a:r>
            <a:endParaRPr lang="en-US" sz="1100" dirty="0"/>
          </a:p>
        </p:txBody>
      </p:sp>
      <p:sp>
        <p:nvSpPr>
          <p:cNvPr id="9" name="Text 7"/>
          <p:cNvSpPr/>
          <p:nvPr/>
        </p:nvSpPr>
        <p:spPr>
          <a:xfrm>
            <a:off x="914400" y="1527048"/>
            <a:ext cx="23774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Shasha Yoga</a:t>
            </a:r>
            <a:endParaRPr lang="en-US" sz="1200" dirty="0"/>
          </a:p>
        </p:txBody>
      </p:sp>
      <p:sp>
        <p:nvSpPr>
          <p:cNvPr id="10" name="Text 8"/>
          <p:cNvSpPr/>
          <p:nvPr/>
        </p:nvSpPr>
        <p:spPr>
          <a:xfrm>
            <a:off x="914400" y="1792224"/>
            <a:ext cx="2560320" cy="219456"/>
          </a:xfrm>
          <a:prstGeom prst="rect">
            <a:avLst/>
          </a:prstGeom>
          <a:noFill/>
          <a:ln/>
        </p:spPr>
        <p:txBody>
          <a:bodyPr wrap="square" lIns="0" tIns="0" rIns="0" bIns="0" rtlCol="0" anchor="ctr"/>
          <a:lstStyle/>
          <a:p>
            <a:pPr indent="0" marL="0">
              <a:buNone/>
            </a:pPr>
            <a:r>
              <a:rPr lang="en-US" sz="1000" i="1" dirty="0">
                <a:solidFill>
                  <a:srgbClr val="5C3317"/>
                </a:solidFill>
                <a:latin typeface="Arial" pitchFamily="34" charset="0"/>
                <a:ea typeface="Arial" pitchFamily="34" charset="-122"/>
                <a:cs typeface="Arial" pitchFamily="34" charset="-120"/>
              </a:rPr>
              <a:t>Saturn exalted in H1 (Lagna)</a:t>
            </a:r>
            <a:endParaRPr lang="en-US" sz="1000" dirty="0"/>
          </a:p>
        </p:txBody>
      </p:sp>
      <p:sp>
        <p:nvSpPr>
          <p:cNvPr id="11" name="Text 9"/>
          <p:cNvSpPr/>
          <p:nvPr/>
        </p:nvSpPr>
        <p:spPr>
          <a:xfrm>
            <a:off x="3566160" y="1618488"/>
            <a:ext cx="5029200" cy="329184"/>
          </a:xfrm>
          <a:prstGeom prst="rect">
            <a:avLst/>
          </a:prstGeom>
          <a:noFill/>
          <a:ln/>
        </p:spPr>
        <p:txBody>
          <a:bodyPr wrap="square" lIns="0" tIns="0" rIns="0" bIns="0" rtlCol="0" anchor="ctr"/>
          <a:lstStyle/>
          <a:p>
            <a:pPr indent="0" marL="0">
              <a:buNone/>
            </a:pPr>
            <a:r>
              <a:rPr lang="en-US" sz="1150" dirty="0">
                <a:solidFill>
                  <a:srgbClr val="1A0A02"/>
                </a:solidFill>
                <a:latin typeface="Arial" pitchFamily="34" charset="0"/>
                <a:ea typeface="Arial" pitchFamily="34" charset="-122"/>
                <a:cs typeface="Arial" pitchFamily="34" charset="-120"/>
              </a:rPr>
              <a:t>Leadership, willpower, authority, long life, respect</a:t>
            </a:r>
            <a:endParaRPr lang="en-US" sz="1150" dirty="0"/>
          </a:p>
        </p:txBody>
      </p:sp>
      <p:sp>
        <p:nvSpPr>
          <p:cNvPr id="12" name="Shape 10"/>
          <p:cNvSpPr/>
          <p:nvPr/>
        </p:nvSpPr>
        <p:spPr>
          <a:xfrm>
            <a:off x="365760" y="2157984"/>
            <a:ext cx="8412480" cy="603504"/>
          </a:xfrm>
          <a:prstGeom prst="roundRect">
            <a:avLst>
              <a:gd name="adj" fmla="val 12121"/>
            </a:avLst>
          </a:prstGeom>
          <a:solidFill>
            <a:srgbClr val="FFFFFF"/>
          </a:solidFill>
          <a:ln/>
        </p:spPr>
      </p:sp>
      <p:sp>
        <p:nvSpPr>
          <p:cNvPr id="13" name="Shape 11"/>
          <p:cNvSpPr/>
          <p:nvPr/>
        </p:nvSpPr>
        <p:spPr>
          <a:xfrm>
            <a:off x="475488" y="2304288"/>
            <a:ext cx="310896" cy="310896"/>
          </a:xfrm>
          <a:prstGeom prst="ellipse">
            <a:avLst/>
          </a:prstGeom>
          <a:solidFill>
            <a:srgbClr val="B5451B"/>
          </a:solidFill>
          <a:ln/>
        </p:spPr>
      </p:sp>
      <p:sp>
        <p:nvSpPr>
          <p:cNvPr id="14" name="Text 12"/>
          <p:cNvSpPr/>
          <p:nvPr/>
        </p:nvSpPr>
        <p:spPr>
          <a:xfrm>
            <a:off x="475488" y="2304288"/>
            <a:ext cx="310896" cy="310896"/>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2</a:t>
            </a:r>
            <a:endParaRPr lang="en-US" sz="1100" dirty="0"/>
          </a:p>
        </p:txBody>
      </p:sp>
      <p:sp>
        <p:nvSpPr>
          <p:cNvPr id="15" name="Text 13"/>
          <p:cNvSpPr/>
          <p:nvPr/>
        </p:nvSpPr>
        <p:spPr>
          <a:xfrm>
            <a:off x="914400" y="2203704"/>
            <a:ext cx="23774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Budhaditya Yoga</a:t>
            </a:r>
            <a:endParaRPr lang="en-US" sz="1200" dirty="0"/>
          </a:p>
        </p:txBody>
      </p:sp>
      <p:sp>
        <p:nvSpPr>
          <p:cNvPr id="16" name="Text 14"/>
          <p:cNvSpPr/>
          <p:nvPr/>
        </p:nvSpPr>
        <p:spPr>
          <a:xfrm>
            <a:off x="914400" y="2468880"/>
            <a:ext cx="2560320" cy="219456"/>
          </a:xfrm>
          <a:prstGeom prst="rect">
            <a:avLst/>
          </a:prstGeom>
          <a:noFill/>
          <a:ln/>
        </p:spPr>
        <p:txBody>
          <a:bodyPr wrap="square" lIns="0" tIns="0" rIns="0" bIns="0" rtlCol="0" anchor="ctr"/>
          <a:lstStyle/>
          <a:p>
            <a:pPr indent="0" marL="0">
              <a:buNone/>
            </a:pPr>
            <a:r>
              <a:rPr lang="en-US" sz="1000" i="1" dirty="0">
                <a:solidFill>
                  <a:srgbClr val="5C3317"/>
                </a:solidFill>
                <a:latin typeface="Arial" pitchFamily="34" charset="0"/>
                <a:ea typeface="Arial" pitchFamily="34" charset="-122"/>
                <a:cs typeface="Arial" pitchFamily="34" charset="-120"/>
              </a:rPr>
              <a:t>Sun + Mercury conjunct in Virgo</a:t>
            </a:r>
            <a:endParaRPr lang="en-US" sz="1000" dirty="0"/>
          </a:p>
        </p:txBody>
      </p:sp>
      <p:sp>
        <p:nvSpPr>
          <p:cNvPr id="17" name="Text 15"/>
          <p:cNvSpPr/>
          <p:nvPr/>
        </p:nvSpPr>
        <p:spPr>
          <a:xfrm>
            <a:off x="3566160" y="2295144"/>
            <a:ext cx="5029200" cy="329184"/>
          </a:xfrm>
          <a:prstGeom prst="rect">
            <a:avLst/>
          </a:prstGeom>
          <a:noFill/>
          <a:ln/>
        </p:spPr>
        <p:txBody>
          <a:bodyPr wrap="square" lIns="0" tIns="0" rIns="0" bIns="0" rtlCol="0" anchor="ctr"/>
          <a:lstStyle/>
          <a:p>
            <a:pPr indent="0" marL="0">
              <a:buNone/>
            </a:pPr>
            <a:r>
              <a:rPr lang="en-US" sz="1150" dirty="0">
                <a:solidFill>
                  <a:srgbClr val="1A0A02"/>
                </a:solidFill>
                <a:latin typeface="Arial" pitchFamily="34" charset="0"/>
                <a:ea typeface="Arial" pitchFamily="34" charset="-122"/>
                <a:cs typeface="Arial" pitchFamily="34" charset="-120"/>
              </a:rPr>
              <a:t>Exceptional intellect, writing, analytical brilliance</a:t>
            </a:r>
            <a:endParaRPr lang="en-US" sz="1150" dirty="0"/>
          </a:p>
        </p:txBody>
      </p:sp>
      <p:sp>
        <p:nvSpPr>
          <p:cNvPr id="18" name="Shape 16"/>
          <p:cNvSpPr/>
          <p:nvPr/>
        </p:nvSpPr>
        <p:spPr>
          <a:xfrm>
            <a:off x="365760" y="2834640"/>
            <a:ext cx="8412480" cy="603504"/>
          </a:xfrm>
          <a:prstGeom prst="roundRect">
            <a:avLst>
              <a:gd name="adj" fmla="val 12121"/>
            </a:avLst>
          </a:prstGeom>
          <a:solidFill>
            <a:srgbClr val="FAE8C0"/>
          </a:solidFill>
          <a:ln/>
        </p:spPr>
      </p:sp>
      <p:sp>
        <p:nvSpPr>
          <p:cNvPr id="19" name="Shape 17"/>
          <p:cNvSpPr/>
          <p:nvPr/>
        </p:nvSpPr>
        <p:spPr>
          <a:xfrm>
            <a:off x="475488" y="2980944"/>
            <a:ext cx="310896" cy="310896"/>
          </a:xfrm>
          <a:prstGeom prst="ellipse">
            <a:avLst/>
          </a:prstGeom>
          <a:solidFill>
            <a:srgbClr val="B5451B"/>
          </a:solidFill>
          <a:ln/>
        </p:spPr>
      </p:sp>
      <p:sp>
        <p:nvSpPr>
          <p:cNvPr id="20" name="Text 18"/>
          <p:cNvSpPr/>
          <p:nvPr/>
        </p:nvSpPr>
        <p:spPr>
          <a:xfrm>
            <a:off x="475488" y="2980944"/>
            <a:ext cx="310896" cy="310896"/>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3</a:t>
            </a:r>
            <a:endParaRPr lang="en-US" sz="1100" dirty="0"/>
          </a:p>
        </p:txBody>
      </p:sp>
      <p:sp>
        <p:nvSpPr>
          <p:cNvPr id="21" name="Text 19"/>
          <p:cNvSpPr/>
          <p:nvPr/>
        </p:nvSpPr>
        <p:spPr>
          <a:xfrm>
            <a:off x="914400" y="2880360"/>
            <a:ext cx="23774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Hamsa Yoga</a:t>
            </a:r>
            <a:endParaRPr lang="en-US" sz="1200" dirty="0"/>
          </a:p>
        </p:txBody>
      </p:sp>
      <p:sp>
        <p:nvSpPr>
          <p:cNvPr id="22" name="Text 20"/>
          <p:cNvSpPr/>
          <p:nvPr/>
        </p:nvSpPr>
        <p:spPr>
          <a:xfrm>
            <a:off x="914400" y="3145536"/>
            <a:ext cx="2560320" cy="219456"/>
          </a:xfrm>
          <a:prstGeom prst="rect">
            <a:avLst/>
          </a:prstGeom>
          <a:noFill/>
          <a:ln/>
        </p:spPr>
        <p:txBody>
          <a:bodyPr wrap="square" lIns="0" tIns="0" rIns="0" bIns="0" rtlCol="0" anchor="ctr"/>
          <a:lstStyle/>
          <a:p>
            <a:pPr indent="0" marL="0">
              <a:buNone/>
            </a:pPr>
            <a:r>
              <a:rPr lang="en-US" sz="1000" i="1" dirty="0">
                <a:solidFill>
                  <a:srgbClr val="5C3317"/>
                </a:solidFill>
                <a:latin typeface="Arial" pitchFamily="34" charset="0"/>
                <a:ea typeface="Arial" pitchFamily="34" charset="-122"/>
                <a:cs typeface="Arial" pitchFamily="34" charset="-120"/>
              </a:rPr>
              <a:t>Jupiter in Scorpio (exalted-like)</a:t>
            </a:r>
            <a:endParaRPr lang="en-US" sz="1000" dirty="0"/>
          </a:p>
        </p:txBody>
      </p:sp>
      <p:sp>
        <p:nvSpPr>
          <p:cNvPr id="23" name="Text 21"/>
          <p:cNvSpPr/>
          <p:nvPr/>
        </p:nvSpPr>
        <p:spPr>
          <a:xfrm>
            <a:off x="3566160" y="2971800"/>
            <a:ext cx="5029200" cy="329184"/>
          </a:xfrm>
          <a:prstGeom prst="rect">
            <a:avLst/>
          </a:prstGeom>
          <a:noFill/>
          <a:ln/>
        </p:spPr>
        <p:txBody>
          <a:bodyPr wrap="square" lIns="0" tIns="0" rIns="0" bIns="0" rtlCol="0" anchor="ctr"/>
          <a:lstStyle/>
          <a:p>
            <a:pPr indent="0" marL="0">
              <a:buNone/>
            </a:pPr>
            <a:r>
              <a:rPr lang="en-US" sz="1150" dirty="0">
                <a:solidFill>
                  <a:srgbClr val="1A0A02"/>
                </a:solidFill>
                <a:latin typeface="Arial" pitchFamily="34" charset="0"/>
                <a:ea typeface="Arial" pitchFamily="34" charset="-122"/>
                <a:cs typeface="Arial" pitchFamily="34" charset="-120"/>
              </a:rPr>
              <a:t>Wisdom, spirituality, respect in community</a:t>
            </a:r>
            <a:endParaRPr lang="en-US" sz="1150" dirty="0"/>
          </a:p>
        </p:txBody>
      </p:sp>
      <p:sp>
        <p:nvSpPr>
          <p:cNvPr id="24" name="Shape 22"/>
          <p:cNvSpPr/>
          <p:nvPr/>
        </p:nvSpPr>
        <p:spPr>
          <a:xfrm>
            <a:off x="365760" y="3511296"/>
            <a:ext cx="8412480" cy="603504"/>
          </a:xfrm>
          <a:prstGeom prst="roundRect">
            <a:avLst>
              <a:gd name="adj" fmla="val 12121"/>
            </a:avLst>
          </a:prstGeom>
          <a:solidFill>
            <a:srgbClr val="FFFFFF"/>
          </a:solidFill>
          <a:ln/>
        </p:spPr>
      </p:sp>
      <p:sp>
        <p:nvSpPr>
          <p:cNvPr id="25" name="Shape 23"/>
          <p:cNvSpPr/>
          <p:nvPr/>
        </p:nvSpPr>
        <p:spPr>
          <a:xfrm>
            <a:off x="475488" y="3657600"/>
            <a:ext cx="310896" cy="310896"/>
          </a:xfrm>
          <a:prstGeom prst="ellipse">
            <a:avLst/>
          </a:prstGeom>
          <a:solidFill>
            <a:srgbClr val="B5451B"/>
          </a:solidFill>
          <a:ln/>
        </p:spPr>
      </p:sp>
      <p:sp>
        <p:nvSpPr>
          <p:cNvPr id="26" name="Text 24"/>
          <p:cNvSpPr/>
          <p:nvPr/>
        </p:nvSpPr>
        <p:spPr>
          <a:xfrm>
            <a:off x="475488" y="3657600"/>
            <a:ext cx="310896" cy="310896"/>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4</a:t>
            </a:r>
            <a:endParaRPr lang="en-US" sz="1100" dirty="0"/>
          </a:p>
        </p:txBody>
      </p:sp>
      <p:sp>
        <p:nvSpPr>
          <p:cNvPr id="27" name="Text 25"/>
          <p:cNvSpPr/>
          <p:nvPr/>
        </p:nvSpPr>
        <p:spPr>
          <a:xfrm>
            <a:off x="914400" y="3557016"/>
            <a:ext cx="23774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Dhana Yoga</a:t>
            </a:r>
            <a:endParaRPr lang="en-US" sz="1200" dirty="0"/>
          </a:p>
        </p:txBody>
      </p:sp>
      <p:sp>
        <p:nvSpPr>
          <p:cNvPr id="28" name="Text 26"/>
          <p:cNvSpPr/>
          <p:nvPr/>
        </p:nvSpPr>
        <p:spPr>
          <a:xfrm>
            <a:off x="914400" y="3822192"/>
            <a:ext cx="2560320" cy="219456"/>
          </a:xfrm>
          <a:prstGeom prst="rect">
            <a:avLst/>
          </a:prstGeom>
          <a:noFill/>
          <a:ln/>
        </p:spPr>
        <p:txBody>
          <a:bodyPr wrap="square" lIns="0" tIns="0" rIns="0" bIns="0" rtlCol="0" anchor="ctr"/>
          <a:lstStyle/>
          <a:p>
            <a:pPr indent="0" marL="0">
              <a:buNone/>
            </a:pPr>
            <a:r>
              <a:rPr lang="en-US" sz="1000" i="1" dirty="0">
                <a:solidFill>
                  <a:srgbClr val="5C3317"/>
                </a:solidFill>
                <a:latin typeface="Arial" pitchFamily="34" charset="0"/>
                <a:ea typeface="Arial" pitchFamily="34" charset="-122"/>
                <a:cs typeface="Arial" pitchFamily="34" charset="-120"/>
              </a:rPr>
              <a:t>Jupiter as 2nd lord placed in H2</a:t>
            </a:r>
            <a:endParaRPr lang="en-US" sz="1000" dirty="0"/>
          </a:p>
        </p:txBody>
      </p:sp>
      <p:sp>
        <p:nvSpPr>
          <p:cNvPr id="29" name="Text 27"/>
          <p:cNvSpPr/>
          <p:nvPr/>
        </p:nvSpPr>
        <p:spPr>
          <a:xfrm>
            <a:off x="3566160" y="3648456"/>
            <a:ext cx="5029200" cy="329184"/>
          </a:xfrm>
          <a:prstGeom prst="rect">
            <a:avLst/>
          </a:prstGeom>
          <a:noFill/>
          <a:ln/>
        </p:spPr>
        <p:txBody>
          <a:bodyPr wrap="square" lIns="0" tIns="0" rIns="0" bIns="0" rtlCol="0" anchor="ctr"/>
          <a:lstStyle/>
          <a:p>
            <a:pPr indent="0" marL="0">
              <a:buNone/>
            </a:pPr>
            <a:r>
              <a:rPr lang="en-US" sz="1150" dirty="0">
                <a:solidFill>
                  <a:srgbClr val="1A0A02"/>
                </a:solidFill>
                <a:latin typeface="Arial" pitchFamily="34" charset="0"/>
                <a:ea typeface="Arial" pitchFamily="34" charset="-122"/>
                <a:cs typeface="Arial" pitchFamily="34" charset="-120"/>
              </a:rPr>
              <a:t>Financial prosperity, accumulated wealth over time</a:t>
            </a:r>
            <a:endParaRPr lang="en-US" sz="1150" dirty="0"/>
          </a:p>
        </p:txBody>
      </p:sp>
      <p:sp>
        <p:nvSpPr>
          <p:cNvPr id="30" name="Shape 28"/>
          <p:cNvSpPr/>
          <p:nvPr/>
        </p:nvSpPr>
        <p:spPr>
          <a:xfrm>
            <a:off x="365760" y="4187952"/>
            <a:ext cx="8412480" cy="603504"/>
          </a:xfrm>
          <a:prstGeom prst="roundRect">
            <a:avLst>
              <a:gd name="adj" fmla="val 12121"/>
            </a:avLst>
          </a:prstGeom>
          <a:solidFill>
            <a:srgbClr val="FAE8C0"/>
          </a:solidFill>
          <a:ln/>
        </p:spPr>
      </p:sp>
      <p:sp>
        <p:nvSpPr>
          <p:cNvPr id="31" name="Shape 29"/>
          <p:cNvSpPr/>
          <p:nvPr/>
        </p:nvSpPr>
        <p:spPr>
          <a:xfrm>
            <a:off x="475488" y="4334256"/>
            <a:ext cx="310896" cy="310896"/>
          </a:xfrm>
          <a:prstGeom prst="ellipse">
            <a:avLst/>
          </a:prstGeom>
          <a:solidFill>
            <a:srgbClr val="B5451B"/>
          </a:solidFill>
          <a:ln/>
        </p:spPr>
      </p:sp>
      <p:sp>
        <p:nvSpPr>
          <p:cNvPr id="32" name="Text 30"/>
          <p:cNvSpPr/>
          <p:nvPr/>
        </p:nvSpPr>
        <p:spPr>
          <a:xfrm>
            <a:off x="475488" y="4334256"/>
            <a:ext cx="310896" cy="310896"/>
          </a:xfrm>
          <a:prstGeom prst="rect">
            <a:avLst/>
          </a:prstGeom>
          <a:noFill/>
          <a:ln/>
        </p:spPr>
        <p:txBody>
          <a:bodyPr wrap="square"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5</a:t>
            </a:r>
            <a:endParaRPr lang="en-US" sz="1100" dirty="0"/>
          </a:p>
        </p:txBody>
      </p:sp>
      <p:sp>
        <p:nvSpPr>
          <p:cNvPr id="33" name="Text 31"/>
          <p:cNvSpPr/>
          <p:nvPr/>
        </p:nvSpPr>
        <p:spPr>
          <a:xfrm>
            <a:off x="914400" y="4233672"/>
            <a:ext cx="23774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Viparita Raja Yoga</a:t>
            </a:r>
            <a:endParaRPr lang="en-US" sz="1200" dirty="0"/>
          </a:p>
        </p:txBody>
      </p:sp>
      <p:sp>
        <p:nvSpPr>
          <p:cNvPr id="34" name="Text 32"/>
          <p:cNvSpPr/>
          <p:nvPr/>
        </p:nvSpPr>
        <p:spPr>
          <a:xfrm>
            <a:off x="914400" y="4498848"/>
            <a:ext cx="2560320" cy="219456"/>
          </a:xfrm>
          <a:prstGeom prst="rect">
            <a:avLst/>
          </a:prstGeom>
          <a:noFill/>
          <a:ln/>
        </p:spPr>
        <p:txBody>
          <a:bodyPr wrap="square" lIns="0" tIns="0" rIns="0" bIns="0" rtlCol="0" anchor="ctr"/>
          <a:lstStyle/>
          <a:p>
            <a:pPr indent="0" marL="0">
              <a:buNone/>
            </a:pPr>
            <a:r>
              <a:rPr lang="en-US" sz="1000" i="1" dirty="0">
                <a:solidFill>
                  <a:srgbClr val="5C3317"/>
                </a:solidFill>
                <a:latin typeface="Arial" pitchFamily="34" charset="0"/>
                <a:ea typeface="Arial" pitchFamily="34" charset="-122"/>
                <a:cs typeface="Arial" pitchFamily="34" charset="-120"/>
              </a:rPr>
              <a:t>Mercury (H12 lord) strong in H12</a:t>
            </a:r>
            <a:endParaRPr lang="en-US" sz="1000" dirty="0"/>
          </a:p>
        </p:txBody>
      </p:sp>
      <p:sp>
        <p:nvSpPr>
          <p:cNvPr id="35" name="Text 33"/>
          <p:cNvSpPr/>
          <p:nvPr/>
        </p:nvSpPr>
        <p:spPr>
          <a:xfrm>
            <a:off x="3566160" y="4325112"/>
            <a:ext cx="5029200" cy="329184"/>
          </a:xfrm>
          <a:prstGeom prst="rect">
            <a:avLst/>
          </a:prstGeom>
          <a:noFill/>
          <a:ln/>
        </p:spPr>
        <p:txBody>
          <a:bodyPr wrap="square" lIns="0" tIns="0" rIns="0" bIns="0" rtlCol="0" anchor="ctr"/>
          <a:lstStyle/>
          <a:p>
            <a:pPr indent="0" marL="0">
              <a:buNone/>
            </a:pPr>
            <a:r>
              <a:rPr lang="en-US" sz="1150" dirty="0">
                <a:solidFill>
                  <a:srgbClr val="1A0A02"/>
                </a:solidFill>
                <a:latin typeface="Arial" pitchFamily="34" charset="0"/>
                <a:ea typeface="Arial" pitchFamily="34" charset="-122"/>
                <a:cs typeface="Arial" pitchFamily="34" charset="-120"/>
              </a:rPr>
              <a:t>Gains from enemies, research, foreign, hidden sources</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02336"/>
            <a:ext cx="8595360" cy="420624"/>
          </a:xfrm>
          <a:prstGeom prst="rect">
            <a:avLst/>
          </a:prstGeom>
          <a:noFill/>
          <a:ln/>
        </p:spPr>
        <p:txBody>
          <a:bodyPr wrap="square" rtlCol="0" anchor="ctr"/>
          <a:lstStyle/>
          <a:p>
            <a:pPr algn="ctr" indent="0" marL="0">
              <a:buNone/>
            </a:pPr>
            <a:r>
              <a:rPr lang="en-US" sz="2200" b="1" dirty="0">
                <a:solidFill>
                  <a:srgbClr val="C8941A"/>
                </a:solidFill>
                <a:latin typeface="Cambria" pitchFamily="34" charset="0"/>
                <a:ea typeface="Cambria" pitchFamily="34" charset="-122"/>
                <a:cs typeface="Cambria" pitchFamily="34" charset="-120"/>
              </a:rPr>
              <a:t>Shasha Yoga — The Most Powerful Yoga</a:t>
            </a:r>
            <a:endParaRPr lang="en-US" sz="2200" dirty="0"/>
          </a:p>
        </p:txBody>
      </p:sp>
      <p:sp>
        <p:nvSpPr>
          <p:cNvPr id="5" name="Shape 3"/>
          <p:cNvSpPr/>
          <p:nvPr/>
        </p:nvSpPr>
        <p:spPr>
          <a:xfrm>
            <a:off x="365760" y="1005840"/>
            <a:ext cx="8412480" cy="3840480"/>
          </a:xfrm>
          <a:prstGeom prst="roundRect">
            <a:avLst>
              <a:gd name="adj" fmla="val 2857"/>
            </a:avLst>
          </a:prstGeom>
          <a:solidFill>
            <a:srgbClr val="2C1205"/>
          </a:solidFill>
          <a:ln/>
          <a:effectLst>
            <a:outerShdw sx="100000" sy="100000" kx="0" ky="0" algn="bl" rotWithShape="0" blurRad="101600" dist="38100" dir="2700000">
              <a:srgbClr val="000000">
                <a:alpha val="18000"/>
              </a:srgbClr>
            </a:outerShdw>
          </a:effectLst>
        </p:spPr>
      </p:sp>
      <p:sp>
        <p:nvSpPr>
          <p:cNvPr id="6" name="Text 4"/>
          <p:cNvSpPr/>
          <p:nvPr/>
        </p:nvSpPr>
        <p:spPr>
          <a:xfrm>
            <a:off x="594360" y="1115568"/>
            <a:ext cx="8046720" cy="274320"/>
          </a:xfrm>
          <a:prstGeom prst="rect">
            <a:avLst/>
          </a:prstGeom>
          <a:noFill/>
          <a:ln/>
        </p:spPr>
        <p:txBody>
          <a:bodyPr wrap="square" lIns="0" tIns="0" rIns="0" bIns="0" rtlCol="0" anchor="ctr"/>
          <a:lstStyle/>
          <a:p>
            <a:pPr indent="0" marL="0">
              <a:buNone/>
            </a:pPr>
            <a:r>
              <a:rPr lang="en-US" sz="1300" b="1" dirty="0">
                <a:solidFill>
                  <a:srgbClr val="D4A853"/>
                </a:solidFill>
                <a:latin typeface="Arial" pitchFamily="34" charset="0"/>
                <a:ea typeface="Arial" pitchFamily="34" charset="-122"/>
                <a:cs typeface="Arial" pitchFamily="34" charset="-120"/>
              </a:rPr>
              <a:t>Formation</a:t>
            </a:r>
            <a:endParaRPr lang="en-US" sz="1300" dirty="0"/>
          </a:p>
        </p:txBody>
      </p:sp>
      <p:sp>
        <p:nvSpPr>
          <p:cNvPr id="7" name="Text 5"/>
          <p:cNvSpPr/>
          <p:nvPr/>
        </p:nvSpPr>
        <p:spPr>
          <a:xfrm>
            <a:off x="594360" y="1417320"/>
            <a:ext cx="7955280" cy="502920"/>
          </a:xfrm>
          <a:prstGeom prst="rect">
            <a:avLst/>
          </a:prstGeom>
          <a:noFill/>
          <a:ln/>
        </p:spPr>
        <p:txBody>
          <a:bodyPr wrap="square" lIns="0" tIns="0" rIns="0" bIns="0" rtlCol="0" anchor="ctr"/>
          <a:lstStyle/>
          <a:p>
            <a:pPr indent="0" marL="0">
              <a:buNone/>
            </a:pPr>
            <a:r>
              <a:rPr lang="en-US" sz="1200" dirty="0">
                <a:solidFill>
                  <a:srgbClr val="FDF3E3"/>
                </a:solidFill>
                <a:latin typeface="Arial" pitchFamily="34" charset="0"/>
                <a:ea typeface="Arial" pitchFamily="34" charset="-122"/>
                <a:cs typeface="Arial" pitchFamily="34" charset="-120"/>
              </a:rPr>
              <a:t>Saturn is exalted in Libra and placed directly in the 1st house (Lagna). This is the rarest and most powerful form of Shasha Yoga, one of the Pancha Mahapurusha Yogas described in classical Vedic texts.</a:t>
            </a:r>
            <a:endParaRPr lang="en-US" sz="1200" dirty="0"/>
          </a:p>
        </p:txBody>
      </p:sp>
      <p:sp>
        <p:nvSpPr>
          <p:cNvPr id="8" name="Text 6"/>
          <p:cNvSpPr/>
          <p:nvPr/>
        </p:nvSpPr>
        <p:spPr>
          <a:xfrm>
            <a:off x="594360" y="2011680"/>
            <a:ext cx="8046720" cy="274320"/>
          </a:xfrm>
          <a:prstGeom prst="rect">
            <a:avLst/>
          </a:prstGeom>
          <a:noFill/>
          <a:ln/>
        </p:spPr>
        <p:txBody>
          <a:bodyPr wrap="square" lIns="0" tIns="0" rIns="0" bIns="0" rtlCol="0" anchor="ctr"/>
          <a:lstStyle/>
          <a:p>
            <a:pPr indent="0" marL="0">
              <a:buNone/>
            </a:pPr>
            <a:r>
              <a:rPr lang="en-US" sz="1300" b="1" dirty="0">
                <a:solidFill>
                  <a:srgbClr val="D4A853"/>
                </a:solidFill>
                <a:latin typeface="Arial" pitchFamily="34" charset="0"/>
                <a:ea typeface="Arial" pitchFamily="34" charset="-122"/>
                <a:cs typeface="Arial" pitchFamily="34" charset="-120"/>
              </a:rPr>
              <a:t>Key Effects</a:t>
            </a:r>
            <a:endParaRPr lang="en-US" sz="1300" dirty="0"/>
          </a:p>
        </p:txBody>
      </p:sp>
      <p:sp>
        <p:nvSpPr>
          <p:cNvPr id="9" name="Text 7"/>
          <p:cNvSpPr/>
          <p:nvPr/>
        </p:nvSpPr>
        <p:spPr>
          <a:xfrm>
            <a:off x="594360" y="2331720"/>
            <a:ext cx="7955280" cy="274320"/>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 Strong, commanding physical presence with natural authority</a:t>
            </a:r>
            <a:endParaRPr lang="en-US" sz="1150" dirty="0"/>
          </a:p>
        </p:txBody>
      </p:sp>
      <p:sp>
        <p:nvSpPr>
          <p:cNvPr id="10" name="Text 8"/>
          <p:cNvSpPr/>
          <p:nvPr/>
        </p:nvSpPr>
        <p:spPr>
          <a:xfrm>
            <a:off x="594360" y="2651760"/>
            <a:ext cx="7955280" cy="274320"/>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 Exceptional discipline, patience, and perseverance</a:t>
            </a:r>
            <a:endParaRPr lang="en-US" sz="1150" dirty="0"/>
          </a:p>
        </p:txBody>
      </p:sp>
      <p:sp>
        <p:nvSpPr>
          <p:cNvPr id="11" name="Text 9"/>
          <p:cNvSpPr/>
          <p:nvPr/>
        </p:nvSpPr>
        <p:spPr>
          <a:xfrm>
            <a:off x="594360" y="2971800"/>
            <a:ext cx="7955280" cy="274320"/>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 Rises to leadership positions through hard work and merit</a:t>
            </a:r>
            <a:endParaRPr lang="en-US" sz="1150" dirty="0"/>
          </a:p>
        </p:txBody>
      </p:sp>
      <p:sp>
        <p:nvSpPr>
          <p:cNvPr id="12" name="Text 10"/>
          <p:cNvSpPr/>
          <p:nvPr/>
        </p:nvSpPr>
        <p:spPr>
          <a:xfrm>
            <a:off x="594360" y="3291840"/>
            <a:ext cx="7955280" cy="274320"/>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 Strong sense of justice and fairness; respected by peers</a:t>
            </a:r>
            <a:endParaRPr lang="en-US" sz="1150" dirty="0"/>
          </a:p>
        </p:txBody>
      </p:sp>
      <p:sp>
        <p:nvSpPr>
          <p:cNvPr id="13" name="Text 11"/>
          <p:cNvSpPr/>
          <p:nvPr/>
        </p:nvSpPr>
        <p:spPr>
          <a:xfrm>
            <a:off x="594360" y="3611880"/>
            <a:ext cx="7955280" cy="274320"/>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 Longevity — Saturn's exaltation protects the native</a:t>
            </a:r>
            <a:endParaRPr lang="en-US" sz="1150" dirty="0"/>
          </a:p>
        </p:txBody>
      </p:sp>
      <p:sp>
        <p:nvSpPr>
          <p:cNvPr id="14" name="Text 12"/>
          <p:cNvSpPr/>
          <p:nvPr/>
        </p:nvSpPr>
        <p:spPr>
          <a:xfrm>
            <a:off x="594360" y="3931920"/>
            <a:ext cx="7955280" cy="274320"/>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 Success after age 35 when Saturn matures (Saturn matures at 36)</a:t>
            </a:r>
            <a:endParaRPr lang="en-US" sz="11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Vimshottari Mahadasha — Planetary Periods</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Text 3"/>
          <p:cNvSpPr/>
          <p:nvPr/>
        </p:nvSpPr>
        <p:spPr>
          <a:xfrm>
            <a:off x="365760" y="1097280"/>
            <a:ext cx="8412480" cy="274320"/>
          </a:xfrm>
          <a:prstGeom prst="rect">
            <a:avLst/>
          </a:prstGeom>
          <a:noFill/>
          <a:ln/>
        </p:spPr>
        <p:txBody>
          <a:bodyPr wrap="square" lIns="0" tIns="0" rIns="0" bIns="0" rtlCol="0" anchor="ctr"/>
          <a:lstStyle/>
          <a:p>
            <a:pPr indent="0" marL="0">
              <a:buNone/>
            </a:pPr>
            <a:r>
              <a:rPr lang="en-US" sz="1100" i="1" dirty="0">
                <a:solidFill>
                  <a:srgbClr val="5C3317"/>
                </a:solidFill>
                <a:latin typeface="Arial" pitchFamily="34" charset="0"/>
                <a:ea typeface="Arial" pitchFamily="34" charset="-122"/>
                <a:cs typeface="Arial" pitchFamily="34" charset="-120"/>
              </a:rPr>
              <a:t>Based on Moon in Shatabhisha Nakshatra (Rahu's nakshatra), the sequence begins with Rahu Mahadasha.</a:t>
            </a:r>
            <a:endParaRPr lang="en-US" sz="1100" dirty="0"/>
          </a:p>
        </p:txBody>
      </p:sp>
      <p:sp>
        <p:nvSpPr>
          <p:cNvPr id="6" name="Shape 4"/>
          <p:cNvSpPr/>
          <p:nvPr/>
        </p:nvSpPr>
        <p:spPr>
          <a:xfrm>
            <a:off x="365760" y="1536192"/>
            <a:ext cx="1966554" cy="438912"/>
          </a:xfrm>
          <a:prstGeom prst="rect">
            <a:avLst/>
          </a:prstGeom>
          <a:solidFill>
            <a:srgbClr val="C8941A"/>
          </a:solidFill>
          <a:ln/>
        </p:spPr>
      </p:sp>
      <p:sp>
        <p:nvSpPr>
          <p:cNvPr id="7" name="Text 5"/>
          <p:cNvSpPr/>
          <p:nvPr/>
        </p:nvSpPr>
        <p:spPr>
          <a:xfrm>
            <a:off x="411480" y="1581912"/>
            <a:ext cx="1875114" cy="201168"/>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Rahu</a:t>
            </a:r>
            <a:endParaRPr lang="en-US" sz="1000" dirty="0"/>
          </a:p>
        </p:txBody>
      </p:sp>
      <p:sp>
        <p:nvSpPr>
          <p:cNvPr id="8" name="Text 6"/>
          <p:cNvSpPr/>
          <p:nvPr/>
        </p:nvSpPr>
        <p:spPr>
          <a:xfrm>
            <a:off x="411480" y="1783080"/>
            <a:ext cx="1875114" cy="164592"/>
          </a:xfrm>
          <a:prstGeom prst="rect">
            <a:avLst/>
          </a:prstGeom>
          <a:noFill/>
          <a:ln/>
        </p:spPr>
        <p:txBody>
          <a:bodyPr wrap="square" lIns="0" tIns="0" rIns="0" bIns="0" rtlCol="0" anchor="ctr"/>
          <a:lstStyle/>
          <a:p>
            <a:pPr algn="ctr" indent="0" marL="0">
              <a:buNone/>
            </a:pPr>
            <a:r>
              <a:rPr lang="en-US" sz="900" dirty="0">
                <a:solidFill>
                  <a:srgbClr val="FFFFFF"/>
                </a:solidFill>
                <a:latin typeface="Arial" pitchFamily="34" charset="0"/>
                <a:ea typeface="Arial" pitchFamily="34" charset="-122"/>
                <a:cs typeface="Arial" pitchFamily="34" charset="-120"/>
              </a:rPr>
              <a:t>18y</a:t>
            </a:r>
            <a:endParaRPr lang="en-US" sz="900" dirty="0"/>
          </a:p>
        </p:txBody>
      </p:sp>
      <p:sp>
        <p:nvSpPr>
          <p:cNvPr id="9" name="Shape 7"/>
          <p:cNvSpPr/>
          <p:nvPr/>
        </p:nvSpPr>
        <p:spPr>
          <a:xfrm>
            <a:off x="2332314" y="1536192"/>
            <a:ext cx="1748048" cy="438912"/>
          </a:xfrm>
          <a:prstGeom prst="rect">
            <a:avLst/>
          </a:prstGeom>
          <a:solidFill>
            <a:srgbClr val="7B5EA7"/>
          </a:solidFill>
          <a:ln/>
        </p:spPr>
      </p:sp>
      <p:sp>
        <p:nvSpPr>
          <p:cNvPr id="10" name="Text 8"/>
          <p:cNvSpPr/>
          <p:nvPr/>
        </p:nvSpPr>
        <p:spPr>
          <a:xfrm>
            <a:off x="2378034" y="1581912"/>
            <a:ext cx="1656608" cy="201168"/>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Guru</a:t>
            </a:r>
            <a:endParaRPr lang="en-US" sz="1000" dirty="0"/>
          </a:p>
        </p:txBody>
      </p:sp>
      <p:sp>
        <p:nvSpPr>
          <p:cNvPr id="11" name="Text 9"/>
          <p:cNvSpPr/>
          <p:nvPr/>
        </p:nvSpPr>
        <p:spPr>
          <a:xfrm>
            <a:off x="2378034" y="1783080"/>
            <a:ext cx="1656608" cy="164592"/>
          </a:xfrm>
          <a:prstGeom prst="rect">
            <a:avLst/>
          </a:prstGeom>
          <a:noFill/>
          <a:ln/>
        </p:spPr>
        <p:txBody>
          <a:bodyPr wrap="square" lIns="0" tIns="0" rIns="0" bIns="0" rtlCol="0" anchor="ctr"/>
          <a:lstStyle/>
          <a:p>
            <a:pPr algn="ctr" indent="0" marL="0">
              <a:buNone/>
            </a:pPr>
            <a:r>
              <a:rPr lang="en-US" sz="900" dirty="0">
                <a:solidFill>
                  <a:srgbClr val="FFFFFF"/>
                </a:solidFill>
                <a:latin typeface="Arial" pitchFamily="34" charset="0"/>
                <a:ea typeface="Arial" pitchFamily="34" charset="-122"/>
                <a:cs typeface="Arial" pitchFamily="34" charset="-120"/>
              </a:rPr>
              <a:t>16y</a:t>
            </a:r>
            <a:endParaRPr lang="en-US" sz="900" dirty="0"/>
          </a:p>
        </p:txBody>
      </p:sp>
      <p:sp>
        <p:nvSpPr>
          <p:cNvPr id="12" name="Shape 10"/>
          <p:cNvSpPr/>
          <p:nvPr/>
        </p:nvSpPr>
        <p:spPr>
          <a:xfrm>
            <a:off x="4080362" y="1536192"/>
            <a:ext cx="2075807" cy="438912"/>
          </a:xfrm>
          <a:prstGeom prst="rect">
            <a:avLst/>
          </a:prstGeom>
          <a:solidFill>
            <a:srgbClr val="B5451B"/>
          </a:solidFill>
          <a:ln/>
        </p:spPr>
      </p:sp>
      <p:sp>
        <p:nvSpPr>
          <p:cNvPr id="13" name="Text 11"/>
          <p:cNvSpPr/>
          <p:nvPr/>
        </p:nvSpPr>
        <p:spPr>
          <a:xfrm>
            <a:off x="4126082" y="1581912"/>
            <a:ext cx="1984367" cy="201168"/>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Shani</a:t>
            </a:r>
            <a:endParaRPr lang="en-US" sz="1000" dirty="0"/>
          </a:p>
        </p:txBody>
      </p:sp>
      <p:sp>
        <p:nvSpPr>
          <p:cNvPr id="14" name="Text 12"/>
          <p:cNvSpPr/>
          <p:nvPr/>
        </p:nvSpPr>
        <p:spPr>
          <a:xfrm>
            <a:off x="4126082" y="1783080"/>
            <a:ext cx="1984367" cy="164592"/>
          </a:xfrm>
          <a:prstGeom prst="rect">
            <a:avLst/>
          </a:prstGeom>
          <a:noFill/>
          <a:ln/>
        </p:spPr>
        <p:txBody>
          <a:bodyPr wrap="square" lIns="0" tIns="0" rIns="0" bIns="0" rtlCol="0" anchor="ctr"/>
          <a:lstStyle/>
          <a:p>
            <a:pPr algn="ctr" indent="0" marL="0">
              <a:buNone/>
            </a:pPr>
            <a:r>
              <a:rPr lang="en-US" sz="900" dirty="0">
                <a:solidFill>
                  <a:srgbClr val="FFFFFF"/>
                </a:solidFill>
                <a:latin typeface="Arial" pitchFamily="34" charset="0"/>
                <a:ea typeface="Arial" pitchFamily="34" charset="-122"/>
                <a:cs typeface="Arial" pitchFamily="34" charset="-120"/>
              </a:rPr>
              <a:t>19y</a:t>
            </a:r>
            <a:endParaRPr lang="en-US" sz="900" dirty="0"/>
          </a:p>
        </p:txBody>
      </p:sp>
      <p:sp>
        <p:nvSpPr>
          <p:cNvPr id="15" name="Shape 13"/>
          <p:cNvSpPr/>
          <p:nvPr/>
        </p:nvSpPr>
        <p:spPr>
          <a:xfrm>
            <a:off x="6156168" y="1536192"/>
            <a:ext cx="1857301" cy="438912"/>
          </a:xfrm>
          <a:prstGeom prst="rect">
            <a:avLst/>
          </a:prstGeom>
          <a:solidFill>
            <a:srgbClr val="2E7D6B"/>
          </a:solidFill>
          <a:ln/>
        </p:spPr>
      </p:sp>
      <p:sp>
        <p:nvSpPr>
          <p:cNvPr id="16" name="Text 14"/>
          <p:cNvSpPr/>
          <p:nvPr/>
        </p:nvSpPr>
        <p:spPr>
          <a:xfrm>
            <a:off x="6201888" y="1581912"/>
            <a:ext cx="1765861" cy="201168"/>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Budha</a:t>
            </a:r>
            <a:endParaRPr lang="en-US" sz="1000" dirty="0"/>
          </a:p>
        </p:txBody>
      </p:sp>
      <p:sp>
        <p:nvSpPr>
          <p:cNvPr id="17" name="Text 15"/>
          <p:cNvSpPr/>
          <p:nvPr/>
        </p:nvSpPr>
        <p:spPr>
          <a:xfrm>
            <a:off x="6201888" y="1783080"/>
            <a:ext cx="1765861" cy="164592"/>
          </a:xfrm>
          <a:prstGeom prst="rect">
            <a:avLst/>
          </a:prstGeom>
          <a:noFill/>
          <a:ln/>
        </p:spPr>
        <p:txBody>
          <a:bodyPr wrap="square" lIns="0" tIns="0" rIns="0" bIns="0" rtlCol="0" anchor="ctr"/>
          <a:lstStyle/>
          <a:p>
            <a:pPr algn="ctr" indent="0" marL="0">
              <a:buNone/>
            </a:pPr>
            <a:r>
              <a:rPr lang="en-US" sz="900" dirty="0">
                <a:solidFill>
                  <a:srgbClr val="FFFFFF"/>
                </a:solidFill>
                <a:latin typeface="Arial" pitchFamily="34" charset="0"/>
                <a:ea typeface="Arial" pitchFamily="34" charset="-122"/>
                <a:cs typeface="Arial" pitchFamily="34" charset="-120"/>
              </a:rPr>
              <a:t>17y</a:t>
            </a:r>
            <a:endParaRPr lang="en-US" sz="900" dirty="0"/>
          </a:p>
        </p:txBody>
      </p:sp>
      <p:sp>
        <p:nvSpPr>
          <p:cNvPr id="18" name="Shape 16"/>
          <p:cNvSpPr/>
          <p:nvPr/>
        </p:nvSpPr>
        <p:spPr>
          <a:xfrm>
            <a:off x="8013469" y="1536192"/>
            <a:ext cx="764771" cy="438912"/>
          </a:xfrm>
          <a:prstGeom prst="rect">
            <a:avLst/>
          </a:prstGeom>
          <a:solidFill>
            <a:srgbClr val="5C6BC0"/>
          </a:solidFill>
          <a:ln/>
        </p:spPr>
      </p:sp>
      <p:sp>
        <p:nvSpPr>
          <p:cNvPr id="19" name="Text 17"/>
          <p:cNvSpPr/>
          <p:nvPr/>
        </p:nvSpPr>
        <p:spPr>
          <a:xfrm>
            <a:off x="8059189" y="1581912"/>
            <a:ext cx="673331" cy="201168"/>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Ketu</a:t>
            </a:r>
            <a:endParaRPr lang="en-US" sz="1000" dirty="0"/>
          </a:p>
        </p:txBody>
      </p:sp>
      <p:sp>
        <p:nvSpPr>
          <p:cNvPr id="20" name="Text 18"/>
          <p:cNvSpPr/>
          <p:nvPr/>
        </p:nvSpPr>
        <p:spPr>
          <a:xfrm>
            <a:off x="8059189" y="1783080"/>
            <a:ext cx="673331" cy="164592"/>
          </a:xfrm>
          <a:prstGeom prst="rect">
            <a:avLst/>
          </a:prstGeom>
          <a:noFill/>
          <a:ln/>
        </p:spPr>
        <p:txBody>
          <a:bodyPr wrap="square" lIns="0" tIns="0" rIns="0" bIns="0" rtlCol="0" anchor="ctr"/>
          <a:lstStyle/>
          <a:p>
            <a:pPr algn="ctr" indent="0" marL="0">
              <a:buNone/>
            </a:pPr>
            <a:r>
              <a:rPr lang="en-US" sz="900" dirty="0">
                <a:solidFill>
                  <a:srgbClr val="FFFFFF"/>
                </a:solidFill>
                <a:latin typeface="Arial" pitchFamily="34" charset="0"/>
                <a:ea typeface="Arial" pitchFamily="34" charset="-122"/>
                <a:cs typeface="Arial" pitchFamily="34" charset="-120"/>
              </a:rPr>
              <a:t>7y</a:t>
            </a:r>
            <a:endParaRPr lang="en-US" sz="900" dirty="0"/>
          </a:p>
        </p:txBody>
      </p:sp>
      <p:sp>
        <p:nvSpPr>
          <p:cNvPr id="21" name="Shape 19"/>
          <p:cNvSpPr/>
          <p:nvPr/>
        </p:nvSpPr>
        <p:spPr>
          <a:xfrm>
            <a:off x="5063638" y="1426464"/>
            <a:ext cx="0" cy="658368"/>
          </a:xfrm>
          <a:prstGeom prst="line">
            <a:avLst/>
          </a:prstGeom>
          <a:noFill/>
          <a:ln w="25400">
            <a:solidFill>
              <a:srgbClr val="FFFFFF"/>
            </a:solidFill>
            <a:prstDash val="dash"/>
          </a:ln>
        </p:spPr>
      </p:sp>
      <p:sp>
        <p:nvSpPr>
          <p:cNvPr id="22" name="Text 20"/>
          <p:cNvSpPr/>
          <p:nvPr/>
        </p:nvSpPr>
        <p:spPr>
          <a:xfrm>
            <a:off x="4835038" y="1188720"/>
            <a:ext cx="457200" cy="182880"/>
          </a:xfrm>
          <a:prstGeom prst="rect">
            <a:avLst/>
          </a:prstGeom>
          <a:noFill/>
          <a:ln/>
        </p:spPr>
        <p:txBody>
          <a:bodyPr wrap="square" rtlCol="0" anchor="ctr"/>
          <a:lstStyle/>
          <a:p>
            <a:pPr algn="ctr" indent="0" marL="0">
              <a:buNone/>
            </a:pPr>
            <a:r>
              <a:rPr lang="en-US" sz="800" b="1" dirty="0">
                <a:solidFill>
                  <a:srgbClr val="FFFFFF"/>
                </a:solidFill>
                <a:latin typeface="Arial" pitchFamily="34" charset="0"/>
                <a:ea typeface="Arial" pitchFamily="34" charset="-122"/>
                <a:cs typeface="Arial" pitchFamily="34" charset="-120"/>
              </a:rPr>
              <a:t>NOW</a:t>
            </a:r>
            <a:endParaRPr lang="en-US" sz="800" dirty="0"/>
          </a:p>
        </p:txBody>
      </p:sp>
      <p:sp>
        <p:nvSpPr>
          <p:cNvPr id="23" name="Shape 21"/>
          <p:cNvSpPr/>
          <p:nvPr/>
        </p:nvSpPr>
        <p:spPr>
          <a:xfrm>
            <a:off x="365760" y="2212848"/>
            <a:ext cx="164592" cy="384048"/>
          </a:xfrm>
          <a:prstGeom prst="rect">
            <a:avLst/>
          </a:prstGeom>
          <a:solidFill>
            <a:srgbClr val="C8941A"/>
          </a:solidFill>
          <a:ln/>
        </p:spPr>
      </p:sp>
      <p:sp>
        <p:nvSpPr>
          <p:cNvPr id="24" name="Shape 22"/>
          <p:cNvSpPr/>
          <p:nvPr/>
        </p:nvSpPr>
        <p:spPr>
          <a:xfrm>
            <a:off x="594360" y="2212848"/>
            <a:ext cx="8183880" cy="384048"/>
          </a:xfrm>
          <a:prstGeom prst="roundRect">
            <a:avLst>
              <a:gd name="adj" fmla="val 14286"/>
            </a:avLst>
          </a:prstGeom>
          <a:solidFill>
            <a:srgbClr val="FAE8C0"/>
          </a:solidFill>
          <a:ln/>
        </p:spPr>
      </p:sp>
      <p:sp>
        <p:nvSpPr>
          <p:cNvPr id="25" name="Text 23"/>
          <p:cNvSpPr/>
          <p:nvPr/>
        </p:nvSpPr>
        <p:spPr>
          <a:xfrm>
            <a:off x="731520" y="2286000"/>
            <a:ext cx="228600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Rahu Mahadasha</a:t>
            </a:r>
            <a:endParaRPr lang="en-US" sz="1200" dirty="0"/>
          </a:p>
        </p:txBody>
      </p:sp>
      <p:sp>
        <p:nvSpPr>
          <p:cNvPr id="26" name="Text 24"/>
          <p:cNvSpPr/>
          <p:nvPr/>
        </p:nvSpPr>
        <p:spPr>
          <a:xfrm>
            <a:off x="3017520" y="2286000"/>
            <a:ext cx="1097280" cy="256032"/>
          </a:xfrm>
          <a:prstGeom prst="rect">
            <a:avLst/>
          </a:prstGeom>
          <a:noFill/>
          <a:ln/>
        </p:spPr>
        <p:txBody>
          <a:bodyPr wrap="square" lIns="0" tIns="0" rIns="0" bIns="0" rtlCol="0" anchor="ctr"/>
          <a:lstStyle/>
          <a:p>
            <a:pPr indent="0" marL="0">
              <a:buNone/>
            </a:pPr>
            <a:r>
              <a:rPr lang="en-US" sz="1100" dirty="0">
                <a:solidFill>
                  <a:srgbClr val="5C3317"/>
                </a:solidFill>
                <a:latin typeface="Arial" pitchFamily="34" charset="0"/>
                <a:ea typeface="Arial" pitchFamily="34" charset="-122"/>
                <a:cs typeface="Arial" pitchFamily="34" charset="-120"/>
              </a:rPr>
              <a:t>18 years</a:t>
            </a:r>
            <a:endParaRPr lang="en-US" sz="1100" dirty="0"/>
          </a:p>
        </p:txBody>
      </p:sp>
      <p:sp>
        <p:nvSpPr>
          <p:cNvPr id="27" name="Text 25"/>
          <p:cNvSpPr/>
          <p:nvPr/>
        </p:nvSpPr>
        <p:spPr>
          <a:xfrm>
            <a:off x="4114800" y="2286000"/>
            <a:ext cx="2286000" cy="256032"/>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Sep 1983 → Sep 2001</a:t>
            </a:r>
            <a:endParaRPr lang="en-US" sz="1100" dirty="0"/>
          </a:p>
        </p:txBody>
      </p:sp>
      <p:sp>
        <p:nvSpPr>
          <p:cNvPr id="28" name="Shape 26"/>
          <p:cNvSpPr/>
          <p:nvPr/>
        </p:nvSpPr>
        <p:spPr>
          <a:xfrm>
            <a:off x="365760" y="2706624"/>
            <a:ext cx="164592" cy="384048"/>
          </a:xfrm>
          <a:prstGeom prst="rect">
            <a:avLst/>
          </a:prstGeom>
          <a:solidFill>
            <a:srgbClr val="7B5EA7"/>
          </a:solidFill>
          <a:ln/>
        </p:spPr>
      </p:sp>
      <p:sp>
        <p:nvSpPr>
          <p:cNvPr id="29" name="Shape 27"/>
          <p:cNvSpPr/>
          <p:nvPr/>
        </p:nvSpPr>
        <p:spPr>
          <a:xfrm>
            <a:off x="594360" y="2706624"/>
            <a:ext cx="8183880" cy="384048"/>
          </a:xfrm>
          <a:prstGeom prst="roundRect">
            <a:avLst>
              <a:gd name="adj" fmla="val 14286"/>
            </a:avLst>
          </a:prstGeom>
          <a:solidFill>
            <a:srgbClr val="FFFFFF"/>
          </a:solidFill>
          <a:ln/>
        </p:spPr>
      </p:sp>
      <p:sp>
        <p:nvSpPr>
          <p:cNvPr id="30" name="Text 28"/>
          <p:cNvSpPr/>
          <p:nvPr/>
        </p:nvSpPr>
        <p:spPr>
          <a:xfrm>
            <a:off x="731520" y="2779776"/>
            <a:ext cx="228600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Guru Mahadasha</a:t>
            </a:r>
            <a:endParaRPr lang="en-US" sz="1200" dirty="0"/>
          </a:p>
        </p:txBody>
      </p:sp>
      <p:sp>
        <p:nvSpPr>
          <p:cNvPr id="31" name="Text 29"/>
          <p:cNvSpPr/>
          <p:nvPr/>
        </p:nvSpPr>
        <p:spPr>
          <a:xfrm>
            <a:off x="3017520" y="2779776"/>
            <a:ext cx="1097280" cy="256032"/>
          </a:xfrm>
          <a:prstGeom prst="rect">
            <a:avLst/>
          </a:prstGeom>
          <a:noFill/>
          <a:ln/>
        </p:spPr>
        <p:txBody>
          <a:bodyPr wrap="square" lIns="0" tIns="0" rIns="0" bIns="0" rtlCol="0" anchor="ctr"/>
          <a:lstStyle/>
          <a:p>
            <a:pPr indent="0" marL="0">
              <a:buNone/>
            </a:pPr>
            <a:r>
              <a:rPr lang="en-US" sz="1100" dirty="0">
                <a:solidFill>
                  <a:srgbClr val="5C3317"/>
                </a:solidFill>
                <a:latin typeface="Arial" pitchFamily="34" charset="0"/>
                <a:ea typeface="Arial" pitchFamily="34" charset="-122"/>
                <a:cs typeface="Arial" pitchFamily="34" charset="-120"/>
              </a:rPr>
              <a:t>16 years</a:t>
            </a:r>
            <a:endParaRPr lang="en-US" sz="1100" dirty="0"/>
          </a:p>
        </p:txBody>
      </p:sp>
      <p:sp>
        <p:nvSpPr>
          <p:cNvPr id="32" name="Text 30"/>
          <p:cNvSpPr/>
          <p:nvPr/>
        </p:nvSpPr>
        <p:spPr>
          <a:xfrm>
            <a:off x="4114800" y="2779776"/>
            <a:ext cx="2286000" cy="256032"/>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Sep 2001 → Sep 2017</a:t>
            </a:r>
            <a:endParaRPr lang="en-US" sz="1100" dirty="0"/>
          </a:p>
        </p:txBody>
      </p:sp>
      <p:sp>
        <p:nvSpPr>
          <p:cNvPr id="33" name="Shape 31"/>
          <p:cNvSpPr/>
          <p:nvPr/>
        </p:nvSpPr>
        <p:spPr>
          <a:xfrm>
            <a:off x="365760" y="3200400"/>
            <a:ext cx="164592" cy="384048"/>
          </a:xfrm>
          <a:prstGeom prst="rect">
            <a:avLst/>
          </a:prstGeom>
          <a:solidFill>
            <a:srgbClr val="B5451B"/>
          </a:solidFill>
          <a:ln/>
        </p:spPr>
      </p:sp>
      <p:sp>
        <p:nvSpPr>
          <p:cNvPr id="34" name="Shape 32"/>
          <p:cNvSpPr/>
          <p:nvPr/>
        </p:nvSpPr>
        <p:spPr>
          <a:xfrm>
            <a:off x="594360" y="3200400"/>
            <a:ext cx="8183880" cy="384048"/>
          </a:xfrm>
          <a:prstGeom prst="roundRect">
            <a:avLst>
              <a:gd name="adj" fmla="val 14286"/>
            </a:avLst>
          </a:prstGeom>
          <a:solidFill>
            <a:srgbClr val="FAE8C0"/>
          </a:solidFill>
          <a:ln/>
        </p:spPr>
      </p:sp>
      <p:sp>
        <p:nvSpPr>
          <p:cNvPr id="35" name="Text 33"/>
          <p:cNvSpPr/>
          <p:nvPr/>
        </p:nvSpPr>
        <p:spPr>
          <a:xfrm>
            <a:off x="731520" y="3273552"/>
            <a:ext cx="228600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Shani Mahadasha</a:t>
            </a:r>
            <a:endParaRPr lang="en-US" sz="1200" dirty="0"/>
          </a:p>
        </p:txBody>
      </p:sp>
      <p:sp>
        <p:nvSpPr>
          <p:cNvPr id="36" name="Text 34"/>
          <p:cNvSpPr/>
          <p:nvPr/>
        </p:nvSpPr>
        <p:spPr>
          <a:xfrm>
            <a:off x="3017520" y="3273552"/>
            <a:ext cx="1097280" cy="256032"/>
          </a:xfrm>
          <a:prstGeom prst="rect">
            <a:avLst/>
          </a:prstGeom>
          <a:noFill/>
          <a:ln/>
        </p:spPr>
        <p:txBody>
          <a:bodyPr wrap="square" lIns="0" tIns="0" rIns="0" bIns="0" rtlCol="0" anchor="ctr"/>
          <a:lstStyle/>
          <a:p>
            <a:pPr indent="0" marL="0">
              <a:buNone/>
            </a:pPr>
            <a:r>
              <a:rPr lang="en-US" sz="1100" dirty="0">
                <a:solidFill>
                  <a:srgbClr val="5C3317"/>
                </a:solidFill>
                <a:latin typeface="Arial" pitchFamily="34" charset="0"/>
                <a:ea typeface="Arial" pitchFamily="34" charset="-122"/>
                <a:cs typeface="Arial" pitchFamily="34" charset="-120"/>
              </a:rPr>
              <a:t>19 years</a:t>
            </a:r>
            <a:endParaRPr lang="en-US" sz="1100" dirty="0"/>
          </a:p>
        </p:txBody>
      </p:sp>
      <p:sp>
        <p:nvSpPr>
          <p:cNvPr id="37" name="Text 35"/>
          <p:cNvSpPr/>
          <p:nvPr/>
        </p:nvSpPr>
        <p:spPr>
          <a:xfrm>
            <a:off x="4114800" y="3273552"/>
            <a:ext cx="2286000" cy="256032"/>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Sep 2017 → Sep 2036</a:t>
            </a:r>
            <a:endParaRPr lang="en-US" sz="1100" dirty="0"/>
          </a:p>
        </p:txBody>
      </p:sp>
      <p:sp>
        <p:nvSpPr>
          <p:cNvPr id="38" name="Shape 36"/>
          <p:cNvSpPr/>
          <p:nvPr/>
        </p:nvSpPr>
        <p:spPr>
          <a:xfrm>
            <a:off x="6446520" y="3264408"/>
            <a:ext cx="2194560" cy="256032"/>
          </a:xfrm>
          <a:prstGeom prst="roundRect">
            <a:avLst>
              <a:gd name="adj" fmla="val 21429"/>
            </a:avLst>
          </a:prstGeom>
          <a:solidFill>
            <a:srgbClr val="B5451B"/>
          </a:solidFill>
          <a:ln/>
        </p:spPr>
      </p:sp>
      <p:sp>
        <p:nvSpPr>
          <p:cNvPr id="39" name="Text 37"/>
          <p:cNvSpPr/>
          <p:nvPr/>
        </p:nvSpPr>
        <p:spPr>
          <a:xfrm>
            <a:off x="6492240" y="3282696"/>
            <a:ext cx="2103120" cy="219456"/>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CURRENT</a:t>
            </a:r>
            <a:endParaRPr lang="en-US" sz="1000" dirty="0"/>
          </a:p>
        </p:txBody>
      </p:sp>
      <p:sp>
        <p:nvSpPr>
          <p:cNvPr id="40" name="Shape 38"/>
          <p:cNvSpPr/>
          <p:nvPr/>
        </p:nvSpPr>
        <p:spPr>
          <a:xfrm>
            <a:off x="365760" y="3694176"/>
            <a:ext cx="164592" cy="384048"/>
          </a:xfrm>
          <a:prstGeom prst="rect">
            <a:avLst/>
          </a:prstGeom>
          <a:solidFill>
            <a:srgbClr val="2E7D6B"/>
          </a:solidFill>
          <a:ln/>
        </p:spPr>
      </p:sp>
      <p:sp>
        <p:nvSpPr>
          <p:cNvPr id="41" name="Shape 39"/>
          <p:cNvSpPr/>
          <p:nvPr/>
        </p:nvSpPr>
        <p:spPr>
          <a:xfrm>
            <a:off x="594360" y="3694176"/>
            <a:ext cx="8183880" cy="384048"/>
          </a:xfrm>
          <a:prstGeom prst="roundRect">
            <a:avLst>
              <a:gd name="adj" fmla="val 14286"/>
            </a:avLst>
          </a:prstGeom>
          <a:solidFill>
            <a:srgbClr val="FFFFFF"/>
          </a:solidFill>
          <a:ln/>
        </p:spPr>
      </p:sp>
      <p:sp>
        <p:nvSpPr>
          <p:cNvPr id="42" name="Text 40"/>
          <p:cNvSpPr/>
          <p:nvPr/>
        </p:nvSpPr>
        <p:spPr>
          <a:xfrm>
            <a:off x="731520" y="3767328"/>
            <a:ext cx="228600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Budha Mahadasha</a:t>
            </a:r>
            <a:endParaRPr lang="en-US" sz="1200" dirty="0"/>
          </a:p>
        </p:txBody>
      </p:sp>
      <p:sp>
        <p:nvSpPr>
          <p:cNvPr id="43" name="Text 41"/>
          <p:cNvSpPr/>
          <p:nvPr/>
        </p:nvSpPr>
        <p:spPr>
          <a:xfrm>
            <a:off x="3017520" y="3767328"/>
            <a:ext cx="1097280" cy="256032"/>
          </a:xfrm>
          <a:prstGeom prst="rect">
            <a:avLst/>
          </a:prstGeom>
          <a:noFill/>
          <a:ln/>
        </p:spPr>
        <p:txBody>
          <a:bodyPr wrap="square" lIns="0" tIns="0" rIns="0" bIns="0" rtlCol="0" anchor="ctr"/>
          <a:lstStyle/>
          <a:p>
            <a:pPr indent="0" marL="0">
              <a:buNone/>
            </a:pPr>
            <a:r>
              <a:rPr lang="en-US" sz="1100" dirty="0">
                <a:solidFill>
                  <a:srgbClr val="5C3317"/>
                </a:solidFill>
                <a:latin typeface="Arial" pitchFamily="34" charset="0"/>
                <a:ea typeface="Arial" pitchFamily="34" charset="-122"/>
                <a:cs typeface="Arial" pitchFamily="34" charset="-120"/>
              </a:rPr>
              <a:t>17 years</a:t>
            </a:r>
            <a:endParaRPr lang="en-US" sz="1100" dirty="0"/>
          </a:p>
        </p:txBody>
      </p:sp>
      <p:sp>
        <p:nvSpPr>
          <p:cNvPr id="44" name="Text 42"/>
          <p:cNvSpPr/>
          <p:nvPr/>
        </p:nvSpPr>
        <p:spPr>
          <a:xfrm>
            <a:off x="4114800" y="3767328"/>
            <a:ext cx="2286000" cy="256032"/>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Sep 2036 → Sep 2053</a:t>
            </a:r>
            <a:endParaRPr lang="en-US" sz="1100" dirty="0"/>
          </a:p>
        </p:txBody>
      </p:sp>
      <p:sp>
        <p:nvSpPr>
          <p:cNvPr id="45" name="Shape 43"/>
          <p:cNvSpPr/>
          <p:nvPr/>
        </p:nvSpPr>
        <p:spPr>
          <a:xfrm>
            <a:off x="365760" y="4187952"/>
            <a:ext cx="164592" cy="384048"/>
          </a:xfrm>
          <a:prstGeom prst="rect">
            <a:avLst/>
          </a:prstGeom>
          <a:solidFill>
            <a:srgbClr val="5C6BC0"/>
          </a:solidFill>
          <a:ln/>
        </p:spPr>
      </p:sp>
      <p:sp>
        <p:nvSpPr>
          <p:cNvPr id="46" name="Shape 44"/>
          <p:cNvSpPr/>
          <p:nvPr/>
        </p:nvSpPr>
        <p:spPr>
          <a:xfrm>
            <a:off x="594360" y="4187952"/>
            <a:ext cx="8183880" cy="384048"/>
          </a:xfrm>
          <a:prstGeom prst="roundRect">
            <a:avLst>
              <a:gd name="adj" fmla="val 14286"/>
            </a:avLst>
          </a:prstGeom>
          <a:solidFill>
            <a:srgbClr val="FAE8C0"/>
          </a:solidFill>
          <a:ln/>
        </p:spPr>
      </p:sp>
      <p:sp>
        <p:nvSpPr>
          <p:cNvPr id="47" name="Text 45"/>
          <p:cNvSpPr/>
          <p:nvPr/>
        </p:nvSpPr>
        <p:spPr>
          <a:xfrm>
            <a:off x="731520" y="4261104"/>
            <a:ext cx="228600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Ketu Mahadasha</a:t>
            </a:r>
            <a:endParaRPr lang="en-US" sz="1200" dirty="0"/>
          </a:p>
        </p:txBody>
      </p:sp>
      <p:sp>
        <p:nvSpPr>
          <p:cNvPr id="48" name="Text 46"/>
          <p:cNvSpPr/>
          <p:nvPr/>
        </p:nvSpPr>
        <p:spPr>
          <a:xfrm>
            <a:off x="3017520" y="4261104"/>
            <a:ext cx="1097280" cy="256032"/>
          </a:xfrm>
          <a:prstGeom prst="rect">
            <a:avLst/>
          </a:prstGeom>
          <a:noFill/>
          <a:ln/>
        </p:spPr>
        <p:txBody>
          <a:bodyPr wrap="square" lIns="0" tIns="0" rIns="0" bIns="0" rtlCol="0" anchor="ctr"/>
          <a:lstStyle/>
          <a:p>
            <a:pPr indent="0" marL="0">
              <a:buNone/>
            </a:pPr>
            <a:r>
              <a:rPr lang="en-US" sz="1100" dirty="0">
                <a:solidFill>
                  <a:srgbClr val="5C3317"/>
                </a:solidFill>
                <a:latin typeface="Arial" pitchFamily="34" charset="0"/>
                <a:ea typeface="Arial" pitchFamily="34" charset="-122"/>
                <a:cs typeface="Arial" pitchFamily="34" charset="-120"/>
              </a:rPr>
              <a:t>7 years</a:t>
            </a:r>
            <a:endParaRPr lang="en-US" sz="1100" dirty="0"/>
          </a:p>
        </p:txBody>
      </p:sp>
      <p:sp>
        <p:nvSpPr>
          <p:cNvPr id="49" name="Text 47"/>
          <p:cNvSpPr/>
          <p:nvPr/>
        </p:nvSpPr>
        <p:spPr>
          <a:xfrm>
            <a:off x="4114800" y="4261104"/>
            <a:ext cx="2286000" cy="256032"/>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Sep 2053 → Sep 2060</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02336"/>
            <a:ext cx="8595360" cy="420624"/>
          </a:xfrm>
          <a:prstGeom prst="rect">
            <a:avLst/>
          </a:prstGeom>
          <a:noFill/>
          <a:ln/>
        </p:spPr>
        <p:txBody>
          <a:bodyPr wrap="square" rtlCol="0" anchor="ctr"/>
          <a:lstStyle/>
          <a:p>
            <a:pPr algn="ctr" indent="0" marL="0">
              <a:buNone/>
            </a:pPr>
            <a:r>
              <a:rPr lang="en-US" sz="2400" b="1" dirty="0">
                <a:solidFill>
                  <a:srgbClr val="C8941A"/>
                </a:solidFill>
                <a:latin typeface="Cambria" pitchFamily="34" charset="0"/>
                <a:ea typeface="Cambria" pitchFamily="34" charset="-122"/>
                <a:cs typeface="Cambria" pitchFamily="34" charset="-120"/>
              </a:rPr>
              <a:t>Shani Mahadasha (2017–2036)</a:t>
            </a:r>
            <a:endParaRPr lang="en-US" sz="2400" dirty="0"/>
          </a:p>
        </p:txBody>
      </p:sp>
      <p:sp>
        <p:nvSpPr>
          <p:cNvPr id="5" name="Text 3"/>
          <p:cNvSpPr/>
          <p:nvPr/>
        </p:nvSpPr>
        <p:spPr>
          <a:xfrm>
            <a:off x="274320" y="850392"/>
            <a:ext cx="8595360" cy="228600"/>
          </a:xfrm>
          <a:prstGeom prst="rect">
            <a:avLst/>
          </a:prstGeom>
          <a:noFill/>
          <a:ln/>
        </p:spPr>
        <p:txBody>
          <a:bodyPr wrap="square" rtlCol="0" anchor="ctr"/>
          <a:lstStyle/>
          <a:p>
            <a:pPr algn="ctr" indent="0" marL="0">
              <a:buNone/>
            </a:pPr>
            <a:r>
              <a:rPr lang="en-US" sz="1200" i="1" dirty="0">
                <a:solidFill>
                  <a:srgbClr val="D4A853"/>
                </a:solidFill>
                <a:latin typeface="Arial" pitchFamily="34" charset="0"/>
                <a:ea typeface="Arial" pitchFamily="34" charset="-122"/>
                <a:cs typeface="Arial" pitchFamily="34" charset="-120"/>
              </a:rPr>
              <a:t>Current active period</a:t>
            </a:r>
            <a:endParaRPr lang="en-US" sz="1200" dirty="0"/>
          </a:p>
        </p:txBody>
      </p:sp>
      <p:sp>
        <p:nvSpPr>
          <p:cNvPr id="6" name="Shape 4"/>
          <p:cNvSpPr/>
          <p:nvPr/>
        </p:nvSpPr>
        <p:spPr>
          <a:xfrm>
            <a:off x="365760" y="1170432"/>
            <a:ext cx="8412480" cy="365760"/>
          </a:xfrm>
          <a:prstGeom prst="rect">
            <a:avLst/>
          </a:prstGeom>
          <a:solidFill>
            <a:srgbClr val="2C1205"/>
          </a:solidFill>
          <a:ln/>
        </p:spPr>
      </p:sp>
      <p:sp>
        <p:nvSpPr>
          <p:cNvPr id="7" name="Text 5"/>
          <p:cNvSpPr/>
          <p:nvPr/>
        </p:nvSpPr>
        <p:spPr>
          <a:xfrm>
            <a:off x="502920" y="1234440"/>
            <a:ext cx="1828800" cy="237744"/>
          </a:xfrm>
          <a:prstGeom prst="rect">
            <a:avLst/>
          </a:prstGeom>
          <a:noFill/>
          <a:ln/>
        </p:spPr>
        <p:txBody>
          <a:bodyPr wrap="square" lIns="0" tIns="0" rIns="0" bIns="0" rtlCol="0" anchor="ctr"/>
          <a:lstStyle/>
          <a:p>
            <a:pPr indent="0" marL="0">
              <a:buNone/>
            </a:pPr>
            <a:r>
              <a:rPr lang="en-US" sz="1050" b="1" dirty="0">
                <a:solidFill>
                  <a:srgbClr val="C8941A"/>
                </a:solidFill>
                <a:latin typeface="Arial" pitchFamily="34" charset="0"/>
                <a:ea typeface="Arial" pitchFamily="34" charset="-122"/>
                <a:cs typeface="Arial" pitchFamily="34" charset="-120"/>
              </a:rPr>
              <a:t>Shani–Shani</a:t>
            </a:r>
            <a:endParaRPr lang="en-US" sz="1050" dirty="0"/>
          </a:p>
        </p:txBody>
      </p:sp>
      <p:sp>
        <p:nvSpPr>
          <p:cNvPr id="8" name="Text 6"/>
          <p:cNvSpPr/>
          <p:nvPr/>
        </p:nvSpPr>
        <p:spPr>
          <a:xfrm>
            <a:off x="2331720" y="1234440"/>
            <a:ext cx="2011680" cy="237744"/>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Sep 2017 – Jul 2020</a:t>
            </a:r>
            <a:endParaRPr lang="en-US" sz="1000" dirty="0"/>
          </a:p>
        </p:txBody>
      </p:sp>
      <p:sp>
        <p:nvSpPr>
          <p:cNvPr id="9" name="Text 7"/>
          <p:cNvSpPr/>
          <p:nvPr/>
        </p:nvSpPr>
        <p:spPr>
          <a:xfrm>
            <a:off x="4343400" y="1234440"/>
            <a:ext cx="4343400" cy="237744"/>
          </a:xfrm>
          <a:prstGeom prst="rect">
            <a:avLst/>
          </a:prstGeom>
          <a:noFill/>
          <a:ln/>
        </p:spPr>
        <p:txBody>
          <a:bodyPr wrap="square" lIns="0" tIns="0" rIns="0" bIns="0" rtlCol="0" anchor="ctr"/>
          <a:lstStyle/>
          <a:p>
            <a:pPr indent="0" marL="0">
              <a:buNone/>
            </a:pPr>
            <a:r>
              <a:rPr lang="en-US" sz="1050" dirty="0">
                <a:solidFill>
                  <a:srgbClr val="FDF3E3"/>
                </a:solidFill>
                <a:latin typeface="Arial" pitchFamily="34" charset="0"/>
                <a:ea typeface="Arial" pitchFamily="34" charset="-122"/>
                <a:cs typeface="Arial" pitchFamily="34" charset="-120"/>
              </a:rPr>
              <a:t>Foundation-building; restructuring of life priorities</a:t>
            </a:r>
            <a:endParaRPr lang="en-US" sz="1050" dirty="0"/>
          </a:p>
        </p:txBody>
      </p:sp>
      <p:sp>
        <p:nvSpPr>
          <p:cNvPr id="10" name="Shape 8"/>
          <p:cNvSpPr/>
          <p:nvPr/>
        </p:nvSpPr>
        <p:spPr>
          <a:xfrm>
            <a:off x="365760" y="1591056"/>
            <a:ext cx="8412480" cy="365760"/>
          </a:xfrm>
          <a:prstGeom prst="rect">
            <a:avLst/>
          </a:prstGeom>
          <a:solidFill>
            <a:srgbClr val="221005"/>
          </a:solidFill>
          <a:ln/>
        </p:spPr>
      </p:sp>
      <p:sp>
        <p:nvSpPr>
          <p:cNvPr id="11" name="Text 9"/>
          <p:cNvSpPr/>
          <p:nvPr/>
        </p:nvSpPr>
        <p:spPr>
          <a:xfrm>
            <a:off x="502920" y="1655064"/>
            <a:ext cx="1828800" cy="237744"/>
          </a:xfrm>
          <a:prstGeom prst="rect">
            <a:avLst/>
          </a:prstGeom>
          <a:noFill/>
          <a:ln/>
        </p:spPr>
        <p:txBody>
          <a:bodyPr wrap="square" lIns="0" tIns="0" rIns="0" bIns="0" rtlCol="0" anchor="ctr"/>
          <a:lstStyle/>
          <a:p>
            <a:pPr indent="0" marL="0">
              <a:buNone/>
            </a:pPr>
            <a:r>
              <a:rPr lang="en-US" sz="1050" b="1" dirty="0">
                <a:solidFill>
                  <a:srgbClr val="C8941A"/>
                </a:solidFill>
                <a:latin typeface="Arial" pitchFamily="34" charset="0"/>
                <a:ea typeface="Arial" pitchFamily="34" charset="-122"/>
                <a:cs typeface="Arial" pitchFamily="34" charset="-120"/>
              </a:rPr>
              <a:t>Shani–Budha</a:t>
            </a:r>
            <a:endParaRPr lang="en-US" sz="1050" dirty="0"/>
          </a:p>
        </p:txBody>
      </p:sp>
      <p:sp>
        <p:nvSpPr>
          <p:cNvPr id="12" name="Text 10"/>
          <p:cNvSpPr/>
          <p:nvPr/>
        </p:nvSpPr>
        <p:spPr>
          <a:xfrm>
            <a:off x="2331720" y="1655064"/>
            <a:ext cx="2011680" cy="237744"/>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Jul 2020 – Mar 2023</a:t>
            </a:r>
            <a:endParaRPr lang="en-US" sz="1000" dirty="0"/>
          </a:p>
        </p:txBody>
      </p:sp>
      <p:sp>
        <p:nvSpPr>
          <p:cNvPr id="13" name="Text 11"/>
          <p:cNvSpPr/>
          <p:nvPr/>
        </p:nvSpPr>
        <p:spPr>
          <a:xfrm>
            <a:off x="4343400" y="1655064"/>
            <a:ext cx="4343400" cy="237744"/>
          </a:xfrm>
          <a:prstGeom prst="rect">
            <a:avLst/>
          </a:prstGeom>
          <a:noFill/>
          <a:ln/>
        </p:spPr>
        <p:txBody>
          <a:bodyPr wrap="square" lIns="0" tIns="0" rIns="0" bIns="0" rtlCol="0" anchor="ctr"/>
          <a:lstStyle/>
          <a:p>
            <a:pPr indent="0" marL="0">
              <a:buNone/>
            </a:pPr>
            <a:r>
              <a:rPr lang="en-US" sz="1050" dirty="0">
                <a:solidFill>
                  <a:srgbClr val="FDF3E3"/>
                </a:solidFill>
                <a:latin typeface="Arial" pitchFamily="34" charset="0"/>
                <a:ea typeface="Arial" pitchFamily="34" charset="-122"/>
                <a:cs typeface="Arial" pitchFamily="34" charset="-120"/>
              </a:rPr>
              <a:t>Career advancement; communication &amp; business growth</a:t>
            </a:r>
            <a:endParaRPr lang="en-US" sz="1050" dirty="0"/>
          </a:p>
        </p:txBody>
      </p:sp>
      <p:sp>
        <p:nvSpPr>
          <p:cNvPr id="14" name="Shape 12"/>
          <p:cNvSpPr/>
          <p:nvPr/>
        </p:nvSpPr>
        <p:spPr>
          <a:xfrm>
            <a:off x="365760" y="2011680"/>
            <a:ext cx="8412480" cy="365760"/>
          </a:xfrm>
          <a:prstGeom prst="rect">
            <a:avLst/>
          </a:prstGeom>
          <a:solidFill>
            <a:srgbClr val="2C1205"/>
          </a:solidFill>
          <a:ln/>
        </p:spPr>
      </p:sp>
      <p:sp>
        <p:nvSpPr>
          <p:cNvPr id="15" name="Text 13"/>
          <p:cNvSpPr/>
          <p:nvPr/>
        </p:nvSpPr>
        <p:spPr>
          <a:xfrm>
            <a:off x="502920" y="2075688"/>
            <a:ext cx="1828800" cy="237744"/>
          </a:xfrm>
          <a:prstGeom prst="rect">
            <a:avLst/>
          </a:prstGeom>
          <a:noFill/>
          <a:ln/>
        </p:spPr>
        <p:txBody>
          <a:bodyPr wrap="square" lIns="0" tIns="0" rIns="0" bIns="0" rtlCol="0" anchor="ctr"/>
          <a:lstStyle/>
          <a:p>
            <a:pPr indent="0" marL="0">
              <a:buNone/>
            </a:pPr>
            <a:r>
              <a:rPr lang="en-US" sz="1050" b="1" dirty="0">
                <a:solidFill>
                  <a:srgbClr val="C8941A"/>
                </a:solidFill>
                <a:latin typeface="Arial" pitchFamily="34" charset="0"/>
                <a:ea typeface="Arial" pitchFamily="34" charset="-122"/>
                <a:cs typeface="Arial" pitchFamily="34" charset="-120"/>
              </a:rPr>
              <a:t>Shani–Ketu</a:t>
            </a:r>
            <a:endParaRPr lang="en-US" sz="1050" dirty="0"/>
          </a:p>
        </p:txBody>
      </p:sp>
      <p:sp>
        <p:nvSpPr>
          <p:cNvPr id="16" name="Text 14"/>
          <p:cNvSpPr/>
          <p:nvPr/>
        </p:nvSpPr>
        <p:spPr>
          <a:xfrm>
            <a:off x="2331720" y="2075688"/>
            <a:ext cx="2011680" cy="237744"/>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Mar 2023 – Apr 2024</a:t>
            </a:r>
            <a:endParaRPr lang="en-US" sz="1000" dirty="0"/>
          </a:p>
        </p:txBody>
      </p:sp>
      <p:sp>
        <p:nvSpPr>
          <p:cNvPr id="17" name="Text 15"/>
          <p:cNvSpPr/>
          <p:nvPr/>
        </p:nvSpPr>
        <p:spPr>
          <a:xfrm>
            <a:off x="4343400" y="2075688"/>
            <a:ext cx="4343400" cy="237744"/>
          </a:xfrm>
          <a:prstGeom prst="rect">
            <a:avLst/>
          </a:prstGeom>
          <a:noFill/>
          <a:ln/>
        </p:spPr>
        <p:txBody>
          <a:bodyPr wrap="square" lIns="0" tIns="0" rIns="0" bIns="0" rtlCol="0" anchor="ctr"/>
          <a:lstStyle/>
          <a:p>
            <a:pPr indent="0" marL="0">
              <a:buNone/>
            </a:pPr>
            <a:r>
              <a:rPr lang="en-US" sz="1050" dirty="0">
                <a:solidFill>
                  <a:srgbClr val="FDF3E3"/>
                </a:solidFill>
                <a:latin typeface="Arial" pitchFamily="34" charset="0"/>
                <a:ea typeface="Arial" pitchFamily="34" charset="-122"/>
                <a:cs typeface="Arial" pitchFamily="34" charset="-120"/>
              </a:rPr>
              <a:t>Spiritual introspection; letting go of old patterns</a:t>
            </a:r>
            <a:endParaRPr lang="en-US" sz="1050" dirty="0"/>
          </a:p>
        </p:txBody>
      </p:sp>
      <p:sp>
        <p:nvSpPr>
          <p:cNvPr id="18" name="Shape 16"/>
          <p:cNvSpPr/>
          <p:nvPr/>
        </p:nvSpPr>
        <p:spPr>
          <a:xfrm>
            <a:off x="365760" y="2432304"/>
            <a:ext cx="8412480" cy="365760"/>
          </a:xfrm>
          <a:prstGeom prst="rect">
            <a:avLst/>
          </a:prstGeom>
          <a:solidFill>
            <a:srgbClr val="B5451B"/>
          </a:solidFill>
          <a:ln/>
        </p:spPr>
      </p:sp>
      <p:sp>
        <p:nvSpPr>
          <p:cNvPr id="19" name="Text 17"/>
          <p:cNvSpPr/>
          <p:nvPr/>
        </p:nvSpPr>
        <p:spPr>
          <a:xfrm>
            <a:off x="502920" y="2496312"/>
            <a:ext cx="1828800" cy="237744"/>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Shani–Shukra</a:t>
            </a:r>
            <a:endParaRPr lang="en-US" sz="1050" dirty="0"/>
          </a:p>
        </p:txBody>
      </p:sp>
      <p:sp>
        <p:nvSpPr>
          <p:cNvPr id="20" name="Text 18"/>
          <p:cNvSpPr/>
          <p:nvPr/>
        </p:nvSpPr>
        <p:spPr>
          <a:xfrm>
            <a:off x="2331720" y="2496312"/>
            <a:ext cx="2011680" cy="237744"/>
          </a:xfrm>
          <a:prstGeom prst="rect">
            <a:avLst/>
          </a:prstGeom>
          <a:noFill/>
          <a:ln/>
        </p:spPr>
        <p:txBody>
          <a:bodyPr wrap="square" lIns="0" tIns="0" rIns="0" bIns="0" rtlCol="0" anchor="ctr"/>
          <a:lstStyle/>
          <a:p>
            <a:pPr indent="0" marL="0">
              <a:buNone/>
            </a:pPr>
            <a:r>
              <a:rPr lang="en-US" sz="1000" i="1" dirty="0">
                <a:solidFill>
                  <a:srgbClr val="FFFFFF"/>
                </a:solidFill>
                <a:latin typeface="Arial" pitchFamily="34" charset="0"/>
                <a:ea typeface="Arial" pitchFamily="34" charset="-122"/>
                <a:cs typeface="Arial" pitchFamily="34" charset="-120"/>
              </a:rPr>
              <a:t>Apr 2024 – Jun 2027</a:t>
            </a:r>
            <a:endParaRPr lang="en-US" sz="1000" dirty="0"/>
          </a:p>
        </p:txBody>
      </p:sp>
      <p:sp>
        <p:nvSpPr>
          <p:cNvPr id="21" name="Text 19"/>
          <p:cNvSpPr/>
          <p:nvPr/>
        </p:nvSpPr>
        <p:spPr>
          <a:xfrm>
            <a:off x="4343400" y="2496312"/>
            <a:ext cx="4343400" cy="237744"/>
          </a:xfrm>
          <a:prstGeom prst="rect">
            <a:avLst/>
          </a:prstGeom>
          <a:noFill/>
          <a:ln/>
        </p:spPr>
        <p:txBody>
          <a:bodyPr wrap="square" lIns="0" tIns="0" rIns="0" bIns="0" rtlCol="0" anchor="ctr"/>
          <a:lstStyle/>
          <a:p>
            <a:pPr indent="0" marL="0">
              <a:buNone/>
            </a:pPr>
            <a:r>
              <a:rPr lang="en-US" sz="1050" dirty="0">
                <a:solidFill>
                  <a:srgbClr val="FFFFFF"/>
                </a:solidFill>
                <a:latin typeface="Arial" pitchFamily="34" charset="0"/>
                <a:ea typeface="Arial" pitchFamily="34" charset="-122"/>
                <a:cs typeface="Arial" pitchFamily="34" charset="-120"/>
              </a:rPr>
              <a:t>Relationship deepening; financial gains; creative peak</a:t>
            </a:r>
            <a:endParaRPr lang="en-US" sz="1050" dirty="0"/>
          </a:p>
        </p:txBody>
      </p:sp>
      <p:sp>
        <p:nvSpPr>
          <p:cNvPr id="22" name="Shape 20"/>
          <p:cNvSpPr/>
          <p:nvPr/>
        </p:nvSpPr>
        <p:spPr>
          <a:xfrm>
            <a:off x="365760" y="2852928"/>
            <a:ext cx="8412480" cy="365760"/>
          </a:xfrm>
          <a:prstGeom prst="rect">
            <a:avLst/>
          </a:prstGeom>
          <a:solidFill>
            <a:srgbClr val="2C1205"/>
          </a:solidFill>
          <a:ln/>
        </p:spPr>
      </p:sp>
      <p:sp>
        <p:nvSpPr>
          <p:cNvPr id="23" name="Text 21"/>
          <p:cNvSpPr/>
          <p:nvPr/>
        </p:nvSpPr>
        <p:spPr>
          <a:xfrm>
            <a:off x="502920" y="2916936"/>
            <a:ext cx="1828800" cy="237744"/>
          </a:xfrm>
          <a:prstGeom prst="rect">
            <a:avLst/>
          </a:prstGeom>
          <a:noFill/>
          <a:ln/>
        </p:spPr>
        <p:txBody>
          <a:bodyPr wrap="square" lIns="0" tIns="0" rIns="0" bIns="0" rtlCol="0" anchor="ctr"/>
          <a:lstStyle/>
          <a:p>
            <a:pPr indent="0" marL="0">
              <a:buNone/>
            </a:pPr>
            <a:r>
              <a:rPr lang="en-US" sz="1050" b="1" dirty="0">
                <a:solidFill>
                  <a:srgbClr val="C8941A"/>
                </a:solidFill>
                <a:latin typeface="Arial" pitchFamily="34" charset="0"/>
                <a:ea typeface="Arial" pitchFamily="34" charset="-122"/>
                <a:cs typeface="Arial" pitchFamily="34" charset="-120"/>
              </a:rPr>
              <a:t>Shani–Surya</a:t>
            </a:r>
            <a:endParaRPr lang="en-US" sz="1050" dirty="0"/>
          </a:p>
        </p:txBody>
      </p:sp>
      <p:sp>
        <p:nvSpPr>
          <p:cNvPr id="24" name="Text 22"/>
          <p:cNvSpPr/>
          <p:nvPr/>
        </p:nvSpPr>
        <p:spPr>
          <a:xfrm>
            <a:off x="2331720" y="2916936"/>
            <a:ext cx="2011680" cy="237744"/>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Jun 2027 – May 2028</a:t>
            </a:r>
            <a:endParaRPr lang="en-US" sz="1000" dirty="0"/>
          </a:p>
        </p:txBody>
      </p:sp>
      <p:sp>
        <p:nvSpPr>
          <p:cNvPr id="25" name="Text 23"/>
          <p:cNvSpPr/>
          <p:nvPr/>
        </p:nvSpPr>
        <p:spPr>
          <a:xfrm>
            <a:off x="4343400" y="2916936"/>
            <a:ext cx="4343400" cy="237744"/>
          </a:xfrm>
          <a:prstGeom prst="rect">
            <a:avLst/>
          </a:prstGeom>
          <a:noFill/>
          <a:ln/>
        </p:spPr>
        <p:txBody>
          <a:bodyPr wrap="square" lIns="0" tIns="0" rIns="0" bIns="0" rtlCol="0" anchor="ctr"/>
          <a:lstStyle/>
          <a:p>
            <a:pPr indent="0" marL="0">
              <a:buNone/>
            </a:pPr>
            <a:r>
              <a:rPr lang="en-US" sz="1050" dirty="0">
                <a:solidFill>
                  <a:srgbClr val="FDF3E3"/>
                </a:solidFill>
                <a:latin typeface="Arial" pitchFamily="34" charset="0"/>
                <a:ea typeface="Arial" pitchFamily="34" charset="-122"/>
                <a:cs typeface="Arial" pitchFamily="34" charset="-120"/>
              </a:rPr>
              <a:t>Authority &amp; recognition; leadership roles open</a:t>
            </a:r>
            <a:endParaRPr lang="en-US" sz="1050" dirty="0"/>
          </a:p>
        </p:txBody>
      </p:sp>
      <p:sp>
        <p:nvSpPr>
          <p:cNvPr id="26" name="Shape 24"/>
          <p:cNvSpPr/>
          <p:nvPr/>
        </p:nvSpPr>
        <p:spPr>
          <a:xfrm>
            <a:off x="365760" y="3273552"/>
            <a:ext cx="8412480" cy="365760"/>
          </a:xfrm>
          <a:prstGeom prst="rect">
            <a:avLst/>
          </a:prstGeom>
          <a:solidFill>
            <a:srgbClr val="221005"/>
          </a:solidFill>
          <a:ln/>
        </p:spPr>
      </p:sp>
      <p:sp>
        <p:nvSpPr>
          <p:cNvPr id="27" name="Text 25"/>
          <p:cNvSpPr/>
          <p:nvPr/>
        </p:nvSpPr>
        <p:spPr>
          <a:xfrm>
            <a:off x="502920" y="3337560"/>
            <a:ext cx="1828800" cy="237744"/>
          </a:xfrm>
          <a:prstGeom prst="rect">
            <a:avLst/>
          </a:prstGeom>
          <a:noFill/>
          <a:ln/>
        </p:spPr>
        <p:txBody>
          <a:bodyPr wrap="square" lIns="0" tIns="0" rIns="0" bIns="0" rtlCol="0" anchor="ctr"/>
          <a:lstStyle/>
          <a:p>
            <a:pPr indent="0" marL="0">
              <a:buNone/>
            </a:pPr>
            <a:r>
              <a:rPr lang="en-US" sz="1050" b="1" dirty="0">
                <a:solidFill>
                  <a:srgbClr val="C8941A"/>
                </a:solidFill>
                <a:latin typeface="Arial" pitchFamily="34" charset="0"/>
                <a:ea typeface="Arial" pitchFamily="34" charset="-122"/>
                <a:cs typeface="Arial" pitchFamily="34" charset="-120"/>
              </a:rPr>
              <a:t>Shani–Chandra</a:t>
            </a:r>
            <a:endParaRPr lang="en-US" sz="1050" dirty="0"/>
          </a:p>
        </p:txBody>
      </p:sp>
      <p:sp>
        <p:nvSpPr>
          <p:cNvPr id="28" name="Text 26"/>
          <p:cNvSpPr/>
          <p:nvPr/>
        </p:nvSpPr>
        <p:spPr>
          <a:xfrm>
            <a:off x="2331720" y="3337560"/>
            <a:ext cx="2011680" cy="237744"/>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May 2028 – Dec 2029</a:t>
            </a:r>
            <a:endParaRPr lang="en-US" sz="1000" dirty="0"/>
          </a:p>
        </p:txBody>
      </p:sp>
      <p:sp>
        <p:nvSpPr>
          <p:cNvPr id="29" name="Text 27"/>
          <p:cNvSpPr/>
          <p:nvPr/>
        </p:nvSpPr>
        <p:spPr>
          <a:xfrm>
            <a:off x="4343400" y="3337560"/>
            <a:ext cx="4343400" cy="237744"/>
          </a:xfrm>
          <a:prstGeom prst="rect">
            <a:avLst/>
          </a:prstGeom>
          <a:noFill/>
          <a:ln/>
        </p:spPr>
        <p:txBody>
          <a:bodyPr wrap="square" lIns="0" tIns="0" rIns="0" bIns="0" rtlCol="0" anchor="ctr"/>
          <a:lstStyle/>
          <a:p>
            <a:pPr indent="0" marL="0">
              <a:buNone/>
            </a:pPr>
            <a:r>
              <a:rPr lang="en-US" sz="1050" dirty="0">
                <a:solidFill>
                  <a:srgbClr val="FDF3E3"/>
                </a:solidFill>
                <a:latin typeface="Arial" pitchFamily="34" charset="0"/>
                <a:ea typeface="Arial" pitchFamily="34" charset="-122"/>
                <a:cs typeface="Arial" pitchFamily="34" charset="-120"/>
              </a:rPr>
              <a:t>Emotional healing; home/family changes; travel</a:t>
            </a:r>
            <a:endParaRPr lang="en-US" sz="1050" dirty="0"/>
          </a:p>
        </p:txBody>
      </p:sp>
      <p:sp>
        <p:nvSpPr>
          <p:cNvPr id="30" name="Shape 28"/>
          <p:cNvSpPr/>
          <p:nvPr/>
        </p:nvSpPr>
        <p:spPr>
          <a:xfrm>
            <a:off x="365760" y="3694176"/>
            <a:ext cx="8412480" cy="365760"/>
          </a:xfrm>
          <a:prstGeom prst="rect">
            <a:avLst/>
          </a:prstGeom>
          <a:solidFill>
            <a:srgbClr val="2C1205"/>
          </a:solidFill>
          <a:ln/>
        </p:spPr>
      </p:sp>
      <p:sp>
        <p:nvSpPr>
          <p:cNvPr id="31" name="Text 29"/>
          <p:cNvSpPr/>
          <p:nvPr/>
        </p:nvSpPr>
        <p:spPr>
          <a:xfrm>
            <a:off x="502920" y="3758184"/>
            <a:ext cx="1828800" cy="237744"/>
          </a:xfrm>
          <a:prstGeom prst="rect">
            <a:avLst/>
          </a:prstGeom>
          <a:noFill/>
          <a:ln/>
        </p:spPr>
        <p:txBody>
          <a:bodyPr wrap="square" lIns="0" tIns="0" rIns="0" bIns="0" rtlCol="0" anchor="ctr"/>
          <a:lstStyle/>
          <a:p>
            <a:pPr indent="0" marL="0">
              <a:buNone/>
            </a:pPr>
            <a:r>
              <a:rPr lang="en-US" sz="1050" b="1" dirty="0">
                <a:solidFill>
                  <a:srgbClr val="C8941A"/>
                </a:solidFill>
                <a:latin typeface="Arial" pitchFamily="34" charset="0"/>
                <a:ea typeface="Arial" pitchFamily="34" charset="-122"/>
                <a:cs typeface="Arial" pitchFamily="34" charset="-120"/>
              </a:rPr>
              <a:t>Shani–Mangal</a:t>
            </a:r>
            <a:endParaRPr lang="en-US" sz="1050" dirty="0"/>
          </a:p>
        </p:txBody>
      </p:sp>
      <p:sp>
        <p:nvSpPr>
          <p:cNvPr id="32" name="Text 30"/>
          <p:cNvSpPr/>
          <p:nvPr/>
        </p:nvSpPr>
        <p:spPr>
          <a:xfrm>
            <a:off x="2331720" y="3758184"/>
            <a:ext cx="2011680" cy="237744"/>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Dec 2029 – Jan 2031</a:t>
            </a:r>
            <a:endParaRPr lang="en-US" sz="1000" dirty="0"/>
          </a:p>
        </p:txBody>
      </p:sp>
      <p:sp>
        <p:nvSpPr>
          <p:cNvPr id="33" name="Text 31"/>
          <p:cNvSpPr/>
          <p:nvPr/>
        </p:nvSpPr>
        <p:spPr>
          <a:xfrm>
            <a:off x="4343400" y="3758184"/>
            <a:ext cx="4343400" cy="237744"/>
          </a:xfrm>
          <a:prstGeom prst="rect">
            <a:avLst/>
          </a:prstGeom>
          <a:noFill/>
          <a:ln/>
        </p:spPr>
        <p:txBody>
          <a:bodyPr wrap="square" lIns="0" tIns="0" rIns="0" bIns="0" rtlCol="0" anchor="ctr"/>
          <a:lstStyle/>
          <a:p>
            <a:pPr indent="0" marL="0">
              <a:buNone/>
            </a:pPr>
            <a:r>
              <a:rPr lang="en-US" sz="1050" dirty="0">
                <a:solidFill>
                  <a:srgbClr val="FDF3E3"/>
                </a:solidFill>
                <a:latin typeface="Arial" pitchFamily="34" charset="0"/>
                <a:ea typeface="Arial" pitchFamily="34" charset="-122"/>
                <a:cs typeface="Arial" pitchFamily="34" charset="-120"/>
              </a:rPr>
              <a:t>Intense effort; guard health; avoid conflicts</a:t>
            </a:r>
            <a:endParaRPr lang="en-US" sz="1050" dirty="0"/>
          </a:p>
        </p:txBody>
      </p:sp>
      <p:sp>
        <p:nvSpPr>
          <p:cNvPr id="34" name="Shape 32"/>
          <p:cNvSpPr/>
          <p:nvPr/>
        </p:nvSpPr>
        <p:spPr>
          <a:xfrm>
            <a:off x="365760" y="4114800"/>
            <a:ext cx="8412480" cy="365760"/>
          </a:xfrm>
          <a:prstGeom prst="rect">
            <a:avLst/>
          </a:prstGeom>
          <a:solidFill>
            <a:srgbClr val="221005"/>
          </a:solidFill>
          <a:ln/>
        </p:spPr>
      </p:sp>
      <p:sp>
        <p:nvSpPr>
          <p:cNvPr id="35" name="Text 33"/>
          <p:cNvSpPr/>
          <p:nvPr/>
        </p:nvSpPr>
        <p:spPr>
          <a:xfrm>
            <a:off x="502920" y="4178808"/>
            <a:ext cx="1828800" cy="237744"/>
          </a:xfrm>
          <a:prstGeom prst="rect">
            <a:avLst/>
          </a:prstGeom>
          <a:noFill/>
          <a:ln/>
        </p:spPr>
        <p:txBody>
          <a:bodyPr wrap="square" lIns="0" tIns="0" rIns="0" bIns="0" rtlCol="0" anchor="ctr"/>
          <a:lstStyle/>
          <a:p>
            <a:pPr indent="0" marL="0">
              <a:buNone/>
            </a:pPr>
            <a:r>
              <a:rPr lang="en-US" sz="1050" b="1" dirty="0">
                <a:solidFill>
                  <a:srgbClr val="C8941A"/>
                </a:solidFill>
                <a:latin typeface="Arial" pitchFamily="34" charset="0"/>
                <a:ea typeface="Arial" pitchFamily="34" charset="-122"/>
                <a:cs typeface="Arial" pitchFamily="34" charset="-120"/>
              </a:rPr>
              <a:t>Shani–Rahu</a:t>
            </a:r>
            <a:endParaRPr lang="en-US" sz="1050" dirty="0"/>
          </a:p>
        </p:txBody>
      </p:sp>
      <p:sp>
        <p:nvSpPr>
          <p:cNvPr id="36" name="Text 34"/>
          <p:cNvSpPr/>
          <p:nvPr/>
        </p:nvSpPr>
        <p:spPr>
          <a:xfrm>
            <a:off x="2331720" y="4178808"/>
            <a:ext cx="2011680" cy="237744"/>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Jan 2031 – Dec 2033</a:t>
            </a:r>
            <a:endParaRPr lang="en-US" sz="1000" dirty="0"/>
          </a:p>
        </p:txBody>
      </p:sp>
      <p:sp>
        <p:nvSpPr>
          <p:cNvPr id="37" name="Text 35"/>
          <p:cNvSpPr/>
          <p:nvPr/>
        </p:nvSpPr>
        <p:spPr>
          <a:xfrm>
            <a:off x="4343400" y="4178808"/>
            <a:ext cx="4343400" cy="237744"/>
          </a:xfrm>
          <a:prstGeom prst="rect">
            <a:avLst/>
          </a:prstGeom>
          <a:noFill/>
          <a:ln/>
        </p:spPr>
        <p:txBody>
          <a:bodyPr wrap="square" lIns="0" tIns="0" rIns="0" bIns="0" rtlCol="0" anchor="ctr"/>
          <a:lstStyle/>
          <a:p>
            <a:pPr indent="0" marL="0">
              <a:buNone/>
            </a:pPr>
            <a:r>
              <a:rPr lang="en-US" sz="1050" dirty="0">
                <a:solidFill>
                  <a:srgbClr val="FDF3E3"/>
                </a:solidFill>
                <a:latin typeface="Arial" pitchFamily="34" charset="0"/>
                <a:ea typeface="Arial" pitchFamily="34" charset="-122"/>
                <a:cs typeface="Arial" pitchFamily="34" charset="-120"/>
              </a:rPr>
              <a:t>Expansion; foreign opportunities; innovation</a:t>
            </a:r>
            <a:endParaRPr lang="en-US" sz="1050" dirty="0"/>
          </a:p>
        </p:txBody>
      </p:sp>
      <p:sp>
        <p:nvSpPr>
          <p:cNvPr id="38" name="Shape 36"/>
          <p:cNvSpPr/>
          <p:nvPr/>
        </p:nvSpPr>
        <p:spPr>
          <a:xfrm>
            <a:off x="365760" y="4535424"/>
            <a:ext cx="8412480" cy="365760"/>
          </a:xfrm>
          <a:prstGeom prst="rect">
            <a:avLst/>
          </a:prstGeom>
          <a:solidFill>
            <a:srgbClr val="2C1205"/>
          </a:solidFill>
          <a:ln/>
        </p:spPr>
      </p:sp>
      <p:sp>
        <p:nvSpPr>
          <p:cNvPr id="39" name="Text 37"/>
          <p:cNvSpPr/>
          <p:nvPr/>
        </p:nvSpPr>
        <p:spPr>
          <a:xfrm>
            <a:off x="502920" y="4599432"/>
            <a:ext cx="1828800" cy="237744"/>
          </a:xfrm>
          <a:prstGeom prst="rect">
            <a:avLst/>
          </a:prstGeom>
          <a:noFill/>
          <a:ln/>
        </p:spPr>
        <p:txBody>
          <a:bodyPr wrap="square" lIns="0" tIns="0" rIns="0" bIns="0" rtlCol="0" anchor="ctr"/>
          <a:lstStyle/>
          <a:p>
            <a:pPr indent="0" marL="0">
              <a:buNone/>
            </a:pPr>
            <a:r>
              <a:rPr lang="en-US" sz="1050" b="1" dirty="0">
                <a:solidFill>
                  <a:srgbClr val="C8941A"/>
                </a:solidFill>
                <a:latin typeface="Arial" pitchFamily="34" charset="0"/>
                <a:ea typeface="Arial" pitchFamily="34" charset="-122"/>
                <a:cs typeface="Arial" pitchFamily="34" charset="-120"/>
              </a:rPr>
              <a:t>Shani–Guru</a:t>
            </a:r>
            <a:endParaRPr lang="en-US" sz="1050" dirty="0"/>
          </a:p>
        </p:txBody>
      </p:sp>
      <p:sp>
        <p:nvSpPr>
          <p:cNvPr id="40" name="Text 38"/>
          <p:cNvSpPr/>
          <p:nvPr/>
        </p:nvSpPr>
        <p:spPr>
          <a:xfrm>
            <a:off x="2331720" y="4599432"/>
            <a:ext cx="2011680" cy="237744"/>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Dec 2033 – Sep 2036</a:t>
            </a:r>
            <a:endParaRPr lang="en-US" sz="1000" dirty="0"/>
          </a:p>
        </p:txBody>
      </p:sp>
      <p:sp>
        <p:nvSpPr>
          <p:cNvPr id="41" name="Text 39"/>
          <p:cNvSpPr/>
          <p:nvPr/>
        </p:nvSpPr>
        <p:spPr>
          <a:xfrm>
            <a:off x="4343400" y="4599432"/>
            <a:ext cx="4343400" cy="237744"/>
          </a:xfrm>
          <a:prstGeom prst="rect">
            <a:avLst/>
          </a:prstGeom>
          <a:noFill/>
          <a:ln/>
        </p:spPr>
        <p:txBody>
          <a:bodyPr wrap="square" lIns="0" tIns="0" rIns="0" bIns="0" rtlCol="0" anchor="ctr"/>
          <a:lstStyle/>
          <a:p>
            <a:pPr indent="0" marL="0">
              <a:buNone/>
            </a:pPr>
            <a:r>
              <a:rPr lang="en-US" sz="1050" dirty="0">
                <a:solidFill>
                  <a:srgbClr val="FDF3E3"/>
                </a:solidFill>
                <a:latin typeface="Arial" pitchFamily="34" charset="0"/>
                <a:ea typeface="Arial" pitchFamily="34" charset="-122"/>
                <a:cs typeface="Arial" pitchFamily="34" charset="-120"/>
              </a:rPr>
              <a:t>Wisdom; spiritual growth; culmination of achievements</a:t>
            </a:r>
            <a:endParaRPr lang="en-US" sz="10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Life Journey — Dasha Period Highlights</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graphicFrame>
        <p:nvGraphicFramePr>
          <p:cNvPr id="5" name="Chart 0" descr=""/>
          <p:cNvGraphicFramePr/>
          <p:nvPr/>
        </p:nvGraphicFramePr>
        <p:xfrm>
          <a:off x="365760" y="1143000"/>
          <a:ext cx="8412480" cy="356616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02336"/>
            <a:ext cx="8595360" cy="420624"/>
          </a:xfrm>
          <a:prstGeom prst="rect">
            <a:avLst/>
          </a:prstGeom>
          <a:noFill/>
          <a:ln/>
        </p:spPr>
        <p:txBody>
          <a:bodyPr wrap="square" rtlCol="0" anchor="ctr"/>
          <a:lstStyle/>
          <a:p>
            <a:pPr algn="ctr" indent="0" marL="0">
              <a:buNone/>
            </a:pPr>
            <a:r>
              <a:rPr lang="en-US" sz="2400" b="1" dirty="0">
                <a:solidFill>
                  <a:srgbClr val="C8941A"/>
                </a:solidFill>
                <a:latin typeface="Cambria" pitchFamily="34" charset="0"/>
                <a:ea typeface="Cambria" pitchFamily="34" charset="-122"/>
                <a:cs typeface="Cambria" pitchFamily="34" charset="-120"/>
              </a:rPr>
              <a:t>Your Cosmic Position — June 2026</a:t>
            </a:r>
            <a:endParaRPr lang="en-US" sz="2400" dirty="0"/>
          </a:p>
        </p:txBody>
      </p:sp>
      <p:sp>
        <p:nvSpPr>
          <p:cNvPr id="5" name="Shape 3"/>
          <p:cNvSpPr/>
          <p:nvPr/>
        </p:nvSpPr>
        <p:spPr>
          <a:xfrm>
            <a:off x="365760" y="1051560"/>
            <a:ext cx="2651760" cy="1508760"/>
          </a:xfrm>
          <a:prstGeom prst="roundRect">
            <a:avLst>
              <a:gd name="adj" fmla="val 7273"/>
            </a:avLst>
          </a:prstGeom>
          <a:solidFill>
            <a:srgbClr val="2C1205"/>
          </a:solidFill>
          <a:ln/>
          <a:effectLst>
            <a:outerShdw sx="100000" sy="100000" kx="0" ky="0" algn="bl" rotWithShape="0" blurRad="101600" dist="38100" dir="2700000">
              <a:srgbClr val="000000">
                <a:alpha val="18000"/>
              </a:srgbClr>
            </a:outerShdw>
          </a:effectLst>
        </p:spPr>
      </p:sp>
      <p:sp>
        <p:nvSpPr>
          <p:cNvPr id="6" name="Text 4"/>
          <p:cNvSpPr/>
          <p:nvPr/>
        </p:nvSpPr>
        <p:spPr>
          <a:xfrm>
            <a:off x="502920" y="1170432"/>
            <a:ext cx="2377440" cy="256032"/>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Mahadasha</a:t>
            </a:r>
            <a:endParaRPr lang="en-US" sz="1100" dirty="0"/>
          </a:p>
        </p:txBody>
      </p:sp>
      <p:sp>
        <p:nvSpPr>
          <p:cNvPr id="7" name="Text 5"/>
          <p:cNvSpPr/>
          <p:nvPr/>
        </p:nvSpPr>
        <p:spPr>
          <a:xfrm>
            <a:off x="502920" y="1444752"/>
            <a:ext cx="2377440" cy="411480"/>
          </a:xfrm>
          <a:prstGeom prst="rect">
            <a:avLst/>
          </a:prstGeom>
          <a:noFill/>
          <a:ln/>
        </p:spPr>
        <p:txBody>
          <a:bodyPr wrap="square" lIns="0" tIns="0" rIns="0" bIns="0" rtlCol="0" anchor="ctr"/>
          <a:lstStyle/>
          <a:p>
            <a:pPr indent="0" marL="0">
              <a:buNone/>
            </a:pPr>
            <a:r>
              <a:rPr lang="en-US" sz="1400" b="1" dirty="0">
                <a:solidFill>
                  <a:srgbClr val="C8941A"/>
                </a:solidFill>
                <a:latin typeface="Arial" pitchFamily="34" charset="0"/>
                <a:ea typeface="Arial" pitchFamily="34" charset="-122"/>
                <a:cs typeface="Arial" pitchFamily="34" charset="-120"/>
              </a:rPr>
              <a:t>Shani (Saturn)</a:t>
            </a:r>
            <a:endParaRPr lang="en-US" sz="1400" dirty="0"/>
          </a:p>
        </p:txBody>
      </p:sp>
      <p:sp>
        <p:nvSpPr>
          <p:cNvPr id="8" name="Text 6"/>
          <p:cNvSpPr/>
          <p:nvPr/>
        </p:nvSpPr>
        <p:spPr>
          <a:xfrm>
            <a:off x="502920" y="1892808"/>
            <a:ext cx="2377440" cy="201168"/>
          </a:xfrm>
          <a:prstGeom prst="rect">
            <a:avLst/>
          </a:prstGeom>
          <a:noFill/>
          <a:ln/>
        </p:spPr>
        <p:txBody>
          <a:bodyPr wrap="square" lIns="0" tIns="0" rIns="0" bIns="0" rtlCol="0" anchor="ctr"/>
          <a:lstStyle/>
          <a:p>
            <a:pPr indent="0" marL="0">
              <a:buNone/>
            </a:pPr>
            <a:r>
              <a:rPr lang="en-US" sz="950" i="1" dirty="0">
                <a:solidFill>
                  <a:srgbClr val="FDF3E3"/>
                </a:solidFill>
                <a:latin typeface="Arial" pitchFamily="34" charset="0"/>
                <a:ea typeface="Arial" pitchFamily="34" charset="-122"/>
                <a:cs typeface="Arial" pitchFamily="34" charset="-120"/>
              </a:rPr>
              <a:t>Active 2017–2036</a:t>
            </a:r>
            <a:endParaRPr lang="en-US" sz="950" dirty="0"/>
          </a:p>
        </p:txBody>
      </p:sp>
      <p:sp>
        <p:nvSpPr>
          <p:cNvPr id="9" name="Shape 7"/>
          <p:cNvSpPr/>
          <p:nvPr/>
        </p:nvSpPr>
        <p:spPr>
          <a:xfrm>
            <a:off x="3291840" y="1051560"/>
            <a:ext cx="2651760" cy="1508760"/>
          </a:xfrm>
          <a:prstGeom prst="roundRect">
            <a:avLst>
              <a:gd name="adj" fmla="val 7273"/>
            </a:avLst>
          </a:prstGeom>
          <a:solidFill>
            <a:srgbClr val="2C1205"/>
          </a:solidFill>
          <a:ln/>
          <a:effectLst>
            <a:outerShdw sx="100000" sy="100000" kx="0" ky="0" algn="bl" rotWithShape="0" blurRad="101600" dist="38100" dir="2700000">
              <a:srgbClr val="000000">
                <a:alpha val="18000"/>
              </a:srgbClr>
            </a:outerShdw>
          </a:effectLst>
        </p:spPr>
      </p:sp>
      <p:sp>
        <p:nvSpPr>
          <p:cNvPr id="10" name="Text 8"/>
          <p:cNvSpPr/>
          <p:nvPr/>
        </p:nvSpPr>
        <p:spPr>
          <a:xfrm>
            <a:off x="3429000" y="1170432"/>
            <a:ext cx="2377440" cy="256032"/>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Antardasha</a:t>
            </a:r>
            <a:endParaRPr lang="en-US" sz="1100" dirty="0"/>
          </a:p>
        </p:txBody>
      </p:sp>
      <p:sp>
        <p:nvSpPr>
          <p:cNvPr id="11" name="Text 9"/>
          <p:cNvSpPr/>
          <p:nvPr/>
        </p:nvSpPr>
        <p:spPr>
          <a:xfrm>
            <a:off x="3429000" y="1444752"/>
            <a:ext cx="2377440" cy="411480"/>
          </a:xfrm>
          <a:prstGeom prst="rect">
            <a:avLst/>
          </a:prstGeom>
          <a:noFill/>
          <a:ln/>
        </p:spPr>
        <p:txBody>
          <a:bodyPr wrap="square" lIns="0" tIns="0" rIns="0" bIns="0" rtlCol="0" anchor="ctr"/>
          <a:lstStyle/>
          <a:p>
            <a:pPr indent="0" marL="0">
              <a:buNone/>
            </a:pPr>
            <a:r>
              <a:rPr lang="en-US" sz="1400" b="1" dirty="0">
                <a:solidFill>
                  <a:srgbClr val="C8941A"/>
                </a:solidFill>
                <a:latin typeface="Arial" pitchFamily="34" charset="0"/>
                <a:ea typeface="Arial" pitchFamily="34" charset="-122"/>
                <a:cs typeface="Arial" pitchFamily="34" charset="-120"/>
              </a:rPr>
              <a:t>Shani–Shukra</a:t>
            </a:r>
            <a:endParaRPr lang="en-US" sz="1400" dirty="0"/>
          </a:p>
        </p:txBody>
      </p:sp>
      <p:sp>
        <p:nvSpPr>
          <p:cNvPr id="12" name="Text 10"/>
          <p:cNvSpPr/>
          <p:nvPr/>
        </p:nvSpPr>
        <p:spPr>
          <a:xfrm>
            <a:off x="3429000" y="1892808"/>
            <a:ext cx="2377440" cy="201168"/>
          </a:xfrm>
          <a:prstGeom prst="rect">
            <a:avLst/>
          </a:prstGeom>
          <a:noFill/>
          <a:ln/>
        </p:spPr>
        <p:txBody>
          <a:bodyPr wrap="square" lIns="0" tIns="0" rIns="0" bIns="0" rtlCol="0" anchor="ctr"/>
          <a:lstStyle/>
          <a:p>
            <a:pPr indent="0" marL="0">
              <a:buNone/>
            </a:pPr>
            <a:r>
              <a:rPr lang="en-US" sz="950" i="1" dirty="0">
                <a:solidFill>
                  <a:srgbClr val="FDF3E3"/>
                </a:solidFill>
                <a:latin typeface="Arial" pitchFamily="34" charset="0"/>
                <a:ea typeface="Arial" pitchFamily="34" charset="-122"/>
                <a:cs typeface="Arial" pitchFamily="34" charset="-120"/>
              </a:rPr>
              <a:t>Active Apr 2024–Jun 2027</a:t>
            </a:r>
            <a:endParaRPr lang="en-US" sz="950" dirty="0"/>
          </a:p>
        </p:txBody>
      </p:sp>
      <p:sp>
        <p:nvSpPr>
          <p:cNvPr id="13" name="Shape 11"/>
          <p:cNvSpPr/>
          <p:nvPr/>
        </p:nvSpPr>
        <p:spPr>
          <a:xfrm>
            <a:off x="6217920" y="1051560"/>
            <a:ext cx="2651760" cy="1508760"/>
          </a:xfrm>
          <a:prstGeom prst="roundRect">
            <a:avLst>
              <a:gd name="adj" fmla="val 7273"/>
            </a:avLst>
          </a:prstGeom>
          <a:solidFill>
            <a:srgbClr val="2C1205"/>
          </a:solidFill>
          <a:ln/>
          <a:effectLst>
            <a:outerShdw sx="100000" sy="100000" kx="0" ky="0" algn="bl" rotWithShape="0" blurRad="101600" dist="38100" dir="2700000">
              <a:srgbClr val="000000">
                <a:alpha val="18000"/>
              </a:srgbClr>
            </a:outerShdw>
          </a:effectLst>
        </p:spPr>
      </p:sp>
      <p:sp>
        <p:nvSpPr>
          <p:cNvPr id="14" name="Text 12"/>
          <p:cNvSpPr/>
          <p:nvPr/>
        </p:nvSpPr>
        <p:spPr>
          <a:xfrm>
            <a:off x="6355080" y="1170432"/>
            <a:ext cx="2377440" cy="256032"/>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Age</a:t>
            </a:r>
            <a:endParaRPr lang="en-US" sz="1100" dirty="0"/>
          </a:p>
        </p:txBody>
      </p:sp>
      <p:sp>
        <p:nvSpPr>
          <p:cNvPr id="15" name="Text 13"/>
          <p:cNvSpPr/>
          <p:nvPr/>
        </p:nvSpPr>
        <p:spPr>
          <a:xfrm>
            <a:off x="6355080" y="1444752"/>
            <a:ext cx="2377440" cy="411480"/>
          </a:xfrm>
          <a:prstGeom prst="rect">
            <a:avLst/>
          </a:prstGeom>
          <a:noFill/>
          <a:ln/>
        </p:spPr>
        <p:txBody>
          <a:bodyPr wrap="square" lIns="0" tIns="0" rIns="0" bIns="0" rtlCol="0" anchor="ctr"/>
          <a:lstStyle/>
          <a:p>
            <a:pPr indent="0" marL="0">
              <a:buNone/>
            </a:pPr>
            <a:r>
              <a:rPr lang="en-US" sz="1400" b="1" dirty="0">
                <a:solidFill>
                  <a:srgbClr val="C8941A"/>
                </a:solidFill>
                <a:latin typeface="Arial" pitchFamily="34" charset="0"/>
                <a:ea typeface="Arial" pitchFamily="34" charset="-122"/>
                <a:cs typeface="Arial" pitchFamily="34" charset="-120"/>
              </a:rPr>
              <a:t>42 Years</a:t>
            </a:r>
            <a:endParaRPr lang="en-US" sz="1400" dirty="0"/>
          </a:p>
        </p:txBody>
      </p:sp>
      <p:sp>
        <p:nvSpPr>
          <p:cNvPr id="16" name="Text 14"/>
          <p:cNvSpPr/>
          <p:nvPr/>
        </p:nvSpPr>
        <p:spPr>
          <a:xfrm>
            <a:off x="6355080" y="1892808"/>
            <a:ext cx="2377440" cy="201168"/>
          </a:xfrm>
          <a:prstGeom prst="rect">
            <a:avLst/>
          </a:prstGeom>
          <a:noFill/>
          <a:ln/>
        </p:spPr>
        <p:txBody>
          <a:bodyPr wrap="square" lIns="0" tIns="0" rIns="0" bIns="0" rtlCol="0" anchor="ctr"/>
          <a:lstStyle/>
          <a:p>
            <a:pPr indent="0" marL="0">
              <a:buNone/>
            </a:pPr>
            <a:r>
              <a:rPr lang="en-US" sz="950" i="1" dirty="0">
                <a:solidFill>
                  <a:srgbClr val="FDF3E3"/>
                </a:solidFill>
                <a:latin typeface="Arial" pitchFamily="34" charset="0"/>
                <a:ea typeface="Arial" pitchFamily="34" charset="-122"/>
                <a:cs typeface="Arial" pitchFamily="34" charset="-120"/>
              </a:rPr>
              <a:t>Saturn matures fully</a:t>
            </a:r>
            <a:endParaRPr lang="en-US" sz="950" dirty="0"/>
          </a:p>
        </p:txBody>
      </p:sp>
      <p:sp>
        <p:nvSpPr>
          <p:cNvPr id="17" name="Text 15"/>
          <p:cNvSpPr/>
          <p:nvPr/>
        </p:nvSpPr>
        <p:spPr>
          <a:xfrm>
            <a:off x="365760" y="2743200"/>
            <a:ext cx="8412480" cy="292608"/>
          </a:xfrm>
          <a:prstGeom prst="rect">
            <a:avLst/>
          </a:prstGeom>
          <a:noFill/>
          <a:ln/>
        </p:spPr>
        <p:txBody>
          <a:bodyPr wrap="square" lIns="0" tIns="0" rIns="0" bIns="0" rtlCol="0" anchor="ctr"/>
          <a:lstStyle/>
          <a:p>
            <a:pPr indent="0" marL="0">
              <a:buNone/>
            </a:pPr>
            <a:r>
              <a:rPr lang="en-US" sz="1400" b="1" dirty="0">
                <a:solidFill>
                  <a:srgbClr val="C8941A"/>
                </a:solidFill>
                <a:latin typeface="Cambria" pitchFamily="34" charset="0"/>
                <a:ea typeface="Cambria" pitchFamily="34" charset="-122"/>
                <a:cs typeface="Cambria" pitchFamily="34" charset="-120"/>
              </a:rPr>
              <a:t>2026 Forecast</a:t>
            </a:r>
            <a:endParaRPr lang="en-US" sz="1400" dirty="0"/>
          </a:p>
        </p:txBody>
      </p:sp>
      <p:sp>
        <p:nvSpPr>
          <p:cNvPr id="18" name="Text 16"/>
          <p:cNvSpPr/>
          <p:nvPr/>
        </p:nvSpPr>
        <p:spPr>
          <a:xfrm>
            <a:off x="365760" y="3090672"/>
            <a:ext cx="8412480" cy="27432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 Shani–Shukra antardasha brings harmony between discipline and beauty — ideal for relationships, creative projects, and financial planning.</a:t>
            </a:r>
            <a:endParaRPr lang="en-US" sz="1100" dirty="0"/>
          </a:p>
        </p:txBody>
      </p:sp>
      <p:sp>
        <p:nvSpPr>
          <p:cNvPr id="19" name="Text 17"/>
          <p:cNvSpPr/>
          <p:nvPr/>
        </p:nvSpPr>
        <p:spPr>
          <a:xfrm>
            <a:off x="365760" y="3419856"/>
            <a:ext cx="8412480" cy="27432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 Venus governs your 1st and 8th houses; gains through partnerships, property, and long-term investments are strongly favored.</a:t>
            </a:r>
            <a:endParaRPr lang="en-US" sz="1100" dirty="0"/>
          </a:p>
        </p:txBody>
      </p:sp>
      <p:sp>
        <p:nvSpPr>
          <p:cNvPr id="20" name="Text 18"/>
          <p:cNvSpPr/>
          <p:nvPr/>
        </p:nvSpPr>
        <p:spPr>
          <a:xfrm>
            <a:off x="365760" y="3749040"/>
            <a:ext cx="8412480" cy="27432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 Saturn's maturity at age 42 marks a powerful karmic turning point — past efforts now begin bearing visible fruit.</a:t>
            </a:r>
            <a:endParaRPr lang="en-US" sz="1100" dirty="0"/>
          </a:p>
        </p:txBody>
      </p:sp>
      <p:sp>
        <p:nvSpPr>
          <p:cNvPr id="21" name="Text 19"/>
          <p:cNvSpPr/>
          <p:nvPr/>
        </p:nvSpPr>
        <p:spPr>
          <a:xfrm>
            <a:off x="365760" y="4078224"/>
            <a:ext cx="8412480" cy="27432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 This is an excellent period for real estate acquisition, business partnerships, and creative collaborations.</a:t>
            </a:r>
            <a:endParaRPr lang="en-US" sz="1100" dirty="0"/>
          </a:p>
        </p:txBody>
      </p:sp>
      <p:sp>
        <p:nvSpPr>
          <p:cNvPr id="22" name="Text 20"/>
          <p:cNvSpPr/>
          <p:nvPr/>
        </p:nvSpPr>
        <p:spPr>
          <a:xfrm>
            <a:off x="365760" y="4407408"/>
            <a:ext cx="8412480" cy="27432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 Be mindful of over-indulgence (Venus); maintain Saturn's discipline for optimal results.</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Navamsa Chart (D-9) — Soul &amp; Marriage</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Text 3"/>
          <p:cNvSpPr/>
          <p:nvPr/>
        </p:nvSpPr>
        <p:spPr>
          <a:xfrm>
            <a:off x="365760" y="1078992"/>
            <a:ext cx="8412480" cy="256032"/>
          </a:xfrm>
          <a:prstGeom prst="rect">
            <a:avLst/>
          </a:prstGeom>
          <a:noFill/>
          <a:ln/>
        </p:spPr>
        <p:txBody>
          <a:bodyPr wrap="square" lIns="0" tIns="0" rIns="0" bIns="0" rtlCol="0" anchor="ctr"/>
          <a:lstStyle/>
          <a:p>
            <a:pPr indent="0" marL="0">
              <a:buNone/>
            </a:pPr>
            <a:r>
              <a:rPr lang="en-US" sz="1100" i="1" dirty="0">
                <a:solidFill>
                  <a:srgbClr val="5C3317"/>
                </a:solidFill>
                <a:latin typeface="Arial" pitchFamily="34" charset="0"/>
                <a:ea typeface="Arial" pitchFamily="34" charset="-122"/>
                <a:cs typeface="Arial" pitchFamily="34" charset="-120"/>
              </a:rPr>
              <a:t>The Navamsa (9th divisional chart) reveals the inner soul nature, destiny in marriage, and spiritual evolution.</a:t>
            </a:r>
            <a:endParaRPr lang="en-US" sz="1100" dirty="0"/>
          </a:p>
        </p:txBody>
      </p:sp>
      <p:sp>
        <p:nvSpPr>
          <p:cNvPr id="6" name="Shape 4"/>
          <p:cNvSpPr/>
          <p:nvPr/>
        </p:nvSpPr>
        <p:spPr>
          <a:xfrm>
            <a:off x="365760" y="1444752"/>
            <a:ext cx="4114800" cy="530352"/>
          </a:xfrm>
          <a:prstGeom prst="roundRect">
            <a:avLst>
              <a:gd name="adj" fmla="val 13793"/>
            </a:avLst>
          </a:prstGeom>
          <a:solidFill>
            <a:srgbClr val="FAE8C0"/>
          </a:solidFill>
          <a:ln/>
        </p:spPr>
      </p:sp>
      <p:sp>
        <p:nvSpPr>
          <p:cNvPr id="7" name="Shape 5"/>
          <p:cNvSpPr/>
          <p:nvPr/>
        </p:nvSpPr>
        <p:spPr>
          <a:xfrm>
            <a:off x="475488" y="1554480"/>
            <a:ext cx="310896" cy="310896"/>
          </a:xfrm>
          <a:prstGeom prst="ellipse">
            <a:avLst/>
          </a:prstGeom>
          <a:solidFill>
            <a:srgbClr val="B5451B"/>
          </a:solidFill>
          <a:ln/>
        </p:spPr>
      </p:sp>
      <p:sp>
        <p:nvSpPr>
          <p:cNvPr id="8" name="Text 6"/>
          <p:cNvSpPr/>
          <p:nvPr/>
        </p:nvSpPr>
        <p:spPr>
          <a:xfrm>
            <a:off x="475488" y="1554480"/>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9" name="Text 7"/>
          <p:cNvSpPr/>
          <p:nvPr/>
        </p:nvSpPr>
        <p:spPr>
          <a:xfrm>
            <a:off x="868680" y="1508760"/>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Surya</a:t>
            </a:r>
            <a:endParaRPr lang="en-US" sz="1150" dirty="0"/>
          </a:p>
        </p:txBody>
      </p:sp>
      <p:sp>
        <p:nvSpPr>
          <p:cNvPr id="10" name="Text 8"/>
          <p:cNvSpPr/>
          <p:nvPr/>
        </p:nvSpPr>
        <p:spPr>
          <a:xfrm>
            <a:off x="2788920" y="1508760"/>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Scorpio</a:t>
            </a:r>
            <a:endParaRPr lang="en-US" sz="1300" dirty="0"/>
          </a:p>
        </p:txBody>
      </p:sp>
      <p:sp>
        <p:nvSpPr>
          <p:cNvPr id="11" name="Shape 9"/>
          <p:cNvSpPr/>
          <p:nvPr/>
        </p:nvSpPr>
        <p:spPr>
          <a:xfrm>
            <a:off x="365760" y="2066544"/>
            <a:ext cx="4114800" cy="530352"/>
          </a:xfrm>
          <a:prstGeom prst="roundRect">
            <a:avLst>
              <a:gd name="adj" fmla="val 13793"/>
            </a:avLst>
          </a:prstGeom>
          <a:solidFill>
            <a:srgbClr val="FFFFFF"/>
          </a:solidFill>
          <a:ln/>
        </p:spPr>
      </p:sp>
      <p:sp>
        <p:nvSpPr>
          <p:cNvPr id="12" name="Shape 10"/>
          <p:cNvSpPr/>
          <p:nvPr/>
        </p:nvSpPr>
        <p:spPr>
          <a:xfrm>
            <a:off x="475488" y="2176272"/>
            <a:ext cx="310896" cy="310896"/>
          </a:xfrm>
          <a:prstGeom prst="ellipse">
            <a:avLst/>
          </a:prstGeom>
          <a:solidFill>
            <a:srgbClr val="B5451B"/>
          </a:solidFill>
          <a:ln/>
        </p:spPr>
      </p:sp>
      <p:sp>
        <p:nvSpPr>
          <p:cNvPr id="13" name="Text 11"/>
          <p:cNvSpPr/>
          <p:nvPr/>
        </p:nvSpPr>
        <p:spPr>
          <a:xfrm>
            <a:off x="475488" y="2176272"/>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14" name="Text 12"/>
          <p:cNvSpPr/>
          <p:nvPr/>
        </p:nvSpPr>
        <p:spPr>
          <a:xfrm>
            <a:off x="868680" y="2130552"/>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Chandra</a:t>
            </a:r>
            <a:endParaRPr lang="en-US" sz="1150" dirty="0"/>
          </a:p>
        </p:txBody>
      </p:sp>
      <p:sp>
        <p:nvSpPr>
          <p:cNvPr id="15" name="Text 13"/>
          <p:cNvSpPr/>
          <p:nvPr/>
        </p:nvSpPr>
        <p:spPr>
          <a:xfrm>
            <a:off x="2788920" y="2130552"/>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Gemini</a:t>
            </a:r>
            <a:endParaRPr lang="en-US" sz="1300" dirty="0"/>
          </a:p>
        </p:txBody>
      </p:sp>
      <p:sp>
        <p:nvSpPr>
          <p:cNvPr id="16" name="Shape 14"/>
          <p:cNvSpPr/>
          <p:nvPr/>
        </p:nvSpPr>
        <p:spPr>
          <a:xfrm>
            <a:off x="365760" y="2688336"/>
            <a:ext cx="4114800" cy="530352"/>
          </a:xfrm>
          <a:prstGeom prst="roundRect">
            <a:avLst>
              <a:gd name="adj" fmla="val 13793"/>
            </a:avLst>
          </a:prstGeom>
          <a:solidFill>
            <a:srgbClr val="FAE8C0"/>
          </a:solidFill>
          <a:ln/>
        </p:spPr>
      </p:sp>
      <p:sp>
        <p:nvSpPr>
          <p:cNvPr id="17" name="Shape 15"/>
          <p:cNvSpPr/>
          <p:nvPr/>
        </p:nvSpPr>
        <p:spPr>
          <a:xfrm>
            <a:off x="475488" y="2798064"/>
            <a:ext cx="310896" cy="310896"/>
          </a:xfrm>
          <a:prstGeom prst="ellipse">
            <a:avLst/>
          </a:prstGeom>
          <a:solidFill>
            <a:srgbClr val="B5451B"/>
          </a:solidFill>
          <a:ln/>
        </p:spPr>
      </p:sp>
      <p:sp>
        <p:nvSpPr>
          <p:cNvPr id="18" name="Text 16"/>
          <p:cNvSpPr/>
          <p:nvPr/>
        </p:nvSpPr>
        <p:spPr>
          <a:xfrm>
            <a:off x="475488" y="2798064"/>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19" name="Text 17"/>
          <p:cNvSpPr/>
          <p:nvPr/>
        </p:nvSpPr>
        <p:spPr>
          <a:xfrm>
            <a:off x="868680" y="2752344"/>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Mangal</a:t>
            </a:r>
            <a:endParaRPr lang="en-US" sz="1150" dirty="0"/>
          </a:p>
        </p:txBody>
      </p:sp>
      <p:sp>
        <p:nvSpPr>
          <p:cNvPr id="20" name="Text 18"/>
          <p:cNvSpPr/>
          <p:nvPr/>
        </p:nvSpPr>
        <p:spPr>
          <a:xfrm>
            <a:off x="2788920" y="2752344"/>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Virgo</a:t>
            </a:r>
            <a:endParaRPr lang="en-US" sz="1300" dirty="0"/>
          </a:p>
        </p:txBody>
      </p:sp>
      <p:sp>
        <p:nvSpPr>
          <p:cNvPr id="21" name="Shape 19"/>
          <p:cNvSpPr/>
          <p:nvPr/>
        </p:nvSpPr>
        <p:spPr>
          <a:xfrm>
            <a:off x="365760" y="3310128"/>
            <a:ext cx="4114800" cy="530352"/>
          </a:xfrm>
          <a:prstGeom prst="roundRect">
            <a:avLst>
              <a:gd name="adj" fmla="val 13793"/>
            </a:avLst>
          </a:prstGeom>
          <a:solidFill>
            <a:srgbClr val="FFFFFF"/>
          </a:solidFill>
          <a:ln/>
        </p:spPr>
      </p:sp>
      <p:sp>
        <p:nvSpPr>
          <p:cNvPr id="22" name="Shape 20"/>
          <p:cNvSpPr/>
          <p:nvPr/>
        </p:nvSpPr>
        <p:spPr>
          <a:xfrm>
            <a:off x="475488" y="3419856"/>
            <a:ext cx="310896" cy="310896"/>
          </a:xfrm>
          <a:prstGeom prst="ellipse">
            <a:avLst/>
          </a:prstGeom>
          <a:solidFill>
            <a:srgbClr val="B5451B"/>
          </a:solidFill>
          <a:ln/>
        </p:spPr>
      </p:sp>
      <p:sp>
        <p:nvSpPr>
          <p:cNvPr id="23" name="Text 21"/>
          <p:cNvSpPr/>
          <p:nvPr/>
        </p:nvSpPr>
        <p:spPr>
          <a:xfrm>
            <a:off x="475488" y="3419856"/>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24" name="Text 22"/>
          <p:cNvSpPr/>
          <p:nvPr/>
        </p:nvSpPr>
        <p:spPr>
          <a:xfrm>
            <a:off x="868680" y="3374136"/>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Budha</a:t>
            </a:r>
            <a:endParaRPr lang="en-US" sz="1150" dirty="0"/>
          </a:p>
        </p:txBody>
      </p:sp>
      <p:sp>
        <p:nvSpPr>
          <p:cNvPr id="25" name="Text 23"/>
          <p:cNvSpPr/>
          <p:nvPr/>
        </p:nvSpPr>
        <p:spPr>
          <a:xfrm>
            <a:off x="2788920" y="3374136"/>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Leo</a:t>
            </a:r>
            <a:endParaRPr lang="en-US" sz="1300" dirty="0"/>
          </a:p>
        </p:txBody>
      </p:sp>
      <p:sp>
        <p:nvSpPr>
          <p:cNvPr id="26" name="Shape 24"/>
          <p:cNvSpPr/>
          <p:nvPr/>
        </p:nvSpPr>
        <p:spPr>
          <a:xfrm>
            <a:off x="365760" y="3931920"/>
            <a:ext cx="4114800" cy="530352"/>
          </a:xfrm>
          <a:prstGeom prst="roundRect">
            <a:avLst>
              <a:gd name="adj" fmla="val 13793"/>
            </a:avLst>
          </a:prstGeom>
          <a:solidFill>
            <a:srgbClr val="FAE8C0"/>
          </a:solidFill>
          <a:ln/>
        </p:spPr>
      </p:sp>
      <p:sp>
        <p:nvSpPr>
          <p:cNvPr id="27" name="Shape 25"/>
          <p:cNvSpPr/>
          <p:nvPr/>
        </p:nvSpPr>
        <p:spPr>
          <a:xfrm>
            <a:off x="475488" y="4041648"/>
            <a:ext cx="310896" cy="310896"/>
          </a:xfrm>
          <a:prstGeom prst="ellipse">
            <a:avLst/>
          </a:prstGeom>
          <a:solidFill>
            <a:srgbClr val="B5451B"/>
          </a:solidFill>
          <a:ln/>
        </p:spPr>
      </p:sp>
      <p:sp>
        <p:nvSpPr>
          <p:cNvPr id="28" name="Text 26"/>
          <p:cNvSpPr/>
          <p:nvPr/>
        </p:nvSpPr>
        <p:spPr>
          <a:xfrm>
            <a:off x="475488" y="4041648"/>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29" name="Text 27"/>
          <p:cNvSpPr/>
          <p:nvPr/>
        </p:nvSpPr>
        <p:spPr>
          <a:xfrm>
            <a:off x="868680" y="3995928"/>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Guru</a:t>
            </a:r>
            <a:endParaRPr lang="en-US" sz="1150" dirty="0"/>
          </a:p>
        </p:txBody>
      </p:sp>
      <p:sp>
        <p:nvSpPr>
          <p:cNvPr id="30" name="Text 28"/>
          <p:cNvSpPr/>
          <p:nvPr/>
        </p:nvSpPr>
        <p:spPr>
          <a:xfrm>
            <a:off x="2788920" y="3995928"/>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Pisces</a:t>
            </a:r>
            <a:endParaRPr lang="en-US" sz="1300" dirty="0"/>
          </a:p>
        </p:txBody>
      </p:sp>
      <p:sp>
        <p:nvSpPr>
          <p:cNvPr id="31" name="Shape 29"/>
          <p:cNvSpPr/>
          <p:nvPr/>
        </p:nvSpPr>
        <p:spPr>
          <a:xfrm>
            <a:off x="4754880" y="1444752"/>
            <a:ext cx="4114800" cy="530352"/>
          </a:xfrm>
          <a:prstGeom prst="roundRect">
            <a:avLst>
              <a:gd name="adj" fmla="val 13793"/>
            </a:avLst>
          </a:prstGeom>
          <a:solidFill>
            <a:srgbClr val="FFFFFF"/>
          </a:solidFill>
          <a:ln/>
        </p:spPr>
      </p:sp>
      <p:sp>
        <p:nvSpPr>
          <p:cNvPr id="32" name="Shape 30"/>
          <p:cNvSpPr/>
          <p:nvPr/>
        </p:nvSpPr>
        <p:spPr>
          <a:xfrm>
            <a:off x="4864608" y="1554480"/>
            <a:ext cx="310896" cy="310896"/>
          </a:xfrm>
          <a:prstGeom prst="ellipse">
            <a:avLst/>
          </a:prstGeom>
          <a:solidFill>
            <a:srgbClr val="B5451B"/>
          </a:solidFill>
          <a:ln/>
        </p:spPr>
      </p:sp>
      <p:sp>
        <p:nvSpPr>
          <p:cNvPr id="33" name="Text 31"/>
          <p:cNvSpPr/>
          <p:nvPr/>
        </p:nvSpPr>
        <p:spPr>
          <a:xfrm>
            <a:off x="4864608" y="1554480"/>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34" name="Text 32"/>
          <p:cNvSpPr/>
          <p:nvPr/>
        </p:nvSpPr>
        <p:spPr>
          <a:xfrm>
            <a:off x="5257800" y="1508760"/>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Shukra</a:t>
            </a:r>
            <a:endParaRPr lang="en-US" sz="1150" dirty="0"/>
          </a:p>
        </p:txBody>
      </p:sp>
      <p:sp>
        <p:nvSpPr>
          <p:cNvPr id="35" name="Text 33"/>
          <p:cNvSpPr/>
          <p:nvPr/>
        </p:nvSpPr>
        <p:spPr>
          <a:xfrm>
            <a:off x="7178040" y="1508760"/>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Capricorn</a:t>
            </a:r>
            <a:endParaRPr lang="en-US" sz="1300" dirty="0"/>
          </a:p>
        </p:txBody>
      </p:sp>
      <p:sp>
        <p:nvSpPr>
          <p:cNvPr id="36" name="Shape 34"/>
          <p:cNvSpPr/>
          <p:nvPr/>
        </p:nvSpPr>
        <p:spPr>
          <a:xfrm>
            <a:off x="4754880" y="2066544"/>
            <a:ext cx="4114800" cy="530352"/>
          </a:xfrm>
          <a:prstGeom prst="roundRect">
            <a:avLst>
              <a:gd name="adj" fmla="val 13793"/>
            </a:avLst>
          </a:prstGeom>
          <a:solidFill>
            <a:srgbClr val="FAE8C0"/>
          </a:solidFill>
          <a:ln/>
        </p:spPr>
      </p:sp>
      <p:sp>
        <p:nvSpPr>
          <p:cNvPr id="37" name="Shape 35"/>
          <p:cNvSpPr/>
          <p:nvPr/>
        </p:nvSpPr>
        <p:spPr>
          <a:xfrm>
            <a:off x="4864608" y="2176272"/>
            <a:ext cx="310896" cy="310896"/>
          </a:xfrm>
          <a:prstGeom prst="ellipse">
            <a:avLst/>
          </a:prstGeom>
          <a:solidFill>
            <a:srgbClr val="B5451B"/>
          </a:solidFill>
          <a:ln/>
        </p:spPr>
      </p:sp>
      <p:sp>
        <p:nvSpPr>
          <p:cNvPr id="38" name="Text 36"/>
          <p:cNvSpPr/>
          <p:nvPr/>
        </p:nvSpPr>
        <p:spPr>
          <a:xfrm>
            <a:off x="4864608" y="2176272"/>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39" name="Text 37"/>
          <p:cNvSpPr/>
          <p:nvPr/>
        </p:nvSpPr>
        <p:spPr>
          <a:xfrm>
            <a:off x="5257800" y="2130552"/>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Shani</a:t>
            </a:r>
            <a:endParaRPr lang="en-US" sz="1150" dirty="0"/>
          </a:p>
        </p:txBody>
      </p:sp>
      <p:sp>
        <p:nvSpPr>
          <p:cNvPr id="40" name="Text 38"/>
          <p:cNvSpPr/>
          <p:nvPr/>
        </p:nvSpPr>
        <p:spPr>
          <a:xfrm>
            <a:off x="7178040" y="2130552"/>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Aquarius</a:t>
            </a:r>
            <a:endParaRPr lang="en-US" sz="1300" dirty="0"/>
          </a:p>
        </p:txBody>
      </p:sp>
      <p:sp>
        <p:nvSpPr>
          <p:cNvPr id="41" name="Shape 39"/>
          <p:cNvSpPr/>
          <p:nvPr/>
        </p:nvSpPr>
        <p:spPr>
          <a:xfrm>
            <a:off x="4754880" y="2688336"/>
            <a:ext cx="4114800" cy="530352"/>
          </a:xfrm>
          <a:prstGeom prst="roundRect">
            <a:avLst>
              <a:gd name="adj" fmla="val 13793"/>
            </a:avLst>
          </a:prstGeom>
          <a:solidFill>
            <a:srgbClr val="FFFFFF"/>
          </a:solidFill>
          <a:ln/>
        </p:spPr>
      </p:sp>
      <p:sp>
        <p:nvSpPr>
          <p:cNvPr id="42" name="Shape 40"/>
          <p:cNvSpPr/>
          <p:nvPr/>
        </p:nvSpPr>
        <p:spPr>
          <a:xfrm>
            <a:off x="4864608" y="2798064"/>
            <a:ext cx="310896" cy="310896"/>
          </a:xfrm>
          <a:prstGeom prst="ellipse">
            <a:avLst/>
          </a:prstGeom>
          <a:solidFill>
            <a:srgbClr val="B5451B"/>
          </a:solidFill>
          <a:ln/>
        </p:spPr>
      </p:sp>
      <p:sp>
        <p:nvSpPr>
          <p:cNvPr id="43" name="Text 41"/>
          <p:cNvSpPr/>
          <p:nvPr/>
        </p:nvSpPr>
        <p:spPr>
          <a:xfrm>
            <a:off x="4864608" y="2798064"/>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44" name="Text 42"/>
          <p:cNvSpPr/>
          <p:nvPr/>
        </p:nvSpPr>
        <p:spPr>
          <a:xfrm>
            <a:off x="5257800" y="2752344"/>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Rahu</a:t>
            </a:r>
            <a:endParaRPr lang="en-US" sz="1150" dirty="0"/>
          </a:p>
        </p:txBody>
      </p:sp>
      <p:sp>
        <p:nvSpPr>
          <p:cNvPr id="45" name="Text 43"/>
          <p:cNvSpPr/>
          <p:nvPr/>
        </p:nvSpPr>
        <p:spPr>
          <a:xfrm>
            <a:off x="7178040" y="2752344"/>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Aries</a:t>
            </a:r>
            <a:endParaRPr lang="en-US" sz="1300" dirty="0"/>
          </a:p>
        </p:txBody>
      </p:sp>
      <p:sp>
        <p:nvSpPr>
          <p:cNvPr id="46" name="Shape 44"/>
          <p:cNvSpPr/>
          <p:nvPr/>
        </p:nvSpPr>
        <p:spPr>
          <a:xfrm>
            <a:off x="4754880" y="3310128"/>
            <a:ext cx="4114800" cy="530352"/>
          </a:xfrm>
          <a:prstGeom prst="roundRect">
            <a:avLst>
              <a:gd name="adj" fmla="val 13793"/>
            </a:avLst>
          </a:prstGeom>
          <a:solidFill>
            <a:srgbClr val="FAE8C0"/>
          </a:solidFill>
          <a:ln/>
        </p:spPr>
      </p:sp>
      <p:sp>
        <p:nvSpPr>
          <p:cNvPr id="47" name="Shape 45"/>
          <p:cNvSpPr/>
          <p:nvPr/>
        </p:nvSpPr>
        <p:spPr>
          <a:xfrm>
            <a:off x="4864608" y="3419856"/>
            <a:ext cx="310896" cy="310896"/>
          </a:xfrm>
          <a:prstGeom prst="ellipse">
            <a:avLst/>
          </a:prstGeom>
          <a:solidFill>
            <a:srgbClr val="B5451B"/>
          </a:solidFill>
          <a:ln/>
        </p:spPr>
      </p:sp>
      <p:sp>
        <p:nvSpPr>
          <p:cNvPr id="48" name="Text 46"/>
          <p:cNvSpPr/>
          <p:nvPr/>
        </p:nvSpPr>
        <p:spPr>
          <a:xfrm>
            <a:off x="4864608" y="3419856"/>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49" name="Text 47"/>
          <p:cNvSpPr/>
          <p:nvPr/>
        </p:nvSpPr>
        <p:spPr>
          <a:xfrm>
            <a:off x="5257800" y="3374136"/>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Ketu</a:t>
            </a:r>
            <a:endParaRPr lang="en-US" sz="1150" dirty="0"/>
          </a:p>
        </p:txBody>
      </p:sp>
      <p:sp>
        <p:nvSpPr>
          <p:cNvPr id="50" name="Text 48"/>
          <p:cNvSpPr/>
          <p:nvPr/>
        </p:nvSpPr>
        <p:spPr>
          <a:xfrm>
            <a:off x="7178040" y="3374136"/>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Libra</a:t>
            </a:r>
            <a:endParaRPr lang="en-US" sz="1300" dirty="0"/>
          </a:p>
        </p:txBody>
      </p:sp>
      <p:sp>
        <p:nvSpPr>
          <p:cNvPr id="51" name="Shape 49"/>
          <p:cNvSpPr/>
          <p:nvPr/>
        </p:nvSpPr>
        <p:spPr>
          <a:xfrm>
            <a:off x="4754880" y="3931920"/>
            <a:ext cx="4114800" cy="530352"/>
          </a:xfrm>
          <a:prstGeom prst="roundRect">
            <a:avLst>
              <a:gd name="adj" fmla="val 13793"/>
            </a:avLst>
          </a:prstGeom>
          <a:solidFill>
            <a:srgbClr val="FFFFFF"/>
          </a:solidFill>
          <a:ln/>
        </p:spPr>
      </p:sp>
      <p:sp>
        <p:nvSpPr>
          <p:cNvPr id="52" name="Shape 50"/>
          <p:cNvSpPr/>
          <p:nvPr/>
        </p:nvSpPr>
        <p:spPr>
          <a:xfrm>
            <a:off x="4864608" y="4041648"/>
            <a:ext cx="310896" cy="310896"/>
          </a:xfrm>
          <a:prstGeom prst="ellipse">
            <a:avLst/>
          </a:prstGeom>
          <a:solidFill>
            <a:srgbClr val="B5451B"/>
          </a:solidFill>
          <a:ln/>
        </p:spPr>
      </p:sp>
      <p:sp>
        <p:nvSpPr>
          <p:cNvPr id="53" name="Text 51"/>
          <p:cNvSpPr/>
          <p:nvPr/>
        </p:nvSpPr>
        <p:spPr>
          <a:xfrm>
            <a:off x="4864608" y="4041648"/>
            <a:ext cx="310896" cy="310896"/>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a:t>
            </a:r>
            <a:endParaRPr lang="en-US" sz="1200" dirty="0"/>
          </a:p>
        </p:txBody>
      </p:sp>
      <p:sp>
        <p:nvSpPr>
          <p:cNvPr id="54" name="Text 52"/>
          <p:cNvSpPr/>
          <p:nvPr/>
        </p:nvSpPr>
        <p:spPr>
          <a:xfrm>
            <a:off x="5257800" y="3995928"/>
            <a:ext cx="1920240" cy="237744"/>
          </a:xfrm>
          <a:prstGeom prst="rect">
            <a:avLst/>
          </a:prstGeom>
          <a:noFill/>
          <a:ln/>
        </p:spPr>
        <p:txBody>
          <a:bodyPr wrap="square" lIns="0" tIns="0" rIns="0" bIns="0" rtlCol="0" anchor="ctr"/>
          <a:lstStyle/>
          <a:p>
            <a:pPr indent="0" marL="0">
              <a:buNone/>
            </a:pPr>
            <a:r>
              <a:rPr lang="en-US" sz="1150" b="1" dirty="0">
                <a:solidFill>
                  <a:srgbClr val="7B1A0E"/>
                </a:solidFill>
                <a:latin typeface="Arial" pitchFamily="34" charset="0"/>
                <a:ea typeface="Arial" pitchFamily="34" charset="-122"/>
                <a:cs typeface="Arial" pitchFamily="34" charset="-120"/>
              </a:rPr>
              <a:t>Navamsa Lagna</a:t>
            </a:r>
            <a:endParaRPr lang="en-US" sz="1150" dirty="0"/>
          </a:p>
        </p:txBody>
      </p:sp>
      <p:sp>
        <p:nvSpPr>
          <p:cNvPr id="55" name="Text 53"/>
          <p:cNvSpPr/>
          <p:nvPr/>
        </p:nvSpPr>
        <p:spPr>
          <a:xfrm>
            <a:off x="7178040" y="3995928"/>
            <a:ext cx="1554480" cy="402336"/>
          </a:xfrm>
          <a:prstGeom prst="rect">
            <a:avLst/>
          </a:prstGeom>
          <a:noFill/>
          <a:ln/>
        </p:spPr>
        <p:txBody>
          <a:bodyPr wrap="square" lIns="0" tIns="0" rIns="0" bIns="0" rtlCol="0" anchor="ctr"/>
          <a:lstStyle/>
          <a:p>
            <a:pPr indent="0" marL="0">
              <a:buNone/>
            </a:pPr>
            <a:r>
              <a:rPr lang="en-US" sz="1300" b="1" dirty="0">
                <a:solidFill>
                  <a:srgbClr val="B5451B"/>
                </a:solidFill>
                <a:latin typeface="Arial" pitchFamily="34" charset="0"/>
                <a:ea typeface="Arial" pitchFamily="34" charset="-122"/>
                <a:cs typeface="Arial" pitchFamily="34" charset="-120"/>
              </a:rPr>
              <a:t>Sagittarius</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02336"/>
            <a:ext cx="8595360" cy="420624"/>
          </a:xfrm>
          <a:prstGeom prst="rect">
            <a:avLst/>
          </a:prstGeom>
          <a:noFill/>
          <a:ln/>
        </p:spPr>
        <p:txBody>
          <a:bodyPr wrap="square" rtlCol="0" anchor="ctr"/>
          <a:lstStyle/>
          <a:p>
            <a:pPr algn="ctr" indent="0" marL="0">
              <a:buNone/>
            </a:pPr>
            <a:r>
              <a:rPr lang="en-US" sz="2600" b="1" dirty="0">
                <a:solidFill>
                  <a:srgbClr val="C8941A"/>
                </a:solidFill>
                <a:latin typeface="Cambria" pitchFamily="34" charset="0"/>
                <a:ea typeface="Cambria" pitchFamily="34" charset="-122"/>
                <a:cs typeface="Cambria" pitchFamily="34" charset="-120"/>
              </a:rPr>
              <a:t>Career &amp; Profession</a:t>
            </a:r>
            <a:endParaRPr lang="en-US" sz="2600" dirty="0"/>
          </a:p>
        </p:txBody>
      </p:sp>
      <p:sp>
        <p:nvSpPr>
          <p:cNvPr id="5" name="Shape 3"/>
          <p:cNvSpPr/>
          <p:nvPr/>
        </p:nvSpPr>
        <p:spPr>
          <a:xfrm>
            <a:off x="365760" y="1005840"/>
            <a:ext cx="8412480" cy="3840480"/>
          </a:xfrm>
          <a:prstGeom prst="roundRect">
            <a:avLst>
              <a:gd name="adj" fmla="val 2857"/>
            </a:avLst>
          </a:prstGeom>
          <a:solidFill>
            <a:srgbClr val="2C1205"/>
          </a:solidFill>
          <a:ln/>
          <a:effectLst>
            <a:outerShdw sx="100000" sy="100000" kx="0" ky="0" algn="bl" rotWithShape="0" blurRad="101600" dist="38100" dir="2700000">
              <a:srgbClr val="000000">
                <a:alpha val="18000"/>
              </a:srgbClr>
            </a:outerShdw>
          </a:effectLst>
        </p:spPr>
      </p:sp>
      <p:sp>
        <p:nvSpPr>
          <p:cNvPr id="6" name="Text 4"/>
          <p:cNvSpPr/>
          <p:nvPr/>
        </p:nvSpPr>
        <p:spPr>
          <a:xfrm>
            <a:off x="548640" y="1115568"/>
            <a:ext cx="8046720" cy="274320"/>
          </a:xfrm>
          <a:prstGeom prst="rect">
            <a:avLst/>
          </a:prstGeom>
          <a:noFill/>
          <a:ln/>
        </p:spPr>
        <p:txBody>
          <a:bodyPr wrap="square" lIns="0" tIns="0" rIns="0" bIns="0" rtlCol="0" anchor="ctr"/>
          <a:lstStyle/>
          <a:p>
            <a:pPr indent="0" marL="0">
              <a:buNone/>
            </a:pPr>
            <a:r>
              <a:rPr lang="en-US" sz="1300" b="1" dirty="0">
                <a:solidFill>
                  <a:srgbClr val="D4A853"/>
                </a:solidFill>
                <a:latin typeface="Arial" pitchFamily="34" charset="0"/>
                <a:ea typeface="Arial" pitchFamily="34" charset="-122"/>
                <a:cs typeface="Arial" pitchFamily="34" charset="-120"/>
              </a:rPr>
              <a:t>Planetary Indicators for Career</a:t>
            </a:r>
            <a:endParaRPr lang="en-US" sz="1300" dirty="0"/>
          </a:p>
        </p:txBody>
      </p:sp>
      <p:sp>
        <p:nvSpPr>
          <p:cNvPr id="7" name="Text 5"/>
          <p:cNvSpPr/>
          <p:nvPr/>
        </p:nvSpPr>
        <p:spPr>
          <a:xfrm>
            <a:off x="548640" y="1463040"/>
            <a:ext cx="8046720" cy="1645920"/>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The Budhaditya Yoga (Sun + Mercury conjunct in Virgo in the 12th house) is a powerful combination for intellectual careers requiring precision, analysis, and communication. This yoga is found in the charts of renowned scholars, lawyers, scientists, writers, and technical experts.</a:t>
            </a:r>
            <a:endParaRPr lang="en-US" sz="1150" dirty="0"/>
          </a:p>
          <a:p>
            <a:pPr indent="0" marL="0">
              <a:buNone/>
            </a:pPr>
            <a:endParaRPr lang="en-US" sz="1150" dirty="0"/>
          </a:p>
          <a:p>
            <a:pPr indent="0" marL="0">
              <a:buNone/>
            </a:pPr>
            <a:r>
              <a:rPr lang="en-US" sz="1150" dirty="0">
                <a:solidFill>
                  <a:srgbClr val="FDF3E3"/>
                </a:solidFill>
                <a:latin typeface="Arial" pitchFamily="34" charset="0"/>
                <a:ea typeface="Arial" pitchFamily="34" charset="-122"/>
                <a:cs typeface="Arial" pitchFamily="34" charset="-120"/>
              </a:rPr>
              <a:t>Exalted Saturn in Lagna (Shasha Yoga) guarantees rise to authority through consistent hard work. Rajesh is best suited for leadership roles in structured organizations where justice and discipline are valued.</a:t>
            </a:r>
            <a:endParaRPr lang="en-US" sz="1150" dirty="0"/>
          </a:p>
          <a:p>
            <a:pPr indent="0" marL="0">
              <a:buNone/>
            </a:pPr>
            <a:endParaRPr lang="en-US" sz="1150" dirty="0"/>
          </a:p>
          <a:p>
            <a:pPr indent="0" marL="0">
              <a:buNone/>
            </a:pPr>
            <a:r>
              <a:rPr lang="en-US" sz="1150" dirty="0">
                <a:solidFill>
                  <a:srgbClr val="FDF3E3"/>
                </a:solidFill>
                <a:latin typeface="Arial" pitchFamily="34" charset="0"/>
                <a:ea typeface="Arial" pitchFamily="34" charset="-122"/>
                <a:cs typeface="Arial" pitchFamily="34" charset="-120"/>
              </a:rPr>
              <a:t>Jupiter in Scorpio (H2) indicates success in finance, banking, investment, insurance, medical or healing professions, and research roles requiring deep investigation.</a:t>
            </a:r>
            <a:endParaRPr lang="en-US" sz="1150" dirty="0"/>
          </a:p>
        </p:txBody>
      </p:sp>
      <p:sp>
        <p:nvSpPr>
          <p:cNvPr id="8" name="Text 6"/>
          <p:cNvSpPr/>
          <p:nvPr/>
        </p:nvSpPr>
        <p:spPr>
          <a:xfrm>
            <a:off x="548640" y="3200400"/>
            <a:ext cx="8046720" cy="256032"/>
          </a:xfrm>
          <a:prstGeom prst="rect">
            <a:avLst/>
          </a:prstGeom>
          <a:noFill/>
          <a:ln/>
        </p:spPr>
        <p:txBody>
          <a:bodyPr wrap="square" lIns="0" tIns="0" rIns="0" bIns="0" rtlCol="0" anchor="ctr"/>
          <a:lstStyle/>
          <a:p>
            <a:pPr indent="0" marL="0">
              <a:buNone/>
            </a:pPr>
            <a:r>
              <a:rPr lang="en-US" sz="1200" b="1" dirty="0">
                <a:solidFill>
                  <a:srgbClr val="D4A853"/>
                </a:solidFill>
                <a:latin typeface="Arial" pitchFamily="34" charset="0"/>
                <a:ea typeface="Arial" pitchFamily="34" charset="-122"/>
                <a:cs typeface="Arial" pitchFamily="34" charset="-120"/>
              </a:rPr>
              <a:t>Suitable Career Fields</a:t>
            </a:r>
            <a:endParaRPr lang="en-US" sz="1200" dirty="0"/>
          </a:p>
        </p:txBody>
      </p:sp>
      <p:sp>
        <p:nvSpPr>
          <p:cNvPr id="9" name="Shape 7"/>
          <p:cNvSpPr/>
          <p:nvPr/>
        </p:nvSpPr>
        <p:spPr>
          <a:xfrm>
            <a:off x="548640" y="3520440"/>
            <a:ext cx="1920240" cy="256032"/>
          </a:xfrm>
          <a:prstGeom prst="roundRect">
            <a:avLst>
              <a:gd name="adj" fmla="val 17857"/>
            </a:avLst>
          </a:prstGeom>
          <a:solidFill>
            <a:srgbClr val="B5451B"/>
          </a:solidFill>
          <a:ln/>
        </p:spPr>
      </p:sp>
      <p:sp>
        <p:nvSpPr>
          <p:cNvPr id="10" name="Text 8"/>
          <p:cNvSpPr/>
          <p:nvPr/>
        </p:nvSpPr>
        <p:spPr>
          <a:xfrm>
            <a:off x="548640" y="3520440"/>
            <a:ext cx="1920240" cy="256032"/>
          </a:xfrm>
          <a:prstGeom prst="rect">
            <a:avLst/>
          </a:prstGeom>
          <a:noFill/>
          <a:ln/>
        </p:spPr>
        <p:txBody>
          <a:bodyPr wrap="square" rtlCol="0" anchor="ctr"/>
          <a:lstStyle/>
          <a:p>
            <a:pPr algn="ctr" indent="0" marL="0">
              <a:buNone/>
            </a:pPr>
            <a:r>
              <a:rPr lang="en-US" sz="950" b="1" dirty="0">
                <a:solidFill>
                  <a:srgbClr val="FFFFFF"/>
                </a:solidFill>
                <a:latin typeface="Arial" pitchFamily="34" charset="0"/>
                <a:ea typeface="Arial" pitchFamily="34" charset="-122"/>
                <a:cs typeface="Arial" pitchFamily="34" charset="-120"/>
              </a:rPr>
              <a:t>Law &amp; Judiciary</a:t>
            </a:r>
            <a:endParaRPr lang="en-US" sz="950" dirty="0"/>
          </a:p>
        </p:txBody>
      </p:sp>
      <p:sp>
        <p:nvSpPr>
          <p:cNvPr id="11" name="Shape 9"/>
          <p:cNvSpPr/>
          <p:nvPr/>
        </p:nvSpPr>
        <p:spPr>
          <a:xfrm>
            <a:off x="2606040" y="3520440"/>
            <a:ext cx="1920240" cy="256032"/>
          </a:xfrm>
          <a:prstGeom prst="roundRect">
            <a:avLst>
              <a:gd name="adj" fmla="val 17857"/>
            </a:avLst>
          </a:prstGeom>
          <a:solidFill>
            <a:srgbClr val="B5451B"/>
          </a:solidFill>
          <a:ln/>
        </p:spPr>
      </p:sp>
      <p:sp>
        <p:nvSpPr>
          <p:cNvPr id="12" name="Text 10"/>
          <p:cNvSpPr/>
          <p:nvPr/>
        </p:nvSpPr>
        <p:spPr>
          <a:xfrm>
            <a:off x="2606040" y="3520440"/>
            <a:ext cx="1920240" cy="256032"/>
          </a:xfrm>
          <a:prstGeom prst="rect">
            <a:avLst/>
          </a:prstGeom>
          <a:noFill/>
          <a:ln/>
        </p:spPr>
        <p:txBody>
          <a:bodyPr wrap="square" rtlCol="0" anchor="ctr"/>
          <a:lstStyle/>
          <a:p>
            <a:pPr algn="ctr" indent="0" marL="0">
              <a:buNone/>
            </a:pPr>
            <a:r>
              <a:rPr lang="en-US" sz="950" b="1" dirty="0">
                <a:solidFill>
                  <a:srgbClr val="FFFFFF"/>
                </a:solidFill>
                <a:latin typeface="Arial" pitchFamily="34" charset="0"/>
                <a:ea typeface="Arial" pitchFamily="34" charset="-122"/>
                <a:cs typeface="Arial" pitchFamily="34" charset="-120"/>
              </a:rPr>
              <a:t>Finance &amp; Banking</a:t>
            </a:r>
            <a:endParaRPr lang="en-US" sz="950" dirty="0"/>
          </a:p>
        </p:txBody>
      </p:sp>
      <p:sp>
        <p:nvSpPr>
          <p:cNvPr id="13" name="Shape 11"/>
          <p:cNvSpPr/>
          <p:nvPr/>
        </p:nvSpPr>
        <p:spPr>
          <a:xfrm>
            <a:off x="4663440" y="3520440"/>
            <a:ext cx="1920240" cy="256032"/>
          </a:xfrm>
          <a:prstGeom prst="roundRect">
            <a:avLst>
              <a:gd name="adj" fmla="val 17857"/>
            </a:avLst>
          </a:prstGeom>
          <a:solidFill>
            <a:srgbClr val="B5451B"/>
          </a:solidFill>
          <a:ln/>
        </p:spPr>
      </p:sp>
      <p:sp>
        <p:nvSpPr>
          <p:cNvPr id="14" name="Text 12"/>
          <p:cNvSpPr/>
          <p:nvPr/>
        </p:nvSpPr>
        <p:spPr>
          <a:xfrm>
            <a:off x="4663440" y="3520440"/>
            <a:ext cx="1920240" cy="256032"/>
          </a:xfrm>
          <a:prstGeom prst="rect">
            <a:avLst/>
          </a:prstGeom>
          <a:noFill/>
          <a:ln/>
        </p:spPr>
        <p:txBody>
          <a:bodyPr wrap="square" rtlCol="0" anchor="ctr"/>
          <a:lstStyle/>
          <a:p>
            <a:pPr algn="ctr" indent="0" marL="0">
              <a:buNone/>
            </a:pPr>
            <a:r>
              <a:rPr lang="en-US" sz="950" b="1" dirty="0">
                <a:solidFill>
                  <a:srgbClr val="FFFFFF"/>
                </a:solidFill>
                <a:latin typeface="Arial" pitchFamily="34" charset="0"/>
                <a:ea typeface="Arial" pitchFamily="34" charset="-122"/>
                <a:cs typeface="Arial" pitchFamily="34" charset="-120"/>
              </a:rPr>
              <a:t>Medical/Healing Arts</a:t>
            </a:r>
            <a:endParaRPr lang="en-US" sz="950" dirty="0"/>
          </a:p>
        </p:txBody>
      </p:sp>
      <p:sp>
        <p:nvSpPr>
          <p:cNvPr id="15" name="Shape 13"/>
          <p:cNvSpPr/>
          <p:nvPr/>
        </p:nvSpPr>
        <p:spPr>
          <a:xfrm>
            <a:off x="6720840" y="3520440"/>
            <a:ext cx="1920240" cy="256032"/>
          </a:xfrm>
          <a:prstGeom prst="roundRect">
            <a:avLst>
              <a:gd name="adj" fmla="val 17857"/>
            </a:avLst>
          </a:prstGeom>
          <a:solidFill>
            <a:srgbClr val="B5451B"/>
          </a:solidFill>
          <a:ln/>
        </p:spPr>
      </p:sp>
      <p:sp>
        <p:nvSpPr>
          <p:cNvPr id="16" name="Text 14"/>
          <p:cNvSpPr/>
          <p:nvPr/>
        </p:nvSpPr>
        <p:spPr>
          <a:xfrm>
            <a:off x="6720840" y="3520440"/>
            <a:ext cx="1920240" cy="256032"/>
          </a:xfrm>
          <a:prstGeom prst="rect">
            <a:avLst/>
          </a:prstGeom>
          <a:noFill/>
          <a:ln/>
        </p:spPr>
        <p:txBody>
          <a:bodyPr wrap="square" rtlCol="0" anchor="ctr"/>
          <a:lstStyle/>
          <a:p>
            <a:pPr algn="ctr" indent="0" marL="0">
              <a:buNone/>
            </a:pPr>
            <a:r>
              <a:rPr lang="en-US" sz="950" b="1" dirty="0">
                <a:solidFill>
                  <a:srgbClr val="FFFFFF"/>
                </a:solidFill>
                <a:latin typeface="Arial" pitchFamily="34" charset="0"/>
                <a:ea typeface="Arial" pitchFamily="34" charset="-122"/>
                <a:cs typeface="Arial" pitchFamily="34" charset="-120"/>
              </a:rPr>
              <a:t>Research &amp; Analytics</a:t>
            </a:r>
            <a:endParaRPr lang="en-US" sz="950" dirty="0"/>
          </a:p>
        </p:txBody>
      </p:sp>
      <p:sp>
        <p:nvSpPr>
          <p:cNvPr id="17" name="Shape 15"/>
          <p:cNvSpPr/>
          <p:nvPr/>
        </p:nvSpPr>
        <p:spPr>
          <a:xfrm>
            <a:off x="548640" y="3849624"/>
            <a:ext cx="1920240" cy="256032"/>
          </a:xfrm>
          <a:prstGeom prst="roundRect">
            <a:avLst>
              <a:gd name="adj" fmla="val 17857"/>
            </a:avLst>
          </a:prstGeom>
          <a:solidFill>
            <a:srgbClr val="B5451B"/>
          </a:solidFill>
          <a:ln/>
        </p:spPr>
      </p:sp>
      <p:sp>
        <p:nvSpPr>
          <p:cNvPr id="18" name="Text 16"/>
          <p:cNvSpPr/>
          <p:nvPr/>
        </p:nvSpPr>
        <p:spPr>
          <a:xfrm>
            <a:off x="548640" y="3849624"/>
            <a:ext cx="1920240" cy="256032"/>
          </a:xfrm>
          <a:prstGeom prst="rect">
            <a:avLst/>
          </a:prstGeom>
          <a:noFill/>
          <a:ln/>
        </p:spPr>
        <p:txBody>
          <a:bodyPr wrap="square" rtlCol="0" anchor="ctr"/>
          <a:lstStyle/>
          <a:p>
            <a:pPr algn="ctr" indent="0" marL="0">
              <a:buNone/>
            </a:pPr>
            <a:r>
              <a:rPr lang="en-US" sz="950" b="1" dirty="0">
                <a:solidFill>
                  <a:srgbClr val="FFFFFF"/>
                </a:solidFill>
                <a:latin typeface="Arial" pitchFamily="34" charset="0"/>
                <a:ea typeface="Arial" pitchFamily="34" charset="-122"/>
                <a:cs typeface="Arial" pitchFamily="34" charset="-120"/>
              </a:rPr>
              <a:t>Writing &amp; Publishing</a:t>
            </a:r>
            <a:endParaRPr lang="en-US" sz="950" dirty="0"/>
          </a:p>
        </p:txBody>
      </p:sp>
      <p:sp>
        <p:nvSpPr>
          <p:cNvPr id="19" name="Shape 17"/>
          <p:cNvSpPr/>
          <p:nvPr/>
        </p:nvSpPr>
        <p:spPr>
          <a:xfrm>
            <a:off x="2606040" y="3849624"/>
            <a:ext cx="1920240" cy="256032"/>
          </a:xfrm>
          <a:prstGeom prst="roundRect">
            <a:avLst>
              <a:gd name="adj" fmla="val 17857"/>
            </a:avLst>
          </a:prstGeom>
          <a:solidFill>
            <a:srgbClr val="B5451B"/>
          </a:solidFill>
          <a:ln/>
        </p:spPr>
      </p:sp>
      <p:sp>
        <p:nvSpPr>
          <p:cNvPr id="20" name="Text 18"/>
          <p:cNvSpPr/>
          <p:nvPr/>
        </p:nvSpPr>
        <p:spPr>
          <a:xfrm>
            <a:off x="2606040" y="3849624"/>
            <a:ext cx="1920240" cy="256032"/>
          </a:xfrm>
          <a:prstGeom prst="rect">
            <a:avLst/>
          </a:prstGeom>
          <a:noFill/>
          <a:ln/>
        </p:spPr>
        <p:txBody>
          <a:bodyPr wrap="square" rtlCol="0" anchor="ctr"/>
          <a:lstStyle/>
          <a:p>
            <a:pPr algn="ctr" indent="0" marL="0">
              <a:buNone/>
            </a:pPr>
            <a:r>
              <a:rPr lang="en-US" sz="950" b="1" dirty="0">
                <a:solidFill>
                  <a:srgbClr val="FFFFFF"/>
                </a:solidFill>
                <a:latin typeface="Arial" pitchFamily="34" charset="0"/>
                <a:ea typeface="Arial" pitchFamily="34" charset="-122"/>
                <a:cs typeface="Arial" pitchFamily="34" charset="-120"/>
              </a:rPr>
              <a:t>Technology &amp; IT</a:t>
            </a:r>
            <a:endParaRPr lang="en-US" sz="950" dirty="0"/>
          </a:p>
        </p:txBody>
      </p:sp>
      <p:sp>
        <p:nvSpPr>
          <p:cNvPr id="21" name="Shape 19"/>
          <p:cNvSpPr/>
          <p:nvPr/>
        </p:nvSpPr>
        <p:spPr>
          <a:xfrm>
            <a:off x="4663440" y="3849624"/>
            <a:ext cx="1920240" cy="256032"/>
          </a:xfrm>
          <a:prstGeom prst="roundRect">
            <a:avLst>
              <a:gd name="adj" fmla="val 17857"/>
            </a:avLst>
          </a:prstGeom>
          <a:solidFill>
            <a:srgbClr val="B5451B"/>
          </a:solidFill>
          <a:ln/>
        </p:spPr>
      </p:sp>
      <p:sp>
        <p:nvSpPr>
          <p:cNvPr id="22" name="Text 20"/>
          <p:cNvSpPr/>
          <p:nvPr/>
        </p:nvSpPr>
        <p:spPr>
          <a:xfrm>
            <a:off x="4663440" y="3849624"/>
            <a:ext cx="1920240" cy="256032"/>
          </a:xfrm>
          <a:prstGeom prst="rect">
            <a:avLst/>
          </a:prstGeom>
          <a:noFill/>
          <a:ln/>
        </p:spPr>
        <p:txBody>
          <a:bodyPr wrap="square" rtlCol="0" anchor="ctr"/>
          <a:lstStyle/>
          <a:p>
            <a:pPr algn="ctr" indent="0" marL="0">
              <a:buNone/>
            </a:pPr>
            <a:r>
              <a:rPr lang="en-US" sz="950" b="1" dirty="0">
                <a:solidFill>
                  <a:srgbClr val="FFFFFF"/>
                </a:solidFill>
                <a:latin typeface="Arial" pitchFamily="34" charset="0"/>
                <a:ea typeface="Arial" pitchFamily="34" charset="-122"/>
                <a:cs typeface="Arial" pitchFamily="34" charset="-120"/>
              </a:rPr>
              <a:t>Government Services</a:t>
            </a:r>
            <a:endParaRPr lang="en-US" sz="950" dirty="0"/>
          </a:p>
        </p:txBody>
      </p:sp>
      <p:sp>
        <p:nvSpPr>
          <p:cNvPr id="23" name="Shape 21"/>
          <p:cNvSpPr/>
          <p:nvPr/>
        </p:nvSpPr>
        <p:spPr>
          <a:xfrm>
            <a:off x="6720840" y="3849624"/>
            <a:ext cx="1920240" cy="256032"/>
          </a:xfrm>
          <a:prstGeom prst="roundRect">
            <a:avLst>
              <a:gd name="adj" fmla="val 17857"/>
            </a:avLst>
          </a:prstGeom>
          <a:solidFill>
            <a:srgbClr val="B5451B"/>
          </a:solidFill>
          <a:ln/>
        </p:spPr>
      </p:sp>
      <p:sp>
        <p:nvSpPr>
          <p:cNvPr id="24" name="Text 22"/>
          <p:cNvSpPr/>
          <p:nvPr/>
        </p:nvSpPr>
        <p:spPr>
          <a:xfrm>
            <a:off x="6720840" y="3849624"/>
            <a:ext cx="1920240" cy="256032"/>
          </a:xfrm>
          <a:prstGeom prst="rect">
            <a:avLst/>
          </a:prstGeom>
          <a:noFill/>
          <a:ln/>
        </p:spPr>
        <p:txBody>
          <a:bodyPr wrap="square" rtlCol="0" anchor="ctr"/>
          <a:lstStyle/>
          <a:p>
            <a:pPr algn="ctr" indent="0" marL="0">
              <a:buNone/>
            </a:pPr>
            <a:r>
              <a:rPr lang="en-US" sz="950" b="1" dirty="0">
                <a:solidFill>
                  <a:srgbClr val="FFFFFF"/>
                </a:solidFill>
                <a:latin typeface="Arial" pitchFamily="34" charset="0"/>
                <a:ea typeface="Arial" pitchFamily="34" charset="-122"/>
                <a:cs typeface="Arial" pitchFamily="34" charset="-120"/>
              </a:rPr>
              <a:t>Multinational Corporations</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Report Overview</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411480" y="1188720"/>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6" name="Text 4"/>
          <p:cNvSpPr/>
          <p:nvPr/>
        </p:nvSpPr>
        <p:spPr>
          <a:xfrm>
            <a:off x="521208" y="1243584"/>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1–2</a:t>
            </a:r>
            <a:endParaRPr lang="en-US" sz="1000" dirty="0"/>
          </a:p>
        </p:txBody>
      </p:sp>
      <p:sp>
        <p:nvSpPr>
          <p:cNvPr id="7" name="Text 5"/>
          <p:cNvSpPr/>
          <p:nvPr/>
        </p:nvSpPr>
        <p:spPr>
          <a:xfrm>
            <a:off x="1325880" y="1243584"/>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Title &amp; Overview</a:t>
            </a:r>
            <a:endParaRPr lang="en-US" sz="1100" dirty="0"/>
          </a:p>
        </p:txBody>
      </p:sp>
      <p:sp>
        <p:nvSpPr>
          <p:cNvPr id="8" name="Shape 6"/>
          <p:cNvSpPr/>
          <p:nvPr/>
        </p:nvSpPr>
        <p:spPr>
          <a:xfrm>
            <a:off x="411480" y="1591056"/>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9" name="Text 7"/>
          <p:cNvSpPr/>
          <p:nvPr/>
        </p:nvSpPr>
        <p:spPr>
          <a:xfrm>
            <a:off x="521208" y="1645920"/>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3</a:t>
            </a:r>
            <a:endParaRPr lang="en-US" sz="1000" dirty="0"/>
          </a:p>
        </p:txBody>
      </p:sp>
      <p:sp>
        <p:nvSpPr>
          <p:cNvPr id="10" name="Text 8"/>
          <p:cNvSpPr/>
          <p:nvPr/>
        </p:nvSpPr>
        <p:spPr>
          <a:xfrm>
            <a:off x="1325880" y="1645920"/>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Birth Details &amp; Coordinates</a:t>
            </a:r>
            <a:endParaRPr lang="en-US" sz="1100" dirty="0"/>
          </a:p>
        </p:txBody>
      </p:sp>
      <p:sp>
        <p:nvSpPr>
          <p:cNvPr id="11" name="Shape 9"/>
          <p:cNvSpPr/>
          <p:nvPr/>
        </p:nvSpPr>
        <p:spPr>
          <a:xfrm>
            <a:off x="411480" y="1993392"/>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12" name="Text 10"/>
          <p:cNvSpPr/>
          <p:nvPr/>
        </p:nvSpPr>
        <p:spPr>
          <a:xfrm>
            <a:off x="521208" y="2048256"/>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4</a:t>
            </a:r>
            <a:endParaRPr lang="en-US" sz="1000" dirty="0"/>
          </a:p>
        </p:txBody>
      </p:sp>
      <p:sp>
        <p:nvSpPr>
          <p:cNvPr id="13" name="Text 11"/>
          <p:cNvSpPr/>
          <p:nvPr/>
        </p:nvSpPr>
        <p:spPr>
          <a:xfrm>
            <a:off x="1325880" y="2048256"/>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Basic Astrological Details</a:t>
            </a:r>
            <a:endParaRPr lang="en-US" sz="1100" dirty="0"/>
          </a:p>
        </p:txBody>
      </p:sp>
      <p:sp>
        <p:nvSpPr>
          <p:cNvPr id="14" name="Shape 12"/>
          <p:cNvSpPr/>
          <p:nvPr/>
        </p:nvSpPr>
        <p:spPr>
          <a:xfrm>
            <a:off x="411480" y="2395728"/>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15" name="Text 13"/>
          <p:cNvSpPr/>
          <p:nvPr/>
        </p:nvSpPr>
        <p:spPr>
          <a:xfrm>
            <a:off x="521208" y="2450592"/>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5–6</a:t>
            </a:r>
            <a:endParaRPr lang="en-US" sz="1000" dirty="0"/>
          </a:p>
        </p:txBody>
      </p:sp>
      <p:sp>
        <p:nvSpPr>
          <p:cNvPr id="16" name="Text 14"/>
          <p:cNvSpPr/>
          <p:nvPr/>
        </p:nvSpPr>
        <p:spPr>
          <a:xfrm>
            <a:off x="1325880" y="2450592"/>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Janma Kundali Chart</a:t>
            </a:r>
            <a:endParaRPr lang="en-US" sz="1100" dirty="0"/>
          </a:p>
        </p:txBody>
      </p:sp>
      <p:sp>
        <p:nvSpPr>
          <p:cNvPr id="17" name="Shape 15"/>
          <p:cNvSpPr/>
          <p:nvPr/>
        </p:nvSpPr>
        <p:spPr>
          <a:xfrm>
            <a:off x="411480" y="2798064"/>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18" name="Text 16"/>
          <p:cNvSpPr/>
          <p:nvPr/>
        </p:nvSpPr>
        <p:spPr>
          <a:xfrm>
            <a:off x="521208" y="2852928"/>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7–8</a:t>
            </a:r>
            <a:endParaRPr lang="en-US" sz="1000" dirty="0"/>
          </a:p>
        </p:txBody>
      </p:sp>
      <p:sp>
        <p:nvSpPr>
          <p:cNvPr id="19" name="Text 17"/>
          <p:cNvSpPr/>
          <p:nvPr/>
        </p:nvSpPr>
        <p:spPr>
          <a:xfrm>
            <a:off x="1325880" y="2852928"/>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Planetary Positions (Graha Sthiti)</a:t>
            </a:r>
            <a:endParaRPr lang="en-US" sz="1100" dirty="0"/>
          </a:p>
        </p:txBody>
      </p:sp>
      <p:sp>
        <p:nvSpPr>
          <p:cNvPr id="20" name="Shape 18"/>
          <p:cNvSpPr/>
          <p:nvPr/>
        </p:nvSpPr>
        <p:spPr>
          <a:xfrm>
            <a:off x="411480" y="3200400"/>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21" name="Text 19"/>
          <p:cNvSpPr/>
          <p:nvPr/>
        </p:nvSpPr>
        <p:spPr>
          <a:xfrm>
            <a:off x="521208" y="3255264"/>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9</a:t>
            </a:r>
            <a:endParaRPr lang="en-US" sz="1000" dirty="0"/>
          </a:p>
        </p:txBody>
      </p:sp>
      <p:sp>
        <p:nvSpPr>
          <p:cNvPr id="22" name="Text 20"/>
          <p:cNvSpPr/>
          <p:nvPr/>
        </p:nvSpPr>
        <p:spPr>
          <a:xfrm>
            <a:off x="1325880" y="3255264"/>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Lagna &amp; Rashi Analysis</a:t>
            </a:r>
            <a:endParaRPr lang="en-US" sz="1100" dirty="0"/>
          </a:p>
        </p:txBody>
      </p:sp>
      <p:sp>
        <p:nvSpPr>
          <p:cNvPr id="23" name="Shape 21"/>
          <p:cNvSpPr/>
          <p:nvPr/>
        </p:nvSpPr>
        <p:spPr>
          <a:xfrm>
            <a:off x="411480" y="3602736"/>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24" name="Text 22"/>
          <p:cNvSpPr/>
          <p:nvPr/>
        </p:nvSpPr>
        <p:spPr>
          <a:xfrm>
            <a:off x="521208" y="3657600"/>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10–11</a:t>
            </a:r>
            <a:endParaRPr lang="en-US" sz="1000" dirty="0"/>
          </a:p>
        </p:txBody>
      </p:sp>
      <p:sp>
        <p:nvSpPr>
          <p:cNvPr id="25" name="Text 23"/>
          <p:cNvSpPr/>
          <p:nvPr/>
        </p:nvSpPr>
        <p:spPr>
          <a:xfrm>
            <a:off x="1325880" y="3657600"/>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Nakshatra &amp; Pada Details</a:t>
            </a:r>
            <a:endParaRPr lang="en-US" sz="1100" dirty="0"/>
          </a:p>
        </p:txBody>
      </p:sp>
      <p:sp>
        <p:nvSpPr>
          <p:cNvPr id="26" name="Shape 24"/>
          <p:cNvSpPr/>
          <p:nvPr/>
        </p:nvSpPr>
        <p:spPr>
          <a:xfrm>
            <a:off x="411480" y="4005072"/>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27" name="Text 25"/>
          <p:cNvSpPr/>
          <p:nvPr/>
        </p:nvSpPr>
        <p:spPr>
          <a:xfrm>
            <a:off x="521208" y="4059936"/>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12–13</a:t>
            </a:r>
            <a:endParaRPr lang="en-US" sz="1000" dirty="0"/>
          </a:p>
        </p:txBody>
      </p:sp>
      <p:sp>
        <p:nvSpPr>
          <p:cNvPr id="28" name="Text 26"/>
          <p:cNvSpPr/>
          <p:nvPr/>
        </p:nvSpPr>
        <p:spPr>
          <a:xfrm>
            <a:off x="1325880" y="4059936"/>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Shubha Yogas</a:t>
            </a:r>
            <a:endParaRPr lang="en-US" sz="1100" dirty="0"/>
          </a:p>
        </p:txBody>
      </p:sp>
      <p:sp>
        <p:nvSpPr>
          <p:cNvPr id="29" name="Shape 27"/>
          <p:cNvSpPr/>
          <p:nvPr/>
        </p:nvSpPr>
        <p:spPr>
          <a:xfrm>
            <a:off x="411480" y="4407408"/>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30" name="Text 28"/>
          <p:cNvSpPr/>
          <p:nvPr/>
        </p:nvSpPr>
        <p:spPr>
          <a:xfrm>
            <a:off x="521208" y="4462272"/>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14–16</a:t>
            </a:r>
            <a:endParaRPr lang="en-US" sz="1000" dirty="0"/>
          </a:p>
        </p:txBody>
      </p:sp>
      <p:sp>
        <p:nvSpPr>
          <p:cNvPr id="31" name="Text 29"/>
          <p:cNvSpPr/>
          <p:nvPr/>
        </p:nvSpPr>
        <p:spPr>
          <a:xfrm>
            <a:off x="1325880" y="4462272"/>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Vimshottari Mahadasha</a:t>
            </a:r>
            <a:endParaRPr lang="en-US" sz="1100" dirty="0"/>
          </a:p>
        </p:txBody>
      </p:sp>
      <p:sp>
        <p:nvSpPr>
          <p:cNvPr id="32" name="Shape 30"/>
          <p:cNvSpPr/>
          <p:nvPr/>
        </p:nvSpPr>
        <p:spPr>
          <a:xfrm>
            <a:off x="4754880" y="1188720"/>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33" name="Text 31"/>
          <p:cNvSpPr/>
          <p:nvPr/>
        </p:nvSpPr>
        <p:spPr>
          <a:xfrm>
            <a:off x="4864608" y="1243584"/>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17</a:t>
            </a:r>
            <a:endParaRPr lang="en-US" sz="1000" dirty="0"/>
          </a:p>
        </p:txBody>
      </p:sp>
      <p:sp>
        <p:nvSpPr>
          <p:cNvPr id="34" name="Text 32"/>
          <p:cNvSpPr/>
          <p:nvPr/>
        </p:nvSpPr>
        <p:spPr>
          <a:xfrm>
            <a:off x="5669280" y="1243584"/>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Current Dasha Period (2026)</a:t>
            </a:r>
            <a:endParaRPr lang="en-US" sz="1100" dirty="0"/>
          </a:p>
        </p:txBody>
      </p:sp>
      <p:sp>
        <p:nvSpPr>
          <p:cNvPr id="35" name="Shape 33"/>
          <p:cNvSpPr/>
          <p:nvPr/>
        </p:nvSpPr>
        <p:spPr>
          <a:xfrm>
            <a:off x="4754880" y="1591056"/>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36" name="Text 34"/>
          <p:cNvSpPr/>
          <p:nvPr/>
        </p:nvSpPr>
        <p:spPr>
          <a:xfrm>
            <a:off x="4864608" y="1645920"/>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18</a:t>
            </a:r>
            <a:endParaRPr lang="en-US" sz="1000" dirty="0"/>
          </a:p>
        </p:txBody>
      </p:sp>
      <p:sp>
        <p:nvSpPr>
          <p:cNvPr id="37" name="Text 35"/>
          <p:cNvSpPr/>
          <p:nvPr/>
        </p:nvSpPr>
        <p:spPr>
          <a:xfrm>
            <a:off x="5669280" y="1645920"/>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Navamsa Chart (D-9)</a:t>
            </a:r>
            <a:endParaRPr lang="en-US" sz="1100" dirty="0"/>
          </a:p>
        </p:txBody>
      </p:sp>
      <p:sp>
        <p:nvSpPr>
          <p:cNvPr id="38" name="Shape 36"/>
          <p:cNvSpPr/>
          <p:nvPr/>
        </p:nvSpPr>
        <p:spPr>
          <a:xfrm>
            <a:off x="4754880" y="1993392"/>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39" name="Text 37"/>
          <p:cNvSpPr/>
          <p:nvPr/>
        </p:nvSpPr>
        <p:spPr>
          <a:xfrm>
            <a:off x="4864608" y="2048256"/>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19–21</a:t>
            </a:r>
            <a:endParaRPr lang="en-US" sz="1000" dirty="0"/>
          </a:p>
        </p:txBody>
      </p:sp>
      <p:sp>
        <p:nvSpPr>
          <p:cNvPr id="40" name="Text 38"/>
          <p:cNvSpPr/>
          <p:nvPr/>
        </p:nvSpPr>
        <p:spPr>
          <a:xfrm>
            <a:off x="5669280" y="2048256"/>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Life Predictions – Career &amp; Wealth</a:t>
            </a:r>
            <a:endParaRPr lang="en-US" sz="1100" dirty="0"/>
          </a:p>
        </p:txBody>
      </p:sp>
      <p:sp>
        <p:nvSpPr>
          <p:cNvPr id="41" name="Shape 39"/>
          <p:cNvSpPr/>
          <p:nvPr/>
        </p:nvSpPr>
        <p:spPr>
          <a:xfrm>
            <a:off x="4754880" y="2395728"/>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42" name="Text 40"/>
          <p:cNvSpPr/>
          <p:nvPr/>
        </p:nvSpPr>
        <p:spPr>
          <a:xfrm>
            <a:off x="4864608" y="2450592"/>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22–23</a:t>
            </a:r>
            <a:endParaRPr lang="en-US" sz="1000" dirty="0"/>
          </a:p>
        </p:txBody>
      </p:sp>
      <p:sp>
        <p:nvSpPr>
          <p:cNvPr id="43" name="Text 41"/>
          <p:cNvSpPr/>
          <p:nvPr/>
        </p:nvSpPr>
        <p:spPr>
          <a:xfrm>
            <a:off x="5669280" y="2450592"/>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Marriage &amp; Relationships</a:t>
            </a:r>
            <a:endParaRPr lang="en-US" sz="1100" dirty="0"/>
          </a:p>
        </p:txBody>
      </p:sp>
      <p:sp>
        <p:nvSpPr>
          <p:cNvPr id="44" name="Shape 42"/>
          <p:cNvSpPr/>
          <p:nvPr/>
        </p:nvSpPr>
        <p:spPr>
          <a:xfrm>
            <a:off x="4754880" y="2798064"/>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45" name="Text 43"/>
          <p:cNvSpPr/>
          <p:nvPr/>
        </p:nvSpPr>
        <p:spPr>
          <a:xfrm>
            <a:off x="4864608" y="2852928"/>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24–25</a:t>
            </a:r>
            <a:endParaRPr lang="en-US" sz="1000" dirty="0"/>
          </a:p>
        </p:txBody>
      </p:sp>
      <p:sp>
        <p:nvSpPr>
          <p:cNvPr id="46" name="Text 44"/>
          <p:cNvSpPr/>
          <p:nvPr/>
        </p:nvSpPr>
        <p:spPr>
          <a:xfrm>
            <a:off x="5669280" y="2852928"/>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Health &amp; Longevity</a:t>
            </a:r>
            <a:endParaRPr lang="en-US" sz="1100" dirty="0"/>
          </a:p>
        </p:txBody>
      </p:sp>
      <p:sp>
        <p:nvSpPr>
          <p:cNvPr id="47" name="Shape 45"/>
          <p:cNvSpPr/>
          <p:nvPr/>
        </p:nvSpPr>
        <p:spPr>
          <a:xfrm>
            <a:off x="4754880" y="3200400"/>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48" name="Text 46"/>
          <p:cNvSpPr/>
          <p:nvPr/>
        </p:nvSpPr>
        <p:spPr>
          <a:xfrm>
            <a:off x="4864608" y="3255264"/>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26</a:t>
            </a:r>
            <a:endParaRPr lang="en-US" sz="1000" dirty="0"/>
          </a:p>
        </p:txBody>
      </p:sp>
      <p:sp>
        <p:nvSpPr>
          <p:cNvPr id="49" name="Text 47"/>
          <p:cNvSpPr/>
          <p:nvPr/>
        </p:nvSpPr>
        <p:spPr>
          <a:xfrm>
            <a:off x="5669280" y="3255264"/>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Spirituality &amp; Dharma</a:t>
            </a:r>
            <a:endParaRPr lang="en-US" sz="1100" dirty="0"/>
          </a:p>
        </p:txBody>
      </p:sp>
      <p:sp>
        <p:nvSpPr>
          <p:cNvPr id="50" name="Shape 48"/>
          <p:cNvSpPr/>
          <p:nvPr/>
        </p:nvSpPr>
        <p:spPr>
          <a:xfrm>
            <a:off x="4754880" y="3602736"/>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51" name="Text 49"/>
          <p:cNvSpPr/>
          <p:nvPr/>
        </p:nvSpPr>
        <p:spPr>
          <a:xfrm>
            <a:off x="4864608" y="3657600"/>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27–28</a:t>
            </a:r>
            <a:endParaRPr lang="en-US" sz="1000" dirty="0"/>
          </a:p>
        </p:txBody>
      </p:sp>
      <p:sp>
        <p:nvSpPr>
          <p:cNvPr id="52" name="Text 50"/>
          <p:cNvSpPr/>
          <p:nvPr/>
        </p:nvSpPr>
        <p:spPr>
          <a:xfrm>
            <a:off x="5669280" y="3657600"/>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Remedies &amp; Upayas</a:t>
            </a:r>
            <a:endParaRPr lang="en-US" sz="1100" dirty="0"/>
          </a:p>
        </p:txBody>
      </p:sp>
      <p:sp>
        <p:nvSpPr>
          <p:cNvPr id="53" name="Shape 51"/>
          <p:cNvSpPr/>
          <p:nvPr/>
        </p:nvSpPr>
        <p:spPr>
          <a:xfrm>
            <a:off x="4754880" y="4005072"/>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54" name="Text 52"/>
          <p:cNvSpPr/>
          <p:nvPr/>
        </p:nvSpPr>
        <p:spPr>
          <a:xfrm>
            <a:off x="4864608" y="4059936"/>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29</a:t>
            </a:r>
            <a:endParaRPr lang="en-US" sz="1000" dirty="0"/>
          </a:p>
        </p:txBody>
      </p:sp>
      <p:sp>
        <p:nvSpPr>
          <p:cNvPr id="55" name="Text 53"/>
          <p:cNvSpPr/>
          <p:nvPr/>
        </p:nvSpPr>
        <p:spPr>
          <a:xfrm>
            <a:off x="5669280" y="4059936"/>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Lucky Details</a:t>
            </a:r>
            <a:endParaRPr lang="en-US" sz="1100" dirty="0"/>
          </a:p>
        </p:txBody>
      </p:sp>
      <p:sp>
        <p:nvSpPr>
          <p:cNvPr id="56" name="Shape 54"/>
          <p:cNvSpPr/>
          <p:nvPr/>
        </p:nvSpPr>
        <p:spPr>
          <a:xfrm>
            <a:off x="4754880" y="4407408"/>
            <a:ext cx="4114800" cy="347472"/>
          </a:xfrm>
          <a:prstGeom prst="roundRect">
            <a:avLst>
              <a:gd name="adj" fmla="val 31579"/>
            </a:avLst>
          </a:prstGeom>
          <a:solidFill>
            <a:srgbClr val="FFFFFF"/>
          </a:solidFill>
          <a:ln/>
          <a:effectLst>
            <a:outerShdw sx="100000" sy="100000" kx="0" ky="0" algn="bl" rotWithShape="0" blurRad="101600" dist="38100" dir="2700000">
              <a:srgbClr val="000000">
                <a:alpha val="18000"/>
              </a:srgbClr>
            </a:outerShdw>
          </a:effectLst>
        </p:spPr>
      </p:sp>
      <p:sp>
        <p:nvSpPr>
          <p:cNvPr id="57" name="Text 55"/>
          <p:cNvSpPr/>
          <p:nvPr/>
        </p:nvSpPr>
        <p:spPr>
          <a:xfrm>
            <a:off x="4864608" y="4462272"/>
            <a:ext cx="822960" cy="237744"/>
          </a:xfrm>
          <a:prstGeom prst="rect">
            <a:avLst/>
          </a:prstGeom>
          <a:noFill/>
          <a:ln/>
        </p:spPr>
        <p:txBody>
          <a:bodyPr wrap="square" lIns="0" tIns="0" rIns="0" bIns="0" rtlCol="0" anchor="ctr"/>
          <a:lstStyle/>
          <a:p>
            <a:pPr indent="0" marL="0">
              <a:buNone/>
            </a:pPr>
            <a:r>
              <a:rPr lang="en-US" sz="1000" b="1" dirty="0">
                <a:solidFill>
                  <a:srgbClr val="B5451B"/>
                </a:solidFill>
                <a:latin typeface="Arial" pitchFamily="34" charset="0"/>
                <a:ea typeface="Arial" pitchFamily="34" charset="-122"/>
                <a:cs typeface="Arial" pitchFamily="34" charset="-120"/>
              </a:rPr>
              <a:t>Slide 30</a:t>
            </a:r>
            <a:endParaRPr lang="en-US" sz="1000" dirty="0"/>
          </a:p>
        </p:txBody>
      </p:sp>
      <p:sp>
        <p:nvSpPr>
          <p:cNvPr id="58" name="Text 56"/>
          <p:cNvSpPr/>
          <p:nvPr/>
        </p:nvSpPr>
        <p:spPr>
          <a:xfrm>
            <a:off x="5669280" y="4462272"/>
            <a:ext cx="3063240" cy="237744"/>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Closing Blessings</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Wealth &amp; Financial Prosperity</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365760" y="1170432"/>
            <a:ext cx="8412480" cy="658368"/>
          </a:xfrm>
          <a:prstGeom prst="roundRect">
            <a:avLst>
              <a:gd name="adj" fmla="val 12500"/>
            </a:avLst>
          </a:prstGeom>
          <a:solidFill>
            <a:srgbClr val="FAE8C0"/>
          </a:solidFill>
          <a:ln/>
        </p:spPr>
      </p:sp>
      <p:sp>
        <p:nvSpPr>
          <p:cNvPr id="6" name="Text 4"/>
          <p:cNvSpPr/>
          <p:nvPr/>
        </p:nvSpPr>
        <p:spPr>
          <a:xfrm>
            <a:off x="548640" y="1225296"/>
            <a:ext cx="219456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 Jupiter in H2</a:t>
            </a:r>
            <a:endParaRPr lang="en-US" sz="1200" dirty="0"/>
          </a:p>
        </p:txBody>
      </p:sp>
      <p:sp>
        <p:nvSpPr>
          <p:cNvPr id="7" name="Text 5"/>
          <p:cNvSpPr/>
          <p:nvPr/>
        </p:nvSpPr>
        <p:spPr>
          <a:xfrm>
            <a:off x="548640" y="1499616"/>
            <a:ext cx="8046720" cy="274320"/>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Jupiter (Guru) in the 2nd house of wealth is the single most powerful indicator of financial prosperity. It ensures accumulated wealth and strong family finances over time.</a:t>
            </a:r>
            <a:endParaRPr lang="en-US" sz="1100" dirty="0"/>
          </a:p>
        </p:txBody>
      </p:sp>
      <p:sp>
        <p:nvSpPr>
          <p:cNvPr id="8" name="Shape 6"/>
          <p:cNvSpPr/>
          <p:nvPr/>
        </p:nvSpPr>
        <p:spPr>
          <a:xfrm>
            <a:off x="365760" y="1920240"/>
            <a:ext cx="8412480" cy="658368"/>
          </a:xfrm>
          <a:prstGeom prst="roundRect">
            <a:avLst>
              <a:gd name="adj" fmla="val 12500"/>
            </a:avLst>
          </a:prstGeom>
          <a:solidFill>
            <a:srgbClr val="FFFFFF"/>
          </a:solidFill>
          <a:ln/>
        </p:spPr>
      </p:sp>
      <p:sp>
        <p:nvSpPr>
          <p:cNvPr id="9" name="Text 7"/>
          <p:cNvSpPr/>
          <p:nvPr/>
        </p:nvSpPr>
        <p:spPr>
          <a:xfrm>
            <a:off x="548640" y="1975104"/>
            <a:ext cx="219456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 Dhana Yoga</a:t>
            </a:r>
            <a:endParaRPr lang="en-US" sz="1200" dirty="0"/>
          </a:p>
        </p:txBody>
      </p:sp>
      <p:sp>
        <p:nvSpPr>
          <p:cNvPr id="10" name="Text 8"/>
          <p:cNvSpPr/>
          <p:nvPr/>
        </p:nvSpPr>
        <p:spPr>
          <a:xfrm>
            <a:off x="548640" y="2249424"/>
            <a:ext cx="8046720" cy="274320"/>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The Dhana Yoga formed by Jupiter's placement in H2 promises wealth through wisdom, knowledge-based work, and long-term investments rather than speculation.</a:t>
            </a:r>
            <a:endParaRPr lang="en-US" sz="1100" dirty="0"/>
          </a:p>
        </p:txBody>
      </p:sp>
      <p:sp>
        <p:nvSpPr>
          <p:cNvPr id="11" name="Shape 9"/>
          <p:cNvSpPr/>
          <p:nvPr/>
        </p:nvSpPr>
        <p:spPr>
          <a:xfrm>
            <a:off x="365760" y="2670048"/>
            <a:ext cx="8412480" cy="658368"/>
          </a:xfrm>
          <a:prstGeom prst="roundRect">
            <a:avLst>
              <a:gd name="adj" fmla="val 12500"/>
            </a:avLst>
          </a:prstGeom>
          <a:solidFill>
            <a:srgbClr val="FAE8C0"/>
          </a:solidFill>
          <a:ln/>
        </p:spPr>
      </p:sp>
      <p:sp>
        <p:nvSpPr>
          <p:cNvPr id="12" name="Text 10"/>
          <p:cNvSpPr/>
          <p:nvPr/>
        </p:nvSpPr>
        <p:spPr>
          <a:xfrm>
            <a:off x="548640" y="2724912"/>
            <a:ext cx="219456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 Shukra in H11</a:t>
            </a:r>
            <a:endParaRPr lang="en-US" sz="1200" dirty="0"/>
          </a:p>
        </p:txBody>
      </p:sp>
      <p:sp>
        <p:nvSpPr>
          <p:cNvPr id="13" name="Text 11"/>
          <p:cNvSpPr/>
          <p:nvPr/>
        </p:nvSpPr>
        <p:spPr>
          <a:xfrm>
            <a:off x="548640" y="2999232"/>
            <a:ext cx="8046720" cy="274320"/>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Venus in Leo in the 11th house (house of gains) ensures steady income growth through creative work, partnerships, and social networking.</a:t>
            </a:r>
            <a:endParaRPr lang="en-US" sz="1100" dirty="0"/>
          </a:p>
        </p:txBody>
      </p:sp>
      <p:sp>
        <p:nvSpPr>
          <p:cNvPr id="14" name="Shape 12"/>
          <p:cNvSpPr/>
          <p:nvPr/>
        </p:nvSpPr>
        <p:spPr>
          <a:xfrm>
            <a:off x="365760" y="3419856"/>
            <a:ext cx="8412480" cy="658368"/>
          </a:xfrm>
          <a:prstGeom prst="roundRect">
            <a:avLst>
              <a:gd name="adj" fmla="val 12500"/>
            </a:avLst>
          </a:prstGeom>
          <a:solidFill>
            <a:srgbClr val="FFFFFF"/>
          </a:solidFill>
          <a:ln/>
        </p:spPr>
      </p:sp>
      <p:sp>
        <p:nvSpPr>
          <p:cNvPr id="15" name="Text 13"/>
          <p:cNvSpPr/>
          <p:nvPr/>
        </p:nvSpPr>
        <p:spPr>
          <a:xfrm>
            <a:off x="548640" y="3474720"/>
            <a:ext cx="219456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 Property</a:t>
            </a:r>
            <a:endParaRPr lang="en-US" sz="1200" dirty="0"/>
          </a:p>
        </p:txBody>
      </p:sp>
      <p:sp>
        <p:nvSpPr>
          <p:cNvPr id="16" name="Text 14"/>
          <p:cNvSpPr/>
          <p:nvPr/>
        </p:nvSpPr>
        <p:spPr>
          <a:xfrm>
            <a:off x="548640" y="3749040"/>
            <a:ext cx="8046720" cy="274320"/>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Saturn's exaltation in Lagna is excellent for real estate. Property purchased during Shani Mahadasha (2017–2036) will bring lasting gains.</a:t>
            </a:r>
            <a:endParaRPr lang="en-US" sz="1100" dirty="0"/>
          </a:p>
        </p:txBody>
      </p:sp>
      <p:sp>
        <p:nvSpPr>
          <p:cNvPr id="17" name="Shape 15"/>
          <p:cNvSpPr/>
          <p:nvPr/>
        </p:nvSpPr>
        <p:spPr>
          <a:xfrm>
            <a:off x="365760" y="4169664"/>
            <a:ext cx="8412480" cy="658368"/>
          </a:xfrm>
          <a:prstGeom prst="roundRect">
            <a:avLst>
              <a:gd name="adj" fmla="val 12500"/>
            </a:avLst>
          </a:prstGeom>
          <a:solidFill>
            <a:srgbClr val="FAE8C0"/>
          </a:solidFill>
          <a:ln/>
        </p:spPr>
      </p:sp>
      <p:sp>
        <p:nvSpPr>
          <p:cNvPr id="18" name="Text 16"/>
          <p:cNvSpPr/>
          <p:nvPr/>
        </p:nvSpPr>
        <p:spPr>
          <a:xfrm>
            <a:off x="548640" y="4224528"/>
            <a:ext cx="219456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 Caution</a:t>
            </a:r>
            <a:endParaRPr lang="en-US" sz="1200" dirty="0"/>
          </a:p>
        </p:txBody>
      </p:sp>
      <p:sp>
        <p:nvSpPr>
          <p:cNvPr id="19" name="Text 17"/>
          <p:cNvSpPr/>
          <p:nvPr/>
        </p:nvSpPr>
        <p:spPr>
          <a:xfrm>
            <a:off x="548640" y="4498848"/>
            <a:ext cx="8046720" cy="274320"/>
          </a:xfrm>
          <a:prstGeom prst="rect">
            <a:avLst/>
          </a:prstGeom>
          <a:noFill/>
          <a:ln/>
        </p:spPr>
        <p:txBody>
          <a:bodyPr wrap="square" lIns="0" tIns="0" rIns="0" bIns="0" rtlCol="0" anchor="ctr"/>
          <a:lstStyle/>
          <a:p>
            <a:pPr indent="0" marL="0">
              <a:buNone/>
            </a:pPr>
            <a:r>
              <a:rPr lang="en-US" sz="1100" dirty="0">
                <a:solidFill>
                  <a:srgbClr val="1A0A02"/>
                </a:solidFill>
                <a:latin typeface="Arial" pitchFamily="34" charset="0"/>
                <a:ea typeface="Arial" pitchFamily="34" charset="-122"/>
                <a:cs typeface="Arial" pitchFamily="34" charset="-120"/>
              </a:rPr>
              <a:t>Rahu in H9 can create temptation for risky investments. Avoid speculation, especially during Rahu or Ketu sub-periods within the Shani Mahadasha.</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02336"/>
            <a:ext cx="8595360" cy="420624"/>
          </a:xfrm>
          <a:prstGeom prst="rect">
            <a:avLst/>
          </a:prstGeom>
          <a:noFill/>
          <a:ln/>
        </p:spPr>
        <p:txBody>
          <a:bodyPr wrap="square" rtlCol="0" anchor="ctr"/>
          <a:lstStyle/>
          <a:p>
            <a:pPr algn="ctr" indent="0" marL="0">
              <a:buNone/>
            </a:pPr>
            <a:r>
              <a:rPr lang="en-US" sz="2200" b="1" dirty="0">
                <a:solidFill>
                  <a:srgbClr val="C8941A"/>
                </a:solidFill>
                <a:latin typeface="Cambria" pitchFamily="34" charset="0"/>
                <a:ea typeface="Cambria" pitchFamily="34" charset="-122"/>
                <a:cs typeface="Cambria" pitchFamily="34" charset="-120"/>
              </a:rPr>
              <a:t>Financial Outlook by Dasha Period</a:t>
            </a:r>
            <a:endParaRPr lang="en-US" sz="2200" dirty="0"/>
          </a:p>
        </p:txBody>
      </p:sp>
      <p:graphicFrame>
        <p:nvGraphicFramePr>
          <p:cNvPr id="5" name="Chart 0" descr=""/>
          <p:cNvGraphicFramePr/>
          <p:nvPr/>
        </p:nvGraphicFramePr>
        <p:xfrm>
          <a:off x="365760" y="1005840"/>
          <a:ext cx="8412480" cy="374904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Marriage &amp; Relationships</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365760" y="1170432"/>
            <a:ext cx="4114800" cy="1143000"/>
          </a:xfrm>
          <a:prstGeom prst="roundRect">
            <a:avLst>
              <a:gd name="adj" fmla="val 8000"/>
            </a:avLst>
          </a:prstGeom>
          <a:solidFill>
            <a:srgbClr val="FAE8C0"/>
          </a:solidFill>
          <a:ln/>
          <a:effectLst>
            <a:outerShdw sx="100000" sy="100000" kx="0" ky="0" algn="bl" rotWithShape="0" blurRad="101600" dist="38100" dir="2700000">
              <a:srgbClr val="000000">
                <a:alpha val="18000"/>
              </a:srgbClr>
            </a:outerShdw>
          </a:effectLst>
        </p:spPr>
      </p:sp>
      <p:sp>
        <p:nvSpPr>
          <p:cNvPr id="6" name="Text 4"/>
          <p:cNvSpPr/>
          <p:nvPr/>
        </p:nvSpPr>
        <p:spPr>
          <a:xfrm>
            <a:off x="530352" y="1261872"/>
            <a:ext cx="37490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7th House Analysis</a:t>
            </a:r>
            <a:endParaRPr lang="en-US" sz="1200" dirty="0"/>
          </a:p>
        </p:txBody>
      </p:sp>
      <p:sp>
        <p:nvSpPr>
          <p:cNvPr id="7" name="Text 5"/>
          <p:cNvSpPr/>
          <p:nvPr/>
        </p:nvSpPr>
        <p:spPr>
          <a:xfrm>
            <a:off x="530352" y="1554480"/>
            <a:ext cx="3749040" cy="694944"/>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Aries (H7) — Ruled by Mars in Lagna. The spouse is dynamic, independent, and assertive. Marriage brings energy and drive but may require patience to manage strong personalities.</a:t>
            </a:r>
            <a:endParaRPr lang="en-US" sz="1050" dirty="0"/>
          </a:p>
        </p:txBody>
      </p:sp>
      <p:sp>
        <p:nvSpPr>
          <p:cNvPr id="8" name="Shape 6"/>
          <p:cNvSpPr/>
          <p:nvPr/>
        </p:nvSpPr>
        <p:spPr>
          <a:xfrm>
            <a:off x="4754880" y="1170432"/>
            <a:ext cx="4114800" cy="1143000"/>
          </a:xfrm>
          <a:prstGeom prst="roundRect">
            <a:avLst>
              <a:gd name="adj" fmla="val 8000"/>
            </a:avLst>
          </a:prstGeom>
          <a:solidFill>
            <a:srgbClr val="FFFFFF"/>
          </a:solidFill>
          <a:ln/>
          <a:effectLst>
            <a:outerShdw sx="100000" sy="100000" kx="0" ky="0" algn="bl" rotWithShape="0" blurRad="101600" dist="38100" dir="2700000">
              <a:srgbClr val="000000">
                <a:alpha val="18000"/>
              </a:srgbClr>
            </a:outerShdw>
          </a:effectLst>
        </p:spPr>
      </p:sp>
      <p:sp>
        <p:nvSpPr>
          <p:cNvPr id="9" name="Text 7"/>
          <p:cNvSpPr/>
          <p:nvPr/>
        </p:nvSpPr>
        <p:spPr>
          <a:xfrm>
            <a:off x="4919472" y="1261872"/>
            <a:ext cx="37490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Venus in Leo (H11)</a:t>
            </a:r>
            <a:endParaRPr lang="en-US" sz="1200" dirty="0"/>
          </a:p>
        </p:txBody>
      </p:sp>
      <p:sp>
        <p:nvSpPr>
          <p:cNvPr id="10" name="Text 8"/>
          <p:cNvSpPr/>
          <p:nvPr/>
        </p:nvSpPr>
        <p:spPr>
          <a:xfrm>
            <a:off x="4919472" y="1554480"/>
            <a:ext cx="3749040" cy="694944"/>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Venus as Lagna lord placed in H11 (house of social networks) indicates the spouse is creative, warm, and found through friends, colleagues, or social gatherings.</a:t>
            </a:r>
            <a:endParaRPr lang="en-US" sz="1050" dirty="0"/>
          </a:p>
        </p:txBody>
      </p:sp>
      <p:sp>
        <p:nvSpPr>
          <p:cNvPr id="11" name="Shape 9"/>
          <p:cNvSpPr/>
          <p:nvPr/>
        </p:nvSpPr>
        <p:spPr>
          <a:xfrm>
            <a:off x="365760" y="2432304"/>
            <a:ext cx="4114800" cy="1143000"/>
          </a:xfrm>
          <a:prstGeom prst="roundRect">
            <a:avLst>
              <a:gd name="adj" fmla="val 8000"/>
            </a:avLst>
          </a:prstGeom>
          <a:solidFill>
            <a:srgbClr val="FAE8C0"/>
          </a:solidFill>
          <a:ln/>
          <a:effectLst>
            <a:outerShdw sx="100000" sy="100000" kx="0" ky="0" algn="bl" rotWithShape="0" blurRad="101600" dist="38100" dir="2700000">
              <a:srgbClr val="000000">
                <a:alpha val="18000"/>
              </a:srgbClr>
            </a:outerShdw>
          </a:effectLst>
        </p:spPr>
      </p:sp>
      <p:sp>
        <p:nvSpPr>
          <p:cNvPr id="12" name="Text 10"/>
          <p:cNvSpPr/>
          <p:nvPr/>
        </p:nvSpPr>
        <p:spPr>
          <a:xfrm>
            <a:off x="530352" y="2523744"/>
            <a:ext cx="37490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Navamsa Lagna</a:t>
            </a:r>
            <a:endParaRPr lang="en-US" sz="1200" dirty="0"/>
          </a:p>
        </p:txBody>
      </p:sp>
      <p:sp>
        <p:nvSpPr>
          <p:cNvPr id="13" name="Text 11"/>
          <p:cNvSpPr/>
          <p:nvPr/>
        </p:nvSpPr>
        <p:spPr>
          <a:xfrm>
            <a:off x="530352" y="2816352"/>
            <a:ext cx="3749040" cy="694944"/>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Sagittarius Navamsa Lagna shows a marriage partner who is philosophical, optimistic, freedom-loving, and interested in higher knowledge and travel.</a:t>
            </a:r>
            <a:endParaRPr lang="en-US" sz="1050" dirty="0"/>
          </a:p>
        </p:txBody>
      </p:sp>
      <p:sp>
        <p:nvSpPr>
          <p:cNvPr id="14" name="Shape 12"/>
          <p:cNvSpPr/>
          <p:nvPr/>
        </p:nvSpPr>
        <p:spPr>
          <a:xfrm>
            <a:off x="4754880" y="2432304"/>
            <a:ext cx="4114800" cy="1143000"/>
          </a:xfrm>
          <a:prstGeom prst="roundRect">
            <a:avLst>
              <a:gd name="adj" fmla="val 8000"/>
            </a:avLst>
          </a:prstGeom>
          <a:solidFill>
            <a:srgbClr val="FFFFFF"/>
          </a:solidFill>
          <a:ln/>
          <a:effectLst>
            <a:outerShdw sx="100000" sy="100000" kx="0" ky="0" algn="bl" rotWithShape="0" blurRad="101600" dist="38100" dir="2700000">
              <a:srgbClr val="000000">
                <a:alpha val="18000"/>
              </a:srgbClr>
            </a:outerShdw>
          </a:effectLst>
        </p:spPr>
      </p:sp>
      <p:sp>
        <p:nvSpPr>
          <p:cNvPr id="15" name="Text 13"/>
          <p:cNvSpPr/>
          <p:nvPr/>
        </p:nvSpPr>
        <p:spPr>
          <a:xfrm>
            <a:off x="4919472" y="2523744"/>
            <a:ext cx="37490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Marriage Timing</a:t>
            </a:r>
            <a:endParaRPr lang="en-US" sz="1200" dirty="0"/>
          </a:p>
        </p:txBody>
      </p:sp>
      <p:sp>
        <p:nvSpPr>
          <p:cNvPr id="16" name="Text 14"/>
          <p:cNvSpPr/>
          <p:nvPr/>
        </p:nvSpPr>
        <p:spPr>
          <a:xfrm>
            <a:off x="4919472" y="2816352"/>
            <a:ext cx="3749040" cy="694944"/>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Marriage was most favored during Guru Mahadasha (2001–2017), particularly during Venus antardasha. If not yet married, Shani–Shukra period (2024–2027) is auspicious.</a:t>
            </a:r>
            <a:endParaRPr lang="en-US" sz="1050" dirty="0"/>
          </a:p>
        </p:txBody>
      </p:sp>
      <p:sp>
        <p:nvSpPr>
          <p:cNvPr id="17" name="Shape 15"/>
          <p:cNvSpPr/>
          <p:nvPr/>
        </p:nvSpPr>
        <p:spPr>
          <a:xfrm>
            <a:off x="365760" y="3694176"/>
            <a:ext cx="4114800" cy="1143000"/>
          </a:xfrm>
          <a:prstGeom prst="roundRect">
            <a:avLst>
              <a:gd name="adj" fmla="val 8000"/>
            </a:avLst>
          </a:prstGeom>
          <a:solidFill>
            <a:srgbClr val="FAE8C0"/>
          </a:solidFill>
          <a:ln/>
          <a:effectLst>
            <a:outerShdw sx="100000" sy="100000" kx="0" ky="0" algn="bl" rotWithShape="0" blurRad="101600" dist="38100" dir="2700000">
              <a:srgbClr val="000000">
                <a:alpha val="18000"/>
              </a:srgbClr>
            </a:outerShdw>
          </a:effectLst>
        </p:spPr>
      </p:sp>
      <p:sp>
        <p:nvSpPr>
          <p:cNvPr id="18" name="Text 16"/>
          <p:cNvSpPr/>
          <p:nvPr/>
        </p:nvSpPr>
        <p:spPr>
          <a:xfrm>
            <a:off x="530352" y="3785616"/>
            <a:ext cx="37490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Relationship Advice</a:t>
            </a:r>
            <a:endParaRPr lang="en-US" sz="1200" dirty="0"/>
          </a:p>
        </p:txBody>
      </p:sp>
      <p:sp>
        <p:nvSpPr>
          <p:cNvPr id="19" name="Text 17"/>
          <p:cNvSpPr/>
          <p:nvPr/>
        </p:nvSpPr>
        <p:spPr>
          <a:xfrm>
            <a:off x="530352" y="4078224"/>
            <a:ext cx="3749040" cy="694944"/>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Open communication is paramount. Saturn in Lagna can make the native emotionally reserved — conscious effort to express warmth strengthens marital bonds.</a:t>
            </a:r>
            <a:endParaRPr lang="en-US" sz="1050" dirty="0"/>
          </a:p>
        </p:txBody>
      </p:sp>
      <p:sp>
        <p:nvSpPr>
          <p:cNvPr id="20" name="Shape 18"/>
          <p:cNvSpPr/>
          <p:nvPr/>
        </p:nvSpPr>
        <p:spPr>
          <a:xfrm>
            <a:off x="4754880" y="3694176"/>
            <a:ext cx="4114800" cy="1143000"/>
          </a:xfrm>
          <a:prstGeom prst="roundRect">
            <a:avLst>
              <a:gd name="adj" fmla="val 8000"/>
            </a:avLst>
          </a:prstGeom>
          <a:solidFill>
            <a:srgbClr val="FFFFFF"/>
          </a:solidFill>
          <a:ln/>
          <a:effectLst>
            <a:outerShdw sx="100000" sy="100000" kx="0" ky="0" algn="bl" rotWithShape="0" blurRad="101600" dist="38100" dir="2700000">
              <a:srgbClr val="000000">
                <a:alpha val="18000"/>
              </a:srgbClr>
            </a:outerShdw>
          </a:effectLst>
        </p:spPr>
      </p:sp>
      <p:sp>
        <p:nvSpPr>
          <p:cNvPr id="21" name="Text 19"/>
          <p:cNvSpPr/>
          <p:nvPr/>
        </p:nvSpPr>
        <p:spPr>
          <a:xfrm>
            <a:off x="4919472" y="3785616"/>
            <a:ext cx="3749040" cy="256032"/>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Children</a:t>
            </a:r>
            <a:endParaRPr lang="en-US" sz="1200" dirty="0"/>
          </a:p>
        </p:txBody>
      </p:sp>
      <p:sp>
        <p:nvSpPr>
          <p:cNvPr id="22" name="Text 20"/>
          <p:cNvSpPr/>
          <p:nvPr/>
        </p:nvSpPr>
        <p:spPr>
          <a:xfrm>
            <a:off x="4919472" y="4078224"/>
            <a:ext cx="3749040" cy="694944"/>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Jupiter in H2 (family house) blesses the native with devoted children. The 5th house (Aquarius) with Moon indicates children with independent, creative minds.</a:t>
            </a:r>
            <a:endParaRPr lang="en-US" sz="105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02336"/>
            <a:ext cx="8595360" cy="420624"/>
          </a:xfrm>
          <a:prstGeom prst="rect">
            <a:avLst/>
          </a:prstGeom>
          <a:noFill/>
          <a:ln/>
        </p:spPr>
        <p:txBody>
          <a:bodyPr wrap="square" rtlCol="0" anchor="ctr"/>
          <a:lstStyle/>
          <a:p>
            <a:pPr algn="ctr" indent="0" marL="0">
              <a:buNone/>
            </a:pPr>
            <a:r>
              <a:rPr lang="en-US" sz="2400" b="1" dirty="0">
                <a:solidFill>
                  <a:srgbClr val="C8941A"/>
                </a:solidFill>
                <a:latin typeface="Cambria" pitchFamily="34" charset="0"/>
                <a:ea typeface="Cambria" pitchFamily="34" charset="-122"/>
                <a:cs typeface="Cambria" pitchFamily="34" charset="-120"/>
              </a:rPr>
              <a:t>Compatibility &amp; Partner Traits</a:t>
            </a:r>
            <a:endParaRPr lang="en-US" sz="2400" dirty="0"/>
          </a:p>
        </p:txBody>
      </p:sp>
      <p:sp>
        <p:nvSpPr>
          <p:cNvPr id="5" name="Shape 3"/>
          <p:cNvSpPr/>
          <p:nvPr/>
        </p:nvSpPr>
        <p:spPr>
          <a:xfrm>
            <a:off x="365760" y="1078992"/>
            <a:ext cx="841248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6" name="Text 4"/>
          <p:cNvSpPr/>
          <p:nvPr/>
        </p:nvSpPr>
        <p:spPr>
          <a:xfrm>
            <a:off x="548640" y="1188720"/>
            <a:ext cx="2011680" cy="347472"/>
          </a:xfrm>
          <a:prstGeom prst="rect">
            <a:avLst/>
          </a:prstGeom>
          <a:noFill/>
          <a:ln/>
        </p:spPr>
        <p:txBody>
          <a:bodyPr wrap="square" lIns="0" tIns="0" rIns="0" bIns="0" rtlCol="0" anchor="ctr"/>
          <a:lstStyle/>
          <a:p>
            <a:pPr indent="0" marL="0">
              <a:buNone/>
            </a:pPr>
            <a:r>
              <a:rPr lang="en-US" sz="1150" b="1" dirty="0">
                <a:solidFill>
                  <a:srgbClr val="D4A853"/>
                </a:solidFill>
                <a:latin typeface="Arial" pitchFamily="34" charset="0"/>
                <a:ea typeface="Arial" pitchFamily="34" charset="-122"/>
                <a:cs typeface="Arial" pitchFamily="34" charset="-120"/>
              </a:rPr>
              <a:t>Most Compatible:</a:t>
            </a:r>
            <a:endParaRPr lang="en-US" sz="1150" dirty="0"/>
          </a:p>
        </p:txBody>
      </p:sp>
      <p:sp>
        <p:nvSpPr>
          <p:cNvPr id="7" name="Text 5"/>
          <p:cNvSpPr/>
          <p:nvPr/>
        </p:nvSpPr>
        <p:spPr>
          <a:xfrm>
            <a:off x="2606040" y="1188720"/>
            <a:ext cx="6035040" cy="347472"/>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Gemini, Libra, Aquarius (Air signs — natural harmony with Libra Lagna and Aquarius Moon)</a:t>
            </a:r>
            <a:endParaRPr lang="en-US" sz="1150" dirty="0"/>
          </a:p>
        </p:txBody>
      </p:sp>
      <p:sp>
        <p:nvSpPr>
          <p:cNvPr id="8" name="Shape 6"/>
          <p:cNvSpPr/>
          <p:nvPr/>
        </p:nvSpPr>
        <p:spPr>
          <a:xfrm>
            <a:off x="365760" y="1737360"/>
            <a:ext cx="841248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9" name="Text 7"/>
          <p:cNvSpPr/>
          <p:nvPr/>
        </p:nvSpPr>
        <p:spPr>
          <a:xfrm>
            <a:off x="548640" y="1847088"/>
            <a:ext cx="2011680" cy="347472"/>
          </a:xfrm>
          <a:prstGeom prst="rect">
            <a:avLst/>
          </a:prstGeom>
          <a:noFill/>
          <a:ln/>
        </p:spPr>
        <p:txBody>
          <a:bodyPr wrap="square" lIns="0" tIns="0" rIns="0" bIns="0" rtlCol="0" anchor="ctr"/>
          <a:lstStyle/>
          <a:p>
            <a:pPr indent="0" marL="0">
              <a:buNone/>
            </a:pPr>
            <a:r>
              <a:rPr lang="en-US" sz="1150" b="1" dirty="0">
                <a:solidFill>
                  <a:srgbClr val="D4A853"/>
                </a:solidFill>
                <a:latin typeface="Arial" pitchFamily="34" charset="0"/>
                <a:ea typeface="Arial" pitchFamily="34" charset="-122"/>
                <a:cs typeface="Arial" pitchFamily="34" charset="-120"/>
              </a:rPr>
              <a:t>Good Compatibility:</a:t>
            </a:r>
            <a:endParaRPr lang="en-US" sz="1150" dirty="0"/>
          </a:p>
        </p:txBody>
      </p:sp>
      <p:sp>
        <p:nvSpPr>
          <p:cNvPr id="10" name="Text 8"/>
          <p:cNvSpPr/>
          <p:nvPr/>
        </p:nvSpPr>
        <p:spPr>
          <a:xfrm>
            <a:off x="2606040" y="1847088"/>
            <a:ext cx="6035040" cy="347472"/>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Aries, Leo, Sagittarius (Fire signs — energizing, complementary)</a:t>
            </a:r>
            <a:endParaRPr lang="en-US" sz="1150" dirty="0"/>
          </a:p>
        </p:txBody>
      </p:sp>
      <p:sp>
        <p:nvSpPr>
          <p:cNvPr id="11" name="Shape 9"/>
          <p:cNvSpPr/>
          <p:nvPr/>
        </p:nvSpPr>
        <p:spPr>
          <a:xfrm>
            <a:off x="365760" y="2395728"/>
            <a:ext cx="841248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12" name="Text 10"/>
          <p:cNvSpPr/>
          <p:nvPr/>
        </p:nvSpPr>
        <p:spPr>
          <a:xfrm>
            <a:off x="548640" y="2505456"/>
            <a:ext cx="2011680" cy="347472"/>
          </a:xfrm>
          <a:prstGeom prst="rect">
            <a:avLst/>
          </a:prstGeom>
          <a:noFill/>
          <a:ln/>
        </p:spPr>
        <p:txBody>
          <a:bodyPr wrap="square" lIns="0" tIns="0" rIns="0" bIns="0" rtlCol="0" anchor="ctr"/>
          <a:lstStyle/>
          <a:p>
            <a:pPr indent="0" marL="0">
              <a:buNone/>
            </a:pPr>
            <a:r>
              <a:rPr lang="en-US" sz="1150" b="1" dirty="0">
                <a:solidFill>
                  <a:srgbClr val="D4A853"/>
                </a:solidFill>
                <a:latin typeface="Arial" pitchFamily="34" charset="0"/>
                <a:ea typeface="Arial" pitchFamily="34" charset="-122"/>
                <a:cs typeface="Arial" pitchFamily="34" charset="-120"/>
              </a:rPr>
              <a:t>Challenging:</a:t>
            </a:r>
            <a:endParaRPr lang="en-US" sz="1150" dirty="0"/>
          </a:p>
        </p:txBody>
      </p:sp>
      <p:sp>
        <p:nvSpPr>
          <p:cNvPr id="13" name="Text 11"/>
          <p:cNvSpPr/>
          <p:nvPr/>
        </p:nvSpPr>
        <p:spPr>
          <a:xfrm>
            <a:off x="2606040" y="2505456"/>
            <a:ext cx="6035040" cy="347472"/>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Cancer, Capricorn (may require extra understanding and patience)</a:t>
            </a:r>
            <a:endParaRPr lang="en-US" sz="1150" dirty="0"/>
          </a:p>
        </p:txBody>
      </p:sp>
      <p:sp>
        <p:nvSpPr>
          <p:cNvPr id="14" name="Shape 12"/>
          <p:cNvSpPr/>
          <p:nvPr/>
        </p:nvSpPr>
        <p:spPr>
          <a:xfrm>
            <a:off x="365760" y="3054096"/>
            <a:ext cx="841248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15" name="Text 13"/>
          <p:cNvSpPr/>
          <p:nvPr/>
        </p:nvSpPr>
        <p:spPr>
          <a:xfrm>
            <a:off x="548640" y="3163824"/>
            <a:ext cx="2011680" cy="347472"/>
          </a:xfrm>
          <a:prstGeom prst="rect">
            <a:avLst/>
          </a:prstGeom>
          <a:noFill/>
          <a:ln/>
        </p:spPr>
        <p:txBody>
          <a:bodyPr wrap="square" lIns="0" tIns="0" rIns="0" bIns="0" rtlCol="0" anchor="ctr"/>
          <a:lstStyle/>
          <a:p>
            <a:pPr indent="0" marL="0">
              <a:buNone/>
            </a:pPr>
            <a:r>
              <a:rPr lang="en-US" sz="1150" b="1" dirty="0">
                <a:solidFill>
                  <a:srgbClr val="D4A853"/>
                </a:solidFill>
                <a:latin typeface="Arial" pitchFamily="34" charset="0"/>
                <a:ea typeface="Arial" pitchFamily="34" charset="-122"/>
                <a:cs typeface="Arial" pitchFamily="34" charset="-120"/>
              </a:rPr>
              <a:t>Spouse Qualities:</a:t>
            </a:r>
            <a:endParaRPr lang="en-US" sz="1150" dirty="0"/>
          </a:p>
        </p:txBody>
      </p:sp>
      <p:sp>
        <p:nvSpPr>
          <p:cNvPr id="16" name="Text 14"/>
          <p:cNvSpPr/>
          <p:nvPr/>
        </p:nvSpPr>
        <p:spPr>
          <a:xfrm>
            <a:off x="2606040" y="3163824"/>
            <a:ext cx="6035040" cy="347472"/>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Independent, intellectually stimulating, socially active, creative, with strong personal values</a:t>
            </a:r>
            <a:endParaRPr lang="en-US" sz="1150" dirty="0"/>
          </a:p>
        </p:txBody>
      </p:sp>
      <p:sp>
        <p:nvSpPr>
          <p:cNvPr id="17" name="Shape 15"/>
          <p:cNvSpPr/>
          <p:nvPr/>
        </p:nvSpPr>
        <p:spPr>
          <a:xfrm>
            <a:off x="365760" y="3712464"/>
            <a:ext cx="841248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18" name="Text 16"/>
          <p:cNvSpPr/>
          <p:nvPr/>
        </p:nvSpPr>
        <p:spPr>
          <a:xfrm>
            <a:off x="548640" y="3822192"/>
            <a:ext cx="2011680" cy="347472"/>
          </a:xfrm>
          <a:prstGeom prst="rect">
            <a:avLst/>
          </a:prstGeom>
          <a:noFill/>
          <a:ln/>
        </p:spPr>
        <p:txBody>
          <a:bodyPr wrap="square" lIns="0" tIns="0" rIns="0" bIns="0" rtlCol="0" anchor="ctr"/>
          <a:lstStyle/>
          <a:p>
            <a:pPr indent="0" marL="0">
              <a:buNone/>
            </a:pPr>
            <a:r>
              <a:rPr lang="en-US" sz="1150" b="1" dirty="0">
                <a:solidFill>
                  <a:srgbClr val="D4A853"/>
                </a:solidFill>
                <a:latin typeface="Arial" pitchFamily="34" charset="0"/>
                <a:ea typeface="Arial" pitchFamily="34" charset="-122"/>
                <a:cs typeface="Arial" pitchFamily="34" charset="-120"/>
              </a:rPr>
              <a:t>Key Strength:</a:t>
            </a:r>
            <a:endParaRPr lang="en-US" sz="1150" dirty="0"/>
          </a:p>
        </p:txBody>
      </p:sp>
      <p:sp>
        <p:nvSpPr>
          <p:cNvPr id="19" name="Text 17"/>
          <p:cNvSpPr/>
          <p:nvPr/>
        </p:nvSpPr>
        <p:spPr>
          <a:xfrm>
            <a:off x="2606040" y="3822192"/>
            <a:ext cx="6035040" cy="347472"/>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Both partners likely share intellectual interests and social consciousness</a:t>
            </a:r>
            <a:endParaRPr lang="en-US" sz="1150" dirty="0"/>
          </a:p>
        </p:txBody>
      </p:sp>
      <p:sp>
        <p:nvSpPr>
          <p:cNvPr id="20" name="Shape 18"/>
          <p:cNvSpPr/>
          <p:nvPr/>
        </p:nvSpPr>
        <p:spPr>
          <a:xfrm>
            <a:off x="365760" y="4370832"/>
            <a:ext cx="841248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21" name="Text 19"/>
          <p:cNvSpPr/>
          <p:nvPr/>
        </p:nvSpPr>
        <p:spPr>
          <a:xfrm>
            <a:off x="548640" y="4480560"/>
            <a:ext cx="2011680" cy="347472"/>
          </a:xfrm>
          <a:prstGeom prst="rect">
            <a:avLst/>
          </a:prstGeom>
          <a:noFill/>
          <a:ln/>
        </p:spPr>
        <p:txBody>
          <a:bodyPr wrap="square" lIns="0" tIns="0" rIns="0" bIns="0" rtlCol="0" anchor="ctr"/>
          <a:lstStyle/>
          <a:p>
            <a:pPr indent="0" marL="0">
              <a:buNone/>
            </a:pPr>
            <a:r>
              <a:rPr lang="en-US" sz="1150" b="1" dirty="0">
                <a:solidFill>
                  <a:srgbClr val="D4A853"/>
                </a:solidFill>
                <a:latin typeface="Arial" pitchFamily="34" charset="0"/>
                <a:ea typeface="Arial" pitchFamily="34" charset="-122"/>
                <a:cs typeface="Arial" pitchFamily="34" charset="-120"/>
              </a:rPr>
              <a:t>Key Challenge:</a:t>
            </a:r>
            <a:endParaRPr lang="en-US" sz="1150" dirty="0"/>
          </a:p>
        </p:txBody>
      </p:sp>
      <p:sp>
        <p:nvSpPr>
          <p:cNvPr id="22" name="Text 20"/>
          <p:cNvSpPr/>
          <p:nvPr/>
        </p:nvSpPr>
        <p:spPr>
          <a:xfrm>
            <a:off x="2606040" y="4480560"/>
            <a:ext cx="6035040" cy="347472"/>
          </a:xfrm>
          <a:prstGeom prst="rect">
            <a:avLst/>
          </a:prstGeom>
          <a:noFill/>
          <a:ln/>
        </p:spPr>
        <p:txBody>
          <a:bodyPr wrap="square" lIns="0" tIns="0" rIns="0" bIns="0" rtlCol="0" anchor="ctr"/>
          <a:lstStyle/>
          <a:p>
            <a:pPr indent="0" marL="0">
              <a:buNone/>
            </a:pPr>
            <a:r>
              <a:rPr lang="en-US" sz="1150" dirty="0">
                <a:solidFill>
                  <a:srgbClr val="FDF3E3"/>
                </a:solidFill>
                <a:latin typeface="Arial" pitchFamily="34" charset="0"/>
                <a:ea typeface="Arial" pitchFamily="34" charset="-122"/>
                <a:cs typeface="Arial" pitchFamily="34" charset="-120"/>
              </a:rPr>
              <a:t>The native's emotional reserve (Saturn) vs. the need for warmth; conscious effort required</a:t>
            </a:r>
            <a:endParaRPr lang="en-US" sz="11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Health &amp; Longevity</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365760" y="1261872"/>
            <a:ext cx="329184" cy="329184"/>
          </a:xfrm>
          <a:prstGeom prst="ellipse">
            <a:avLst/>
          </a:prstGeom>
          <a:solidFill>
            <a:srgbClr val="2E7D6B"/>
          </a:solidFill>
          <a:ln/>
        </p:spPr>
      </p:sp>
      <p:sp>
        <p:nvSpPr>
          <p:cNvPr id="6" name="Text 4"/>
          <p:cNvSpPr/>
          <p:nvPr/>
        </p:nvSpPr>
        <p:spPr>
          <a:xfrm>
            <a:off x="365760" y="1261872"/>
            <a:ext cx="329184" cy="329184"/>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a:t>
            </a:r>
            <a:endParaRPr lang="en-US" sz="1200" dirty="0"/>
          </a:p>
        </p:txBody>
      </p:sp>
      <p:sp>
        <p:nvSpPr>
          <p:cNvPr id="7" name="Shape 5"/>
          <p:cNvSpPr/>
          <p:nvPr/>
        </p:nvSpPr>
        <p:spPr>
          <a:xfrm>
            <a:off x="777240" y="1170432"/>
            <a:ext cx="8001000" cy="530352"/>
          </a:xfrm>
          <a:prstGeom prst="roundRect">
            <a:avLst>
              <a:gd name="adj" fmla="val 12069"/>
            </a:avLst>
          </a:prstGeom>
          <a:solidFill>
            <a:srgbClr val="FAE8C0"/>
          </a:solidFill>
          <a:ln/>
        </p:spPr>
      </p:sp>
      <p:sp>
        <p:nvSpPr>
          <p:cNvPr id="8" name="Text 6"/>
          <p:cNvSpPr/>
          <p:nvPr/>
        </p:nvSpPr>
        <p:spPr>
          <a:xfrm>
            <a:off x="914400" y="1216152"/>
            <a:ext cx="2194560" cy="237744"/>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Longevity Indicator</a:t>
            </a:r>
            <a:endParaRPr lang="en-US" sz="1100" dirty="0"/>
          </a:p>
        </p:txBody>
      </p:sp>
      <p:sp>
        <p:nvSpPr>
          <p:cNvPr id="9" name="Text 7"/>
          <p:cNvSpPr/>
          <p:nvPr/>
        </p:nvSpPr>
        <p:spPr>
          <a:xfrm>
            <a:off x="914400" y="1444752"/>
            <a:ext cx="7726680" cy="21945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Exalted Saturn in Lagna is the strongest classical indicator of long life and robust constitution. The native is destined for a long, active life.</a:t>
            </a:r>
            <a:endParaRPr lang="en-US" sz="1050" dirty="0"/>
          </a:p>
        </p:txBody>
      </p:sp>
      <p:sp>
        <p:nvSpPr>
          <p:cNvPr id="10" name="Shape 8"/>
          <p:cNvSpPr/>
          <p:nvPr/>
        </p:nvSpPr>
        <p:spPr>
          <a:xfrm>
            <a:off x="365760" y="1865376"/>
            <a:ext cx="329184" cy="329184"/>
          </a:xfrm>
          <a:prstGeom prst="ellipse">
            <a:avLst/>
          </a:prstGeom>
          <a:solidFill>
            <a:srgbClr val="B5451B"/>
          </a:solidFill>
          <a:ln/>
        </p:spPr>
      </p:sp>
      <p:sp>
        <p:nvSpPr>
          <p:cNvPr id="11" name="Text 9"/>
          <p:cNvSpPr/>
          <p:nvPr/>
        </p:nvSpPr>
        <p:spPr>
          <a:xfrm>
            <a:off x="365760" y="1865376"/>
            <a:ext cx="329184" cy="329184"/>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a:t>
            </a:r>
            <a:endParaRPr lang="en-US" sz="1200" dirty="0"/>
          </a:p>
        </p:txBody>
      </p:sp>
      <p:sp>
        <p:nvSpPr>
          <p:cNvPr id="12" name="Shape 10"/>
          <p:cNvSpPr/>
          <p:nvPr/>
        </p:nvSpPr>
        <p:spPr>
          <a:xfrm>
            <a:off x="777240" y="1773936"/>
            <a:ext cx="8001000" cy="530352"/>
          </a:xfrm>
          <a:prstGeom prst="roundRect">
            <a:avLst>
              <a:gd name="adj" fmla="val 12069"/>
            </a:avLst>
          </a:prstGeom>
          <a:solidFill>
            <a:srgbClr val="FFFFFF"/>
          </a:solidFill>
          <a:ln/>
        </p:spPr>
      </p:sp>
      <p:sp>
        <p:nvSpPr>
          <p:cNvPr id="13" name="Text 11"/>
          <p:cNvSpPr/>
          <p:nvPr/>
        </p:nvSpPr>
        <p:spPr>
          <a:xfrm>
            <a:off x="914400" y="1819656"/>
            <a:ext cx="2194560" cy="237744"/>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Libra Rules</a:t>
            </a:r>
            <a:endParaRPr lang="en-US" sz="1100" dirty="0"/>
          </a:p>
        </p:txBody>
      </p:sp>
      <p:sp>
        <p:nvSpPr>
          <p:cNvPr id="14" name="Text 12"/>
          <p:cNvSpPr/>
          <p:nvPr/>
        </p:nvSpPr>
        <p:spPr>
          <a:xfrm>
            <a:off x="914400" y="2048256"/>
            <a:ext cx="7726680" cy="21945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Libra governs the kidneys, lower back, and lumbar region. Be proactive with kidney health, hydration, and lumbar spine care.</a:t>
            </a:r>
            <a:endParaRPr lang="en-US" sz="1050" dirty="0"/>
          </a:p>
        </p:txBody>
      </p:sp>
      <p:sp>
        <p:nvSpPr>
          <p:cNvPr id="15" name="Shape 13"/>
          <p:cNvSpPr/>
          <p:nvPr/>
        </p:nvSpPr>
        <p:spPr>
          <a:xfrm>
            <a:off x="365760" y="2468880"/>
            <a:ext cx="329184" cy="329184"/>
          </a:xfrm>
          <a:prstGeom prst="ellipse">
            <a:avLst/>
          </a:prstGeom>
          <a:solidFill>
            <a:srgbClr val="B5451B"/>
          </a:solidFill>
          <a:ln/>
        </p:spPr>
      </p:sp>
      <p:sp>
        <p:nvSpPr>
          <p:cNvPr id="16" name="Text 14"/>
          <p:cNvSpPr/>
          <p:nvPr/>
        </p:nvSpPr>
        <p:spPr>
          <a:xfrm>
            <a:off x="365760" y="2468880"/>
            <a:ext cx="329184" cy="329184"/>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a:t>
            </a:r>
            <a:endParaRPr lang="en-US" sz="1200" dirty="0"/>
          </a:p>
        </p:txBody>
      </p:sp>
      <p:sp>
        <p:nvSpPr>
          <p:cNvPr id="17" name="Shape 15"/>
          <p:cNvSpPr/>
          <p:nvPr/>
        </p:nvSpPr>
        <p:spPr>
          <a:xfrm>
            <a:off x="777240" y="2377440"/>
            <a:ext cx="8001000" cy="530352"/>
          </a:xfrm>
          <a:prstGeom prst="roundRect">
            <a:avLst>
              <a:gd name="adj" fmla="val 12069"/>
            </a:avLst>
          </a:prstGeom>
          <a:solidFill>
            <a:srgbClr val="FAE8C0"/>
          </a:solidFill>
          <a:ln/>
        </p:spPr>
      </p:sp>
      <p:sp>
        <p:nvSpPr>
          <p:cNvPr id="18" name="Text 16"/>
          <p:cNvSpPr/>
          <p:nvPr/>
        </p:nvSpPr>
        <p:spPr>
          <a:xfrm>
            <a:off x="914400" y="2423160"/>
            <a:ext cx="2194560" cy="237744"/>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Virgo Planets</a:t>
            </a:r>
            <a:endParaRPr lang="en-US" sz="1100" dirty="0"/>
          </a:p>
        </p:txBody>
      </p:sp>
      <p:sp>
        <p:nvSpPr>
          <p:cNvPr id="19" name="Text 17"/>
          <p:cNvSpPr/>
          <p:nvPr/>
        </p:nvSpPr>
        <p:spPr>
          <a:xfrm>
            <a:off x="914400" y="2651760"/>
            <a:ext cx="7726680" cy="21945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Sun and Mercury in Virgo (H12) can indicate digestive sensitivity, intestinal issues, and stress-related ailments. A mindful diet is essential.</a:t>
            </a:r>
            <a:endParaRPr lang="en-US" sz="1050" dirty="0"/>
          </a:p>
        </p:txBody>
      </p:sp>
      <p:sp>
        <p:nvSpPr>
          <p:cNvPr id="20" name="Shape 18"/>
          <p:cNvSpPr/>
          <p:nvPr/>
        </p:nvSpPr>
        <p:spPr>
          <a:xfrm>
            <a:off x="365760" y="3072384"/>
            <a:ext cx="329184" cy="329184"/>
          </a:xfrm>
          <a:prstGeom prst="ellipse">
            <a:avLst/>
          </a:prstGeom>
          <a:solidFill>
            <a:srgbClr val="B5451B"/>
          </a:solidFill>
          <a:ln/>
        </p:spPr>
      </p:sp>
      <p:sp>
        <p:nvSpPr>
          <p:cNvPr id="21" name="Text 19"/>
          <p:cNvSpPr/>
          <p:nvPr/>
        </p:nvSpPr>
        <p:spPr>
          <a:xfrm>
            <a:off x="365760" y="3072384"/>
            <a:ext cx="329184" cy="329184"/>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a:t>
            </a:r>
            <a:endParaRPr lang="en-US" sz="1200" dirty="0"/>
          </a:p>
        </p:txBody>
      </p:sp>
      <p:sp>
        <p:nvSpPr>
          <p:cNvPr id="22" name="Shape 20"/>
          <p:cNvSpPr/>
          <p:nvPr/>
        </p:nvSpPr>
        <p:spPr>
          <a:xfrm>
            <a:off x="777240" y="2980944"/>
            <a:ext cx="8001000" cy="530352"/>
          </a:xfrm>
          <a:prstGeom prst="roundRect">
            <a:avLst>
              <a:gd name="adj" fmla="val 12069"/>
            </a:avLst>
          </a:prstGeom>
          <a:solidFill>
            <a:srgbClr val="FFFFFF"/>
          </a:solidFill>
          <a:ln/>
        </p:spPr>
      </p:sp>
      <p:sp>
        <p:nvSpPr>
          <p:cNvPr id="23" name="Text 21"/>
          <p:cNvSpPr/>
          <p:nvPr/>
        </p:nvSpPr>
        <p:spPr>
          <a:xfrm>
            <a:off x="914400" y="3026664"/>
            <a:ext cx="2194560" cy="237744"/>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Mars in H1</a:t>
            </a:r>
            <a:endParaRPr lang="en-US" sz="1100" dirty="0"/>
          </a:p>
        </p:txBody>
      </p:sp>
      <p:sp>
        <p:nvSpPr>
          <p:cNvPr id="24" name="Text 22"/>
          <p:cNvSpPr/>
          <p:nvPr/>
        </p:nvSpPr>
        <p:spPr>
          <a:xfrm>
            <a:off x="914400" y="3255264"/>
            <a:ext cx="7726680" cy="21945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Mars in Lagna creates occasional inflammation, fever, or accident-prone tendencies. Exercise with care during Mars sub-periods.</a:t>
            </a:r>
            <a:endParaRPr lang="en-US" sz="1050" dirty="0"/>
          </a:p>
        </p:txBody>
      </p:sp>
      <p:sp>
        <p:nvSpPr>
          <p:cNvPr id="25" name="Shape 23"/>
          <p:cNvSpPr/>
          <p:nvPr/>
        </p:nvSpPr>
        <p:spPr>
          <a:xfrm>
            <a:off x="365760" y="3675888"/>
            <a:ext cx="329184" cy="329184"/>
          </a:xfrm>
          <a:prstGeom prst="ellipse">
            <a:avLst/>
          </a:prstGeom>
          <a:solidFill>
            <a:srgbClr val="2E7D6B"/>
          </a:solidFill>
          <a:ln/>
        </p:spPr>
      </p:sp>
      <p:sp>
        <p:nvSpPr>
          <p:cNvPr id="26" name="Text 24"/>
          <p:cNvSpPr/>
          <p:nvPr/>
        </p:nvSpPr>
        <p:spPr>
          <a:xfrm>
            <a:off x="365760" y="3675888"/>
            <a:ext cx="329184" cy="329184"/>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a:t>
            </a:r>
            <a:endParaRPr lang="en-US" sz="1200" dirty="0"/>
          </a:p>
        </p:txBody>
      </p:sp>
      <p:sp>
        <p:nvSpPr>
          <p:cNvPr id="27" name="Shape 25"/>
          <p:cNvSpPr/>
          <p:nvPr/>
        </p:nvSpPr>
        <p:spPr>
          <a:xfrm>
            <a:off x="777240" y="3584448"/>
            <a:ext cx="8001000" cy="530352"/>
          </a:xfrm>
          <a:prstGeom prst="roundRect">
            <a:avLst>
              <a:gd name="adj" fmla="val 12069"/>
            </a:avLst>
          </a:prstGeom>
          <a:solidFill>
            <a:srgbClr val="FAE8C0"/>
          </a:solidFill>
          <a:ln/>
        </p:spPr>
      </p:sp>
      <p:sp>
        <p:nvSpPr>
          <p:cNvPr id="28" name="Text 26"/>
          <p:cNvSpPr/>
          <p:nvPr/>
        </p:nvSpPr>
        <p:spPr>
          <a:xfrm>
            <a:off x="914400" y="3630168"/>
            <a:ext cx="2194560" cy="237744"/>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Moon in H5</a:t>
            </a:r>
            <a:endParaRPr lang="en-US" sz="1100" dirty="0"/>
          </a:p>
        </p:txBody>
      </p:sp>
      <p:sp>
        <p:nvSpPr>
          <p:cNvPr id="29" name="Text 27"/>
          <p:cNvSpPr/>
          <p:nvPr/>
        </p:nvSpPr>
        <p:spPr>
          <a:xfrm>
            <a:off x="914400" y="3858768"/>
            <a:ext cx="7726680" cy="21945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Aquarius Moon shows good mental resilience and adaptability, though social pressures can cause anxiety. Meditation is highly recommended.</a:t>
            </a:r>
            <a:endParaRPr lang="en-US" sz="1050" dirty="0"/>
          </a:p>
        </p:txBody>
      </p:sp>
      <p:sp>
        <p:nvSpPr>
          <p:cNvPr id="30" name="Shape 28"/>
          <p:cNvSpPr/>
          <p:nvPr/>
        </p:nvSpPr>
        <p:spPr>
          <a:xfrm>
            <a:off x="365760" y="4279392"/>
            <a:ext cx="329184" cy="329184"/>
          </a:xfrm>
          <a:prstGeom prst="ellipse">
            <a:avLst/>
          </a:prstGeom>
          <a:solidFill>
            <a:srgbClr val="2E7D6B"/>
          </a:solidFill>
          <a:ln/>
        </p:spPr>
      </p:sp>
      <p:sp>
        <p:nvSpPr>
          <p:cNvPr id="31" name="Text 29"/>
          <p:cNvSpPr/>
          <p:nvPr/>
        </p:nvSpPr>
        <p:spPr>
          <a:xfrm>
            <a:off x="365760" y="4279392"/>
            <a:ext cx="329184" cy="329184"/>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a:t>
            </a:r>
            <a:endParaRPr lang="en-US" sz="1200" dirty="0"/>
          </a:p>
        </p:txBody>
      </p:sp>
      <p:sp>
        <p:nvSpPr>
          <p:cNvPr id="32" name="Shape 30"/>
          <p:cNvSpPr/>
          <p:nvPr/>
        </p:nvSpPr>
        <p:spPr>
          <a:xfrm>
            <a:off x="777240" y="4187952"/>
            <a:ext cx="8001000" cy="530352"/>
          </a:xfrm>
          <a:prstGeom prst="roundRect">
            <a:avLst>
              <a:gd name="adj" fmla="val 12069"/>
            </a:avLst>
          </a:prstGeom>
          <a:solidFill>
            <a:srgbClr val="FFFFFF"/>
          </a:solidFill>
          <a:ln/>
        </p:spPr>
      </p:sp>
      <p:sp>
        <p:nvSpPr>
          <p:cNvPr id="33" name="Text 31"/>
          <p:cNvSpPr/>
          <p:nvPr/>
        </p:nvSpPr>
        <p:spPr>
          <a:xfrm>
            <a:off x="914400" y="4233672"/>
            <a:ext cx="2194560" cy="237744"/>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Recommended Practice</a:t>
            </a:r>
            <a:endParaRPr lang="en-US" sz="1100" dirty="0"/>
          </a:p>
        </p:txBody>
      </p:sp>
      <p:sp>
        <p:nvSpPr>
          <p:cNvPr id="34" name="Text 32"/>
          <p:cNvSpPr/>
          <p:nvPr/>
        </p:nvSpPr>
        <p:spPr>
          <a:xfrm>
            <a:off x="914400" y="4462272"/>
            <a:ext cx="7726680" cy="21945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Daily yoga, pranayama (breath work), walking, and a sattvic (pure) diet will maintain excellent health through old age.</a:t>
            </a:r>
            <a:endParaRPr lang="en-US" sz="105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02336"/>
            <a:ext cx="8595360" cy="420624"/>
          </a:xfrm>
          <a:prstGeom prst="rect">
            <a:avLst/>
          </a:prstGeom>
          <a:noFill/>
          <a:ln/>
        </p:spPr>
        <p:txBody>
          <a:bodyPr wrap="square" rtlCol="0" anchor="ctr"/>
          <a:lstStyle/>
          <a:p>
            <a:pPr algn="ctr" indent="0" marL="0">
              <a:buNone/>
            </a:pPr>
            <a:r>
              <a:rPr lang="en-US" sz="2400" b="1" dirty="0">
                <a:solidFill>
                  <a:srgbClr val="C8941A"/>
                </a:solidFill>
                <a:latin typeface="Cambria" pitchFamily="34" charset="0"/>
                <a:ea typeface="Cambria" pitchFamily="34" charset="-122"/>
                <a:cs typeface="Cambria" pitchFamily="34" charset="-120"/>
              </a:rPr>
              <a:t>Health Sensitive Periods</a:t>
            </a:r>
            <a:endParaRPr lang="en-US" sz="2400" dirty="0"/>
          </a:p>
        </p:txBody>
      </p:sp>
      <p:sp>
        <p:nvSpPr>
          <p:cNvPr id="5" name="Shape 3"/>
          <p:cNvSpPr/>
          <p:nvPr/>
        </p:nvSpPr>
        <p:spPr>
          <a:xfrm>
            <a:off x="365760" y="1170432"/>
            <a:ext cx="8412480" cy="621792"/>
          </a:xfrm>
          <a:prstGeom prst="roundRect">
            <a:avLst>
              <a:gd name="adj" fmla="val 17647"/>
            </a:avLst>
          </a:prstGeom>
          <a:solidFill>
            <a:srgbClr val="2C1205"/>
          </a:solidFill>
          <a:ln/>
          <a:effectLst>
            <a:outerShdw sx="100000" sy="100000" kx="0" ky="0" algn="bl" rotWithShape="0" blurRad="101600" dist="38100" dir="2700000">
              <a:srgbClr val="000000">
                <a:alpha val="18000"/>
              </a:srgbClr>
            </a:outerShdw>
          </a:effectLst>
        </p:spPr>
      </p:sp>
      <p:sp>
        <p:nvSpPr>
          <p:cNvPr id="6" name="Shape 4"/>
          <p:cNvSpPr/>
          <p:nvPr/>
        </p:nvSpPr>
        <p:spPr>
          <a:xfrm>
            <a:off x="502920" y="1325880"/>
            <a:ext cx="1005840" cy="329184"/>
          </a:xfrm>
          <a:prstGeom prst="roundRect">
            <a:avLst>
              <a:gd name="adj" fmla="val 19444"/>
            </a:avLst>
          </a:prstGeom>
          <a:solidFill>
            <a:srgbClr val="B5451B"/>
          </a:solidFill>
          <a:ln/>
        </p:spPr>
      </p:sp>
      <p:sp>
        <p:nvSpPr>
          <p:cNvPr id="7" name="Text 5"/>
          <p:cNvSpPr/>
          <p:nvPr/>
        </p:nvSpPr>
        <p:spPr>
          <a:xfrm>
            <a:off x="502920" y="1325880"/>
            <a:ext cx="1005840" cy="329184"/>
          </a:xfrm>
          <a:prstGeom prst="rect">
            <a:avLst/>
          </a:prstGeom>
          <a:noFill/>
          <a:ln/>
        </p:spPr>
        <p:txBody>
          <a:bodyPr wrap="square" rtlCol="0" anchor="ctr"/>
          <a:lstStyle/>
          <a:p>
            <a:pPr algn="ctr" indent="0" marL="0">
              <a:buNone/>
            </a:pPr>
            <a:r>
              <a:rPr lang="en-US" sz="1050" b="1" dirty="0">
                <a:solidFill>
                  <a:srgbClr val="FFFFFF"/>
                </a:solidFill>
                <a:latin typeface="Arial" pitchFamily="34" charset="0"/>
                <a:ea typeface="Arial" pitchFamily="34" charset="-122"/>
                <a:cs typeface="Arial" pitchFamily="34" charset="-120"/>
              </a:rPr>
              <a:t>High</a:t>
            </a:r>
            <a:endParaRPr lang="en-US" sz="1050" dirty="0"/>
          </a:p>
        </p:txBody>
      </p:sp>
      <p:sp>
        <p:nvSpPr>
          <p:cNvPr id="8" name="Text 6"/>
          <p:cNvSpPr/>
          <p:nvPr/>
        </p:nvSpPr>
        <p:spPr>
          <a:xfrm>
            <a:off x="1600200" y="1243584"/>
            <a:ext cx="2286000" cy="256032"/>
          </a:xfrm>
          <a:prstGeom prst="rect">
            <a:avLst/>
          </a:prstGeom>
          <a:noFill/>
          <a:ln/>
        </p:spPr>
        <p:txBody>
          <a:bodyPr wrap="square" lIns="0" tIns="0" rIns="0" bIns="0" rtlCol="0" anchor="ctr"/>
          <a:lstStyle/>
          <a:p>
            <a:pPr indent="0" marL="0">
              <a:buNone/>
            </a:pPr>
            <a:r>
              <a:rPr lang="en-US" sz="1200" b="1" dirty="0">
                <a:solidFill>
                  <a:srgbClr val="C8941A"/>
                </a:solidFill>
                <a:latin typeface="Arial" pitchFamily="34" charset="0"/>
                <a:ea typeface="Arial" pitchFamily="34" charset="-122"/>
                <a:cs typeface="Arial" pitchFamily="34" charset="-120"/>
              </a:rPr>
              <a:t>Mars sub-periods</a:t>
            </a:r>
            <a:endParaRPr lang="en-US" sz="1200" dirty="0"/>
          </a:p>
        </p:txBody>
      </p:sp>
      <p:sp>
        <p:nvSpPr>
          <p:cNvPr id="9" name="Text 7"/>
          <p:cNvSpPr/>
          <p:nvPr/>
        </p:nvSpPr>
        <p:spPr>
          <a:xfrm>
            <a:off x="1600200" y="1517904"/>
            <a:ext cx="2011680" cy="201168"/>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Dec 2029 – Jan 2031</a:t>
            </a:r>
            <a:endParaRPr lang="en-US" sz="1000" dirty="0"/>
          </a:p>
        </p:txBody>
      </p:sp>
      <p:sp>
        <p:nvSpPr>
          <p:cNvPr id="10" name="Text 8"/>
          <p:cNvSpPr/>
          <p:nvPr/>
        </p:nvSpPr>
        <p:spPr>
          <a:xfrm>
            <a:off x="3931920" y="1335024"/>
            <a:ext cx="4663440" cy="292608"/>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Inflammation, accidents, blood pressure — extra care needed</a:t>
            </a:r>
            <a:endParaRPr lang="en-US" sz="1100" dirty="0"/>
          </a:p>
        </p:txBody>
      </p:sp>
      <p:sp>
        <p:nvSpPr>
          <p:cNvPr id="11" name="Shape 9"/>
          <p:cNvSpPr/>
          <p:nvPr/>
        </p:nvSpPr>
        <p:spPr>
          <a:xfrm>
            <a:off x="365760" y="1892808"/>
            <a:ext cx="8412480" cy="621792"/>
          </a:xfrm>
          <a:prstGeom prst="roundRect">
            <a:avLst>
              <a:gd name="adj" fmla="val 17647"/>
            </a:avLst>
          </a:prstGeom>
          <a:solidFill>
            <a:srgbClr val="2C1205"/>
          </a:solidFill>
          <a:ln/>
          <a:effectLst>
            <a:outerShdw sx="100000" sy="100000" kx="0" ky="0" algn="bl" rotWithShape="0" blurRad="101600" dist="38100" dir="2700000">
              <a:srgbClr val="000000">
                <a:alpha val="18000"/>
              </a:srgbClr>
            </a:outerShdw>
          </a:effectLst>
        </p:spPr>
      </p:sp>
      <p:sp>
        <p:nvSpPr>
          <p:cNvPr id="12" name="Shape 10"/>
          <p:cNvSpPr/>
          <p:nvPr/>
        </p:nvSpPr>
        <p:spPr>
          <a:xfrm>
            <a:off x="502920" y="2048256"/>
            <a:ext cx="1005840" cy="329184"/>
          </a:xfrm>
          <a:prstGeom prst="roundRect">
            <a:avLst>
              <a:gd name="adj" fmla="val 19444"/>
            </a:avLst>
          </a:prstGeom>
          <a:solidFill>
            <a:srgbClr val="C8941A"/>
          </a:solidFill>
          <a:ln/>
        </p:spPr>
      </p:sp>
      <p:sp>
        <p:nvSpPr>
          <p:cNvPr id="13" name="Text 11"/>
          <p:cNvSpPr/>
          <p:nvPr/>
        </p:nvSpPr>
        <p:spPr>
          <a:xfrm>
            <a:off x="502920" y="2048256"/>
            <a:ext cx="1005840" cy="329184"/>
          </a:xfrm>
          <a:prstGeom prst="rect">
            <a:avLst/>
          </a:prstGeom>
          <a:noFill/>
          <a:ln/>
        </p:spPr>
        <p:txBody>
          <a:bodyPr wrap="square" rtlCol="0" anchor="ctr"/>
          <a:lstStyle/>
          <a:p>
            <a:pPr algn="ctr" indent="0" marL="0">
              <a:buNone/>
            </a:pPr>
            <a:r>
              <a:rPr lang="en-US" sz="1050" b="1" dirty="0">
                <a:solidFill>
                  <a:srgbClr val="FFFFFF"/>
                </a:solidFill>
                <a:latin typeface="Arial" pitchFamily="34" charset="0"/>
                <a:ea typeface="Arial" pitchFamily="34" charset="-122"/>
                <a:cs typeface="Arial" pitchFamily="34" charset="-120"/>
              </a:rPr>
              <a:t>Medium</a:t>
            </a:r>
            <a:endParaRPr lang="en-US" sz="1050" dirty="0"/>
          </a:p>
        </p:txBody>
      </p:sp>
      <p:sp>
        <p:nvSpPr>
          <p:cNvPr id="14" name="Text 12"/>
          <p:cNvSpPr/>
          <p:nvPr/>
        </p:nvSpPr>
        <p:spPr>
          <a:xfrm>
            <a:off x="1600200" y="1965960"/>
            <a:ext cx="2286000" cy="256032"/>
          </a:xfrm>
          <a:prstGeom prst="rect">
            <a:avLst/>
          </a:prstGeom>
          <a:noFill/>
          <a:ln/>
        </p:spPr>
        <p:txBody>
          <a:bodyPr wrap="square" lIns="0" tIns="0" rIns="0" bIns="0" rtlCol="0" anchor="ctr"/>
          <a:lstStyle/>
          <a:p>
            <a:pPr indent="0" marL="0">
              <a:buNone/>
            </a:pPr>
            <a:r>
              <a:rPr lang="en-US" sz="1200" b="1" dirty="0">
                <a:solidFill>
                  <a:srgbClr val="C8941A"/>
                </a:solidFill>
                <a:latin typeface="Arial" pitchFamily="34" charset="0"/>
                <a:ea typeface="Arial" pitchFamily="34" charset="-122"/>
                <a:cs typeface="Arial" pitchFamily="34" charset="-120"/>
              </a:rPr>
              <a:t>Rahu sub-periods</a:t>
            </a:r>
            <a:endParaRPr lang="en-US" sz="1200" dirty="0"/>
          </a:p>
        </p:txBody>
      </p:sp>
      <p:sp>
        <p:nvSpPr>
          <p:cNvPr id="15" name="Text 13"/>
          <p:cNvSpPr/>
          <p:nvPr/>
        </p:nvSpPr>
        <p:spPr>
          <a:xfrm>
            <a:off x="1600200" y="2240280"/>
            <a:ext cx="2011680" cy="201168"/>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Jan 2031 – Dec 2033</a:t>
            </a:r>
            <a:endParaRPr lang="en-US" sz="1000" dirty="0"/>
          </a:p>
        </p:txBody>
      </p:sp>
      <p:sp>
        <p:nvSpPr>
          <p:cNvPr id="16" name="Text 14"/>
          <p:cNvSpPr/>
          <p:nvPr/>
        </p:nvSpPr>
        <p:spPr>
          <a:xfrm>
            <a:off x="3931920" y="2057400"/>
            <a:ext cx="4663440" cy="292608"/>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Nervous system, unusual ailments — avoid chemical exposure</a:t>
            </a:r>
            <a:endParaRPr lang="en-US" sz="1100" dirty="0"/>
          </a:p>
        </p:txBody>
      </p:sp>
      <p:sp>
        <p:nvSpPr>
          <p:cNvPr id="17" name="Shape 15"/>
          <p:cNvSpPr/>
          <p:nvPr/>
        </p:nvSpPr>
        <p:spPr>
          <a:xfrm>
            <a:off x="365760" y="2615184"/>
            <a:ext cx="8412480" cy="621792"/>
          </a:xfrm>
          <a:prstGeom prst="roundRect">
            <a:avLst>
              <a:gd name="adj" fmla="val 17647"/>
            </a:avLst>
          </a:prstGeom>
          <a:solidFill>
            <a:srgbClr val="2C1205"/>
          </a:solidFill>
          <a:ln/>
          <a:effectLst>
            <a:outerShdw sx="100000" sy="100000" kx="0" ky="0" algn="bl" rotWithShape="0" blurRad="101600" dist="38100" dir="2700000">
              <a:srgbClr val="000000">
                <a:alpha val="18000"/>
              </a:srgbClr>
            </a:outerShdw>
          </a:effectLst>
        </p:spPr>
      </p:sp>
      <p:sp>
        <p:nvSpPr>
          <p:cNvPr id="18" name="Shape 16"/>
          <p:cNvSpPr/>
          <p:nvPr/>
        </p:nvSpPr>
        <p:spPr>
          <a:xfrm>
            <a:off x="502920" y="2770632"/>
            <a:ext cx="1005840" cy="329184"/>
          </a:xfrm>
          <a:prstGeom prst="roundRect">
            <a:avLst>
              <a:gd name="adj" fmla="val 19444"/>
            </a:avLst>
          </a:prstGeom>
          <a:solidFill>
            <a:srgbClr val="2E7D6B"/>
          </a:solidFill>
          <a:ln/>
        </p:spPr>
      </p:sp>
      <p:sp>
        <p:nvSpPr>
          <p:cNvPr id="19" name="Text 17"/>
          <p:cNvSpPr/>
          <p:nvPr/>
        </p:nvSpPr>
        <p:spPr>
          <a:xfrm>
            <a:off x="502920" y="2770632"/>
            <a:ext cx="1005840" cy="329184"/>
          </a:xfrm>
          <a:prstGeom prst="rect">
            <a:avLst/>
          </a:prstGeom>
          <a:noFill/>
          <a:ln/>
        </p:spPr>
        <p:txBody>
          <a:bodyPr wrap="square" rtlCol="0" anchor="ctr"/>
          <a:lstStyle/>
          <a:p>
            <a:pPr algn="ctr" indent="0" marL="0">
              <a:buNone/>
            </a:pPr>
            <a:r>
              <a:rPr lang="en-US" sz="1050" b="1" dirty="0">
                <a:solidFill>
                  <a:srgbClr val="FFFFFF"/>
                </a:solidFill>
                <a:latin typeface="Arial" pitchFamily="34" charset="0"/>
                <a:ea typeface="Arial" pitchFamily="34" charset="-122"/>
                <a:cs typeface="Arial" pitchFamily="34" charset="-120"/>
              </a:rPr>
              <a:t>Low</a:t>
            </a:r>
            <a:endParaRPr lang="en-US" sz="1050" dirty="0"/>
          </a:p>
        </p:txBody>
      </p:sp>
      <p:sp>
        <p:nvSpPr>
          <p:cNvPr id="20" name="Text 18"/>
          <p:cNvSpPr/>
          <p:nvPr/>
        </p:nvSpPr>
        <p:spPr>
          <a:xfrm>
            <a:off x="1600200" y="2688336"/>
            <a:ext cx="2286000" cy="256032"/>
          </a:xfrm>
          <a:prstGeom prst="rect">
            <a:avLst/>
          </a:prstGeom>
          <a:noFill/>
          <a:ln/>
        </p:spPr>
        <p:txBody>
          <a:bodyPr wrap="square" lIns="0" tIns="0" rIns="0" bIns="0" rtlCol="0" anchor="ctr"/>
          <a:lstStyle/>
          <a:p>
            <a:pPr indent="0" marL="0">
              <a:buNone/>
            </a:pPr>
            <a:r>
              <a:rPr lang="en-US" sz="1200" b="1" dirty="0">
                <a:solidFill>
                  <a:srgbClr val="C8941A"/>
                </a:solidFill>
                <a:latin typeface="Arial" pitchFamily="34" charset="0"/>
                <a:ea typeface="Arial" pitchFamily="34" charset="-122"/>
                <a:cs typeface="Arial" pitchFamily="34" charset="-120"/>
              </a:rPr>
              <a:t>Shani–Shukra (now)</a:t>
            </a:r>
            <a:endParaRPr lang="en-US" sz="1200" dirty="0"/>
          </a:p>
        </p:txBody>
      </p:sp>
      <p:sp>
        <p:nvSpPr>
          <p:cNvPr id="21" name="Text 19"/>
          <p:cNvSpPr/>
          <p:nvPr/>
        </p:nvSpPr>
        <p:spPr>
          <a:xfrm>
            <a:off x="1600200" y="2962656"/>
            <a:ext cx="2011680" cy="201168"/>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2024 – 2027</a:t>
            </a:r>
            <a:endParaRPr lang="en-US" sz="1000" dirty="0"/>
          </a:p>
        </p:txBody>
      </p:sp>
      <p:sp>
        <p:nvSpPr>
          <p:cNvPr id="22" name="Text 20"/>
          <p:cNvSpPr/>
          <p:nvPr/>
        </p:nvSpPr>
        <p:spPr>
          <a:xfrm>
            <a:off x="3931920" y="2779776"/>
            <a:ext cx="4663440" cy="292608"/>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Generally healthy; sugar, kidney function to be monitored</a:t>
            </a:r>
            <a:endParaRPr lang="en-US" sz="1100" dirty="0"/>
          </a:p>
        </p:txBody>
      </p:sp>
      <p:sp>
        <p:nvSpPr>
          <p:cNvPr id="23" name="Shape 21"/>
          <p:cNvSpPr/>
          <p:nvPr/>
        </p:nvSpPr>
        <p:spPr>
          <a:xfrm>
            <a:off x="365760" y="3337560"/>
            <a:ext cx="8412480" cy="621792"/>
          </a:xfrm>
          <a:prstGeom prst="roundRect">
            <a:avLst>
              <a:gd name="adj" fmla="val 17647"/>
            </a:avLst>
          </a:prstGeom>
          <a:solidFill>
            <a:srgbClr val="2C1205"/>
          </a:solidFill>
          <a:ln/>
          <a:effectLst>
            <a:outerShdw sx="100000" sy="100000" kx="0" ky="0" algn="bl" rotWithShape="0" blurRad="101600" dist="38100" dir="2700000">
              <a:srgbClr val="000000">
                <a:alpha val="18000"/>
              </a:srgbClr>
            </a:outerShdw>
          </a:effectLst>
        </p:spPr>
      </p:sp>
      <p:sp>
        <p:nvSpPr>
          <p:cNvPr id="24" name="Shape 22"/>
          <p:cNvSpPr/>
          <p:nvPr/>
        </p:nvSpPr>
        <p:spPr>
          <a:xfrm>
            <a:off x="502920" y="3493008"/>
            <a:ext cx="1005840" cy="329184"/>
          </a:xfrm>
          <a:prstGeom prst="roundRect">
            <a:avLst>
              <a:gd name="adj" fmla="val 19444"/>
            </a:avLst>
          </a:prstGeom>
          <a:solidFill>
            <a:srgbClr val="C8941A"/>
          </a:solidFill>
          <a:ln/>
        </p:spPr>
      </p:sp>
      <p:sp>
        <p:nvSpPr>
          <p:cNvPr id="25" name="Text 23"/>
          <p:cNvSpPr/>
          <p:nvPr/>
        </p:nvSpPr>
        <p:spPr>
          <a:xfrm>
            <a:off x="502920" y="3493008"/>
            <a:ext cx="1005840" cy="329184"/>
          </a:xfrm>
          <a:prstGeom prst="rect">
            <a:avLst/>
          </a:prstGeom>
          <a:noFill/>
          <a:ln/>
        </p:spPr>
        <p:txBody>
          <a:bodyPr wrap="square" rtlCol="0" anchor="ctr"/>
          <a:lstStyle/>
          <a:p>
            <a:pPr algn="ctr" indent="0" marL="0">
              <a:buNone/>
            </a:pPr>
            <a:r>
              <a:rPr lang="en-US" sz="1050" b="1" dirty="0">
                <a:solidFill>
                  <a:srgbClr val="FFFFFF"/>
                </a:solidFill>
                <a:latin typeface="Arial" pitchFamily="34" charset="0"/>
                <a:ea typeface="Arial" pitchFamily="34" charset="-122"/>
                <a:cs typeface="Arial" pitchFamily="34" charset="-120"/>
              </a:rPr>
              <a:t>Medium</a:t>
            </a:r>
            <a:endParaRPr lang="en-US" sz="1050" dirty="0"/>
          </a:p>
        </p:txBody>
      </p:sp>
      <p:sp>
        <p:nvSpPr>
          <p:cNvPr id="26" name="Text 24"/>
          <p:cNvSpPr/>
          <p:nvPr/>
        </p:nvSpPr>
        <p:spPr>
          <a:xfrm>
            <a:off x="1600200" y="3410712"/>
            <a:ext cx="2286000" cy="256032"/>
          </a:xfrm>
          <a:prstGeom prst="rect">
            <a:avLst/>
          </a:prstGeom>
          <a:noFill/>
          <a:ln/>
        </p:spPr>
        <p:txBody>
          <a:bodyPr wrap="square" lIns="0" tIns="0" rIns="0" bIns="0" rtlCol="0" anchor="ctr"/>
          <a:lstStyle/>
          <a:p>
            <a:pPr indent="0" marL="0">
              <a:buNone/>
            </a:pPr>
            <a:r>
              <a:rPr lang="en-US" sz="1200" b="1" dirty="0">
                <a:solidFill>
                  <a:srgbClr val="C8941A"/>
                </a:solidFill>
                <a:latin typeface="Arial" pitchFamily="34" charset="0"/>
                <a:ea typeface="Arial" pitchFamily="34" charset="-122"/>
                <a:cs typeface="Arial" pitchFamily="34" charset="-120"/>
              </a:rPr>
              <a:t>Shani–Surya</a:t>
            </a:r>
            <a:endParaRPr lang="en-US" sz="1200" dirty="0"/>
          </a:p>
        </p:txBody>
      </p:sp>
      <p:sp>
        <p:nvSpPr>
          <p:cNvPr id="27" name="Text 25"/>
          <p:cNvSpPr/>
          <p:nvPr/>
        </p:nvSpPr>
        <p:spPr>
          <a:xfrm>
            <a:off x="1600200" y="3685032"/>
            <a:ext cx="2011680" cy="201168"/>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2027 – 2028</a:t>
            </a:r>
            <a:endParaRPr lang="en-US" sz="1000" dirty="0"/>
          </a:p>
        </p:txBody>
      </p:sp>
      <p:sp>
        <p:nvSpPr>
          <p:cNvPr id="28" name="Text 26"/>
          <p:cNvSpPr/>
          <p:nvPr/>
        </p:nvSpPr>
        <p:spPr>
          <a:xfrm>
            <a:off x="3931920" y="3502152"/>
            <a:ext cx="4663440" cy="292608"/>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Eye health, vitality dips; boost vitamin D and sun exposure</a:t>
            </a:r>
            <a:endParaRPr lang="en-US" sz="1100" dirty="0"/>
          </a:p>
        </p:txBody>
      </p:sp>
      <p:sp>
        <p:nvSpPr>
          <p:cNvPr id="29" name="Shape 27"/>
          <p:cNvSpPr/>
          <p:nvPr/>
        </p:nvSpPr>
        <p:spPr>
          <a:xfrm>
            <a:off x="365760" y="4059936"/>
            <a:ext cx="8412480" cy="621792"/>
          </a:xfrm>
          <a:prstGeom prst="roundRect">
            <a:avLst>
              <a:gd name="adj" fmla="val 17647"/>
            </a:avLst>
          </a:prstGeom>
          <a:solidFill>
            <a:srgbClr val="2C1205"/>
          </a:solidFill>
          <a:ln/>
          <a:effectLst>
            <a:outerShdw sx="100000" sy="100000" kx="0" ky="0" algn="bl" rotWithShape="0" blurRad="101600" dist="38100" dir="2700000">
              <a:srgbClr val="000000">
                <a:alpha val="18000"/>
              </a:srgbClr>
            </a:outerShdw>
          </a:effectLst>
        </p:spPr>
      </p:sp>
      <p:sp>
        <p:nvSpPr>
          <p:cNvPr id="30" name="Shape 28"/>
          <p:cNvSpPr/>
          <p:nvPr/>
        </p:nvSpPr>
        <p:spPr>
          <a:xfrm>
            <a:off x="502920" y="4215384"/>
            <a:ext cx="1005840" cy="329184"/>
          </a:xfrm>
          <a:prstGeom prst="roundRect">
            <a:avLst>
              <a:gd name="adj" fmla="val 19444"/>
            </a:avLst>
          </a:prstGeom>
          <a:solidFill>
            <a:srgbClr val="5C8D5F"/>
          </a:solidFill>
          <a:ln/>
        </p:spPr>
      </p:sp>
      <p:sp>
        <p:nvSpPr>
          <p:cNvPr id="31" name="Text 29"/>
          <p:cNvSpPr/>
          <p:nvPr/>
        </p:nvSpPr>
        <p:spPr>
          <a:xfrm>
            <a:off x="502920" y="4215384"/>
            <a:ext cx="1005840" cy="329184"/>
          </a:xfrm>
          <a:prstGeom prst="rect">
            <a:avLst/>
          </a:prstGeom>
          <a:noFill/>
          <a:ln/>
        </p:spPr>
        <p:txBody>
          <a:bodyPr wrap="square" rtlCol="0" anchor="ctr"/>
          <a:lstStyle/>
          <a:p>
            <a:pPr algn="ctr" indent="0" marL="0">
              <a:buNone/>
            </a:pPr>
            <a:r>
              <a:rPr lang="en-US" sz="1050" b="1" dirty="0">
                <a:solidFill>
                  <a:srgbClr val="FFFFFF"/>
                </a:solidFill>
                <a:latin typeface="Arial" pitchFamily="34" charset="0"/>
                <a:ea typeface="Arial" pitchFamily="34" charset="-122"/>
                <a:cs typeface="Arial" pitchFamily="34" charset="-120"/>
              </a:rPr>
              <a:t>Low-Med</a:t>
            </a:r>
            <a:endParaRPr lang="en-US" sz="1050" dirty="0"/>
          </a:p>
        </p:txBody>
      </p:sp>
      <p:sp>
        <p:nvSpPr>
          <p:cNvPr id="32" name="Text 30"/>
          <p:cNvSpPr/>
          <p:nvPr/>
        </p:nvSpPr>
        <p:spPr>
          <a:xfrm>
            <a:off x="1600200" y="4133088"/>
            <a:ext cx="2286000" cy="256032"/>
          </a:xfrm>
          <a:prstGeom prst="rect">
            <a:avLst/>
          </a:prstGeom>
          <a:noFill/>
          <a:ln/>
        </p:spPr>
        <p:txBody>
          <a:bodyPr wrap="square" lIns="0" tIns="0" rIns="0" bIns="0" rtlCol="0" anchor="ctr"/>
          <a:lstStyle/>
          <a:p>
            <a:pPr indent="0" marL="0">
              <a:buNone/>
            </a:pPr>
            <a:r>
              <a:rPr lang="en-US" sz="1200" b="1" dirty="0">
                <a:solidFill>
                  <a:srgbClr val="C8941A"/>
                </a:solidFill>
                <a:latin typeface="Arial" pitchFamily="34" charset="0"/>
                <a:ea typeface="Arial" pitchFamily="34" charset="-122"/>
                <a:cs typeface="Arial" pitchFamily="34" charset="-120"/>
              </a:rPr>
              <a:t>Moon sub-periods</a:t>
            </a:r>
            <a:endParaRPr lang="en-US" sz="1200" dirty="0"/>
          </a:p>
        </p:txBody>
      </p:sp>
      <p:sp>
        <p:nvSpPr>
          <p:cNvPr id="33" name="Text 31"/>
          <p:cNvSpPr/>
          <p:nvPr/>
        </p:nvSpPr>
        <p:spPr>
          <a:xfrm>
            <a:off x="1600200" y="4407408"/>
            <a:ext cx="2011680" cy="201168"/>
          </a:xfrm>
          <a:prstGeom prst="rect">
            <a:avLst/>
          </a:prstGeom>
          <a:noFill/>
          <a:ln/>
        </p:spPr>
        <p:txBody>
          <a:bodyPr wrap="square" lIns="0" tIns="0" rIns="0" bIns="0" rtlCol="0" anchor="ctr"/>
          <a:lstStyle/>
          <a:p>
            <a:pPr indent="0" marL="0">
              <a:buNone/>
            </a:pPr>
            <a:r>
              <a:rPr lang="en-US" sz="1000" i="1" dirty="0">
                <a:solidFill>
                  <a:srgbClr val="D4A853"/>
                </a:solidFill>
                <a:latin typeface="Arial" pitchFamily="34" charset="0"/>
                <a:ea typeface="Arial" pitchFamily="34" charset="-122"/>
                <a:cs typeface="Arial" pitchFamily="34" charset="-120"/>
              </a:rPr>
              <a:t>2028 – 2029</a:t>
            </a:r>
            <a:endParaRPr lang="en-US" sz="1000" dirty="0"/>
          </a:p>
        </p:txBody>
      </p:sp>
      <p:sp>
        <p:nvSpPr>
          <p:cNvPr id="34" name="Text 32"/>
          <p:cNvSpPr/>
          <p:nvPr/>
        </p:nvSpPr>
        <p:spPr>
          <a:xfrm>
            <a:off x="3931920" y="4224528"/>
            <a:ext cx="4663440" cy="292608"/>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Emotional health; sleep quality; water intake crucial</a:t>
            </a:r>
            <a:endParaRPr lang="en-US" sz="11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Spirituality, Dharma &amp; Inner Life</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365760" y="1188720"/>
            <a:ext cx="8412480" cy="841248"/>
          </a:xfrm>
          <a:prstGeom prst="roundRect">
            <a:avLst>
              <a:gd name="adj" fmla="val 10870"/>
            </a:avLst>
          </a:prstGeom>
          <a:solidFill>
            <a:srgbClr val="FAE8C0"/>
          </a:solidFill>
          <a:ln/>
          <a:effectLst>
            <a:outerShdw sx="100000" sy="100000" kx="0" ky="0" algn="bl" rotWithShape="0" blurRad="101600" dist="38100" dir="2700000">
              <a:srgbClr val="000000">
                <a:alpha val="18000"/>
              </a:srgbClr>
            </a:outerShdw>
          </a:effectLst>
        </p:spPr>
      </p:sp>
      <p:sp>
        <p:nvSpPr>
          <p:cNvPr id="6" name="Text 4"/>
          <p:cNvSpPr/>
          <p:nvPr/>
        </p:nvSpPr>
        <p:spPr>
          <a:xfrm>
            <a:off x="548640" y="1261872"/>
            <a:ext cx="8046720" cy="274320"/>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 Ketu in H3 (Sagittarius)</a:t>
            </a:r>
            <a:endParaRPr lang="en-US" sz="1200" dirty="0"/>
          </a:p>
        </p:txBody>
      </p:sp>
      <p:sp>
        <p:nvSpPr>
          <p:cNvPr id="7" name="Text 5"/>
          <p:cNvSpPr/>
          <p:nvPr/>
        </p:nvSpPr>
        <p:spPr>
          <a:xfrm>
            <a:off x="548640" y="1572768"/>
            <a:ext cx="8046720" cy="40233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Ketu in the 3rd house in the sign of Sagittarius reveals deep past-life spiritual merit and wisdom accumulated over lifetimes. The native carries an innate philosophical inclination and seeks meaning beyond the material world.</a:t>
            </a:r>
            <a:endParaRPr lang="en-US" sz="1050" dirty="0"/>
          </a:p>
        </p:txBody>
      </p:sp>
      <p:sp>
        <p:nvSpPr>
          <p:cNvPr id="8" name="Shape 6"/>
          <p:cNvSpPr/>
          <p:nvPr/>
        </p:nvSpPr>
        <p:spPr>
          <a:xfrm>
            <a:off x="365760" y="2121408"/>
            <a:ext cx="8412480" cy="841248"/>
          </a:xfrm>
          <a:prstGeom prst="roundRect">
            <a:avLst>
              <a:gd name="adj" fmla="val 10870"/>
            </a:avLst>
          </a:prstGeom>
          <a:solidFill>
            <a:srgbClr val="FFFFFF"/>
          </a:solidFill>
          <a:ln/>
          <a:effectLst>
            <a:outerShdw sx="100000" sy="100000" kx="0" ky="0" algn="bl" rotWithShape="0" blurRad="101600" dist="38100" dir="2700000">
              <a:srgbClr val="000000">
                <a:alpha val="18000"/>
              </a:srgbClr>
            </a:outerShdw>
          </a:effectLst>
        </p:spPr>
      </p:sp>
      <p:sp>
        <p:nvSpPr>
          <p:cNvPr id="9" name="Text 7"/>
          <p:cNvSpPr/>
          <p:nvPr/>
        </p:nvSpPr>
        <p:spPr>
          <a:xfrm>
            <a:off x="548640" y="2194560"/>
            <a:ext cx="8046720" cy="274320"/>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 Jupiter in Scorpio (H2)</a:t>
            </a:r>
            <a:endParaRPr lang="en-US" sz="1200" dirty="0"/>
          </a:p>
        </p:txBody>
      </p:sp>
      <p:sp>
        <p:nvSpPr>
          <p:cNvPr id="10" name="Text 8"/>
          <p:cNvSpPr/>
          <p:nvPr/>
        </p:nvSpPr>
        <p:spPr>
          <a:xfrm>
            <a:off x="548640" y="2505456"/>
            <a:ext cx="8046720" cy="40233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Jupiter here draws the native toward occult knowledge, Vedic philosophy, tantra, astrology, and hidden sciences. Deep investigation and esoteric learning bring profound satisfaction.</a:t>
            </a:r>
            <a:endParaRPr lang="en-US" sz="1050" dirty="0"/>
          </a:p>
        </p:txBody>
      </p:sp>
      <p:sp>
        <p:nvSpPr>
          <p:cNvPr id="11" name="Shape 9"/>
          <p:cNvSpPr/>
          <p:nvPr/>
        </p:nvSpPr>
        <p:spPr>
          <a:xfrm>
            <a:off x="365760" y="3054096"/>
            <a:ext cx="8412480" cy="841248"/>
          </a:xfrm>
          <a:prstGeom prst="roundRect">
            <a:avLst>
              <a:gd name="adj" fmla="val 10870"/>
            </a:avLst>
          </a:prstGeom>
          <a:solidFill>
            <a:srgbClr val="FAE8C0"/>
          </a:solidFill>
          <a:ln/>
          <a:effectLst>
            <a:outerShdw sx="100000" sy="100000" kx="0" ky="0" algn="bl" rotWithShape="0" blurRad="101600" dist="38100" dir="2700000">
              <a:srgbClr val="000000">
                <a:alpha val="18000"/>
              </a:srgbClr>
            </a:outerShdw>
          </a:effectLst>
        </p:spPr>
      </p:sp>
      <p:sp>
        <p:nvSpPr>
          <p:cNvPr id="12" name="Text 10"/>
          <p:cNvSpPr/>
          <p:nvPr/>
        </p:nvSpPr>
        <p:spPr>
          <a:xfrm>
            <a:off x="548640" y="3127248"/>
            <a:ext cx="8046720" cy="274320"/>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 9th House Rahu</a:t>
            </a:r>
            <a:endParaRPr lang="en-US" sz="1200" dirty="0"/>
          </a:p>
        </p:txBody>
      </p:sp>
      <p:sp>
        <p:nvSpPr>
          <p:cNvPr id="13" name="Text 11"/>
          <p:cNvSpPr/>
          <p:nvPr/>
        </p:nvSpPr>
        <p:spPr>
          <a:xfrm>
            <a:off x="548640" y="3438144"/>
            <a:ext cx="8046720" cy="40233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Rahu in the 9th house of dharma and higher learning shows the soul's evolutionary direction: expanding spiritual horizons through unconventional means, world travel, and diverse philosophical studies.</a:t>
            </a:r>
            <a:endParaRPr lang="en-US" sz="1050" dirty="0"/>
          </a:p>
        </p:txBody>
      </p:sp>
      <p:sp>
        <p:nvSpPr>
          <p:cNvPr id="14" name="Shape 12"/>
          <p:cNvSpPr/>
          <p:nvPr/>
        </p:nvSpPr>
        <p:spPr>
          <a:xfrm>
            <a:off x="365760" y="3986784"/>
            <a:ext cx="8412480" cy="841248"/>
          </a:xfrm>
          <a:prstGeom prst="roundRect">
            <a:avLst>
              <a:gd name="adj" fmla="val 10870"/>
            </a:avLst>
          </a:prstGeom>
          <a:solidFill>
            <a:srgbClr val="FFFFFF"/>
          </a:solidFill>
          <a:ln/>
          <a:effectLst>
            <a:outerShdw sx="100000" sy="100000" kx="0" ky="0" algn="bl" rotWithShape="0" blurRad="101600" dist="38100" dir="2700000">
              <a:srgbClr val="000000">
                <a:alpha val="18000"/>
              </a:srgbClr>
            </a:outerShdw>
          </a:effectLst>
        </p:spPr>
      </p:sp>
      <p:sp>
        <p:nvSpPr>
          <p:cNvPr id="15" name="Text 13"/>
          <p:cNvSpPr/>
          <p:nvPr/>
        </p:nvSpPr>
        <p:spPr>
          <a:xfrm>
            <a:off x="548640" y="4059936"/>
            <a:ext cx="8046720" cy="274320"/>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 Shani Mahadasha</a:t>
            </a:r>
            <a:endParaRPr lang="en-US" sz="1200" dirty="0"/>
          </a:p>
        </p:txBody>
      </p:sp>
      <p:sp>
        <p:nvSpPr>
          <p:cNvPr id="16" name="Text 14"/>
          <p:cNvSpPr/>
          <p:nvPr/>
        </p:nvSpPr>
        <p:spPr>
          <a:xfrm>
            <a:off x="548640" y="4370832"/>
            <a:ext cx="8046720" cy="402336"/>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As Shani Mahadasha (2017–2036) progresses, spiritual inclinations will deepen considerably. Saturn's karmic nature will urge the native to seek meaning beyond ambition — a natural movement toward wisdom.</a:t>
            </a:r>
            <a:endParaRPr lang="en-US" sz="105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02336"/>
            <a:ext cx="8595360" cy="420624"/>
          </a:xfrm>
          <a:prstGeom prst="rect">
            <a:avLst/>
          </a:prstGeom>
          <a:noFill/>
          <a:ln/>
        </p:spPr>
        <p:txBody>
          <a:bodyPr wrap="square" rtlCol="0" anchor="ctr"/>
          <a:lstStyle/>
          <a:p>
            <a:pPr algn="ctr" indent="0" marL="0">
              <a:buNone/>
            </a:pPr>
            <a:r>
              <a:rPr lang="en-US" sz="2400" b="1" dirty="0">
                <a:solidFill>
                  <a:srgbClr val="C8941A"/>
                </a:solidFill>
                <a:latin typeface="Cambria" pitchFamily="34" charset="0"/>
                <a:ea typeface="Cambria" pitchFamily="34" charset="-122"/>
                <a:cs typeface="Cambria" pitchFamily="34" charset="-120"/>
              </a:rPr>
              <a:t>Jyotish Upayas — Remedies (Part 1)</a:t>
            </a:r>
            <a:endParaRPr lang="en-US" sz="2400" dirty="0"/>
          </a:p>
        </p:txBody>
      </p:sp>
      <p:sp>
        <p:nvSpPr>
          <p:cNvPr id="5" name="Shape 3"/>
          <p:cNvSpPr/>
          <p:nvPr/>
        </p:nvSpPr>
        <p:spPr>
          <a:xfrm>
            <a:off x="365760" y="1051560"/>
            <a:ext cx="8412480" cy="822960"/>
          </a:xfrm>
          <a:prstGeom prst="roundRect">
            <a:avLst>
              <a:gd name="adj" fmla="val 13333"/>
            </a:avLst>
          </a:prstGeom>
          <a:solidFill>
            <a:srgbClr val="2C1205"/>
          </a:solidFill>
          <a:ln/>
          <a:effectLst>
            <a:outerShdw sx="100000" sy="100000" kx="0" ky="0" algn="bl" rotWithShape="0" blurRad="101600" dist="38100" dir="2700000">
              <a:srgbClr val="000000">
                <a:alpha val="18000"/>
              </a:srgbClr>
            </a:outerShdw>
          </a:effectLst>
        </p:spPr>
      </p:sp>
      <p:sp>
        <p:nvSpPr>
          <p:cNvPr id="6" name="Text 4"/>
          <p:cNvSpPr/>
          <p:nvPr/>
        </p:nvSpPr>
        <p:spPr>
          <a:xfrm>
            <a:off x="548640" y="1124712"/>
            <a:ext cx="8046720" cy="292608"/>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 Gemstone Blue Sapphire (Neelam)</a:t>
            </a:r>
            <a:endParaRPr lang="en-US" sz="1300" dirty="0"/>
          </a:p>
        </p:txBody>
      </p:sp>
      <p:sp>
        <p:nvSpPr>
          <p:cNvPr id="7" name="Text 5"/>
          <p:cNvSpPr/>
          <p:nvPr/>
        </p:nvSpPr>
        <p:spPr>
          <a:xfrm>
            <a:off x="548640" y="1453896"/>
            <a:ext cx="8046720" cy="36576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5–7 carats in silver or gold, worn on middle finger of right hand. Perform puja on a Saturday morning. Consult an astrologer for final confirmation before wearing.</a:t>
            </a:r>
            <a:endParaRPr lang="en-US" sz="1100" dirty="0"/>
          </a:p>
        </p:txBody>
      </p:sp>
      <p:sp>
        <p:nvSpPr>
          <p:cNvPr id="8" name="Shape 6"/>
          <p:cNvSpPr/>
          <p:nvPr/>
        </p:nvSpPr>
        <p:spPr>
          <a:xfrm>
            <a:off x="365760" y="2011680"/>
            <a:ext cx="8412480" cy="822960"/>
          </a:xfrm>
          <a:prstGeom prst="roundRect">
            <a:avLst>
              <a:gd name="adj" fmla="val 13333"/>
            </a:avLst>
          </a:prstGeom>
          <a:solidFill>
            <a:srgbClr val="2C1205"/>
          </a:solidFill>
          <a:ln/>
          <a:effectLst>
            <a:outerShdw sx="100000" sy="100000" kx="0" ky="0" algn="bl" rotWithShape="0" blurRad="101600" dist="38100" dir="2700000">
              <a:srgbClr val="000000">
                <a:alpha val="18000"/>
              </a:srgbClr>
            </a:outerShdw>
          </a:effectLst>
        </p:spPr>
      </p:sp>
      <p:sp>
        <p:nvSpPr>
          <p:cNvPr id="9" name="Text 7"/>
          <p:cNvSpPr/>
          <p:nvPr/>
        </p:nvSpPr>
        <p:spPr>
          <a:xfrm>
            <a:off x="548640" y="2084832"/>
            <a:ext cx="8046720" cy="292608"/>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 Secondary Emerald (Panna)</a:t>
            </a:r>
            <a:endParaRPr lang="en-US" sz="1300" dirty="0"/>
          </a:p>
        </p:txBody>
      </p:sp>
      <p:sp>
        <p:nvSpPr>
          <p:cNvPr id="10" name="Text 8"/>
          <p:cNvSpPr/>
          <p:nvPr/>
        </p:nvSpPr>
        <p:spPr>
          <a:xfrm>
            <a:off x="548640" y="2414016"/>
            <a:ext cx="8046720" cy="36576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4–5 carats for Mercury. Enhances communication, career, and analytical ability. Worn on the little finger of the right hand in gold.</a:t>
            </a:r>
            <a:endParaRPr lang="en-US" sz="1100" dirty="0"/>
          </a:p>
        </p:txBody>
      </p:sp>
      <p:sp>
        <p:nvSpPr>
          <p:cNvPr id="11" name="Shape 9"/>
          <p:cNvSpPr/>
          <p:nvPr/>
        </p:nvSpPr>
        <p:spPr>
          <a:xfrm>
            <a:off x="365760" y="2971800"/>
            <a:ext cx="8412480" cy="822960"/>
          </a:xfrm>
          <a:prstGeom prst="roundRect">
            <a:avLst>
              <a:gd name="adj" fmla="val 13333"/>
            </a:avLst>
          </a:prstGeom>
          <a:solidFill>
            <a:srgbClr val="2C1205"/>
          </a:solidFill>
          <a:ln/>
          <a:effectLst>
            <a:outerShdw sx="100000" sy="100000" kx="0" ky="0" algn="bl" rotWithShape="0" blurRad="101600" dist="38100" dir="2700000">
              <a:srgbClr val="000000">
                <a:alpha val="18000"/>
              </a:srgbClr>
            </a:outerShdw>
          </a:effectLst>
        </p:spPr>
      </p:sp>
      <p:sp>
        <p:nvSpPr>
          <p:cNvPr id="12" name="Text 10"/>
          <p:cNvSpPr/>
          <p:nvPr/>
        </p:nvSpPr>
        <p:spPr>
          <a:xfrm>
            <a:off x="548640" y="3044952"/>
            <a:ext cx="8046720" cy="292608"/>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 Mantra Shani Mantra</a:t>
            </a:r>
            <a:endParaRPr lang="en-US" sz="1300" dirty="0"/>
          </a:p>
        </p:txBody>
      </p:sp>
      <p:sp>
        <p:nvSpPr>
          <p:cNvPr id="13" name="Text 11"/>
          <p:cNvSpPr/>
          <p:nvPr/>
        </p:nvSpPr>
        <p:spPr>
          <a:xfrm>
            <a:off x="548640" y="3374136"/>
            <a:ext cx="8046720" cy="36576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ॐ शं शनैश्चराय नमः — Chant 108 times every Saturday for Shani Mahadasha protection. Also chant Hanuman Chalisa daily.</a:t>
            </a:r>
            <a:endParaRPr lang="en-US" sz="1100" dirty="0"/>
          </a:p>
        </p:txBody>
      </p:sp>
      <p:sp>
        <p:nvSpPr>
          <p:cNvPr id="14" name="Shape 12"/>
          <p:cNvSpPr/>
          <p:nvPr/>
        </p:nvSpPr>
        <p:spPr>
          <a:xfrm>
            <a:off x="365760" y="3931920"/>
            <a:ext cx="8412480" cy="822960"/>
          </a:xfrm>
          <a:prstGeom prst="roundRect">
            <a:avLst>
              <a:gd name="adj" fmla="val 13333"/>
            </a:avLst>
          </a:prstGeom>
          <a:solidFill>
            <a:srgbClr val="2C1205"/>
          </a:solidFill>
          <a:ln/>
          <a:effectLst>
            <a:outerShdw sx="100000" sy="100000" kx="0" ky="0" algn="bl" rotWithShape="0" blurRad="101600" dist="38100" dir="2700000">
              <a:srgbClr val="000000">
                <a:alpha val="18000"/>
              </a:srgbClr>
            </a:outerShdw>
          </a:effectLst>
        </p:spPr>
      </p:sp>
      <p:sp>
        <p:nvSpPr>
          <p:cNvPr id="15" name="Text 13"/>
          <p:cNvSpPr/>
          <p:nvPr/>
        </p:nvSpPr>
        <p:spPr>
          <a:xfrm>
            <a:off x="548640" y="4005072"/>
            <a:ext cx="8046720" cy="292608"/>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 Mantra Surya Mantra</a:t>
            </a:r>
            <a:endParaRPr lang="en-US" sz="1300" dirty="0"/>
          </a:p>
        </p:txBody>
      </p:sp>
      <p:sp>
        <p:nvSpPr>
          <p:cNvPr id="16" name="Text 14"/>
          <p:cNvSpPr/>
          <p:nvPr/>
        </p:nvSpPr>
        <p:spPr>
          <a:xfrm>
            <a:off x="548640" y="4334256"/>
            <a:ext cx="8046720" cy="36576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ॐ ह्रां ह्रीं ह्रौं सः सूर्याय नमः — 108 repetitions at sunrise, facing east, for clarity and authority.</a:t>
            </a:r>
            <a:endParaRPr lang="en-US" sz="11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Jyotish Upayas — Remedies (Part 2)</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365760" y="1170432"/>
            <a:ext cx="4114800" cy="1051560"/>
          </a:xfrm>
          <a:prstGeom prst="roundRect">
            <a:avLst>
              <a:gd name="adj" fmla="val 8696"/>
            </a:avLst>
          </a:prstGeom>
          <a:solidFill>
            <a:srgbClr val="FAE8C0"/>
          </a:solidFill>
          <a:ln/>
          <a:effectLst>
            <a:outerShdw sx="100000" sy="100000" kx="0" ky="0" algn="bl" rotWithShape="0" blurRad="101600" dist="38100" dir="2700000">
              <a:srgbClr val="000000">
                <a:alpha val="18000"/>
              </a:srgbClr>
            </a:outerShdw>
          </a:effectLst>
        </p:spPr>
      </p:sp>
      <p:sp>
        <p:nvSpPr>
          <p:cNvPr id="6" name="Text 4"/>
          <p:cNvSpPr/>
          <p:nvPr/>
        </p:nvSpPr>
        <p:spPr>
          <a:xfrm>
            <a:off x="502920" y="1243584"/>
            <a:ext cx="457200" cy="329184"/>
          </a:xfrm>
          <a:prstGeom prst="rect">
            <a:avLst/>
          </a:prstGeom>
          <a:noFill/>
          <a:ln/>
        </p:spPr>
        <p:txBody>
          <a:bodyPr wrap="square" lIns="0" tIns="0" rIns="0" bIns="0" rtlCol="0" anchor="ctr"/>
          <a:lstStyle/>
          <a:p>
            <a:pPr indent="0" marL="0">
              <a:buNone/>
            </a:pPr>
            <a:r>
              <a:rPr lang="en-US" sz="2000" dirty="0">
                <a:solidFill>
                  <a:srgbClr val="B5451B"/>
                </a:solidFill>
                <a:latin typeface="Arial" pitchFamily="34" charset="0"/>
                <a:ea typeface="Arial" pitchFamily="34" charset="-122"/>
                <a:cs typeface="Arial" pitchFamily="34" charset="-120"/>
              </a:rPr>
              <a:t>🕯 Fasting</a:t>
            </a:r>
            <a:endParaRPr lang="en-US" sz="2000" dirty="0"/>
          </a:p>
        </p:txBody>
      </p:sp>
      <p:sp>
        <p:nvSpPr>
          <p:cNvPr id="7" name="Text 5"/>
          <p:cNvSpPr/>
          <p:nvPr/>
        </p:nvSpPr>
        <p:spPr>
          <a:xfrm>
            <a:off x="502920" y="1581912"/>
            <a:ext cx="3840480" cy="566928"/>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Saturday fasts during Shani Mahadasha bring immense karmic relief. Also observe Ekadashi (11th lunar day) for overall spiritual protection and clarity.</a:t>
            </a:r>
            <a:endParaRPr lang="en-US" sz="1050" dirty="0"/>
          </a:p>
        </p:txBody>
      </p:sp>
      <p:sp>
        <p:nvSpPr>
          <p:cNvPr id="8" name="Shape 6"/>
          <p:cNvSpPr/>
          <p:nvPr/>
        </p:nvSpPr>
        <p:spPr>
          <a:xfrm>
            <a:off x="4754880" y="1170432"/>
            <a:ext cx="4114800" cy="1051560"/>
          </a:xfrm>
          <a:prstGeom prst="roundRect">
            <a:avLst>
              <a:gd name="adj" fmla="val 8696"/>
            </a:avLst>
          </a:prstGeom>
          <a:solidFill>
            <a:srgbClr val="FFFFFF"/>
          </a:solidFill>
          <a:ln/>
          <a:effectLst>
            <a:outerShdw sx="100000" sy="100000" kx="0" ky="0" algn="bl" rotWithShape="0" blurRad="101600" dist="38100" dir="2700000">
              <a:srgbClr val="000000">
                <a:alpha val="18000"/>
              </a:srgbClr>
            </a:outerShdw>
          </a:effectLst>
        </p:spPr>
      </p:sp>
      <p:sp>
        <p:nvSpPr>
          <p:cNvPr id="9" name="Text 7"/>
          <p:cNvSpPr/>
          <p:nvPr/>
        </p:nvSpPr>
        <p:spPr>
          <a:xfrm>
            <a:off x="4892040" y="1243584"/>
            <a:ext cx="457200" cy="329184"/>
          </a:xfrm>
          <a:prstGeom prst="rect">
            <a:avLst/>
          </a:prstGeom>
          <a:noFill/>
          <a:ln/>
        </p:spPr>
        <p:txBody>
          <a:bodyPr wrap="square" lIns="0" tIns="0" rIns="0" bIns="0" rtlCol="0" anchor="ctr"/>
          <a:lstStyle/>
          <a:p>
            <a:pPr indent="0" marL="0">
              <a:buNone/>
            </a:pPr>
            <a:r>
              <a:rPr lang="en-US" sz="2000" dirty="0">
                <a:solidFill>
                  <a:srgbClr val="B5451B"/>
                </a:solidFill>
                <a:latin typeface="Arial" pitchFamily="34" charset="0"/>
                <a:ea typeface="Arial" pitchFamily="34" charset="-122"/>
                <a:cs typeface="Arial" pitchFamily="34" charset="-120"/>
              </a:rPr>
              <a:t>🫘 Donations</a:t>
            </a:r>
            <a:endParaRPr lang="en-US" sz="2000" dirty="0"/>
          </a:p>
        </p:txBody>
      </p:sp>
      <p:sp>
        <p:nvSpPr>
          <p:cNvPr id="10" name="Text 8"/>
          <p:cNvSpPr/>
          <p:nvPr/>
        </p:nvSpPr>
        <p:spPr>
          <a:xfrm>
            <a:off x="4892040" y="1581912"/>
            <a:ext cx="3840480" cy="566928"/>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Saturday: donate black sesame seeds, black cloth, mustard oil, and iron items. Friday: donate white sweets, white cloth, and fragrant flowers for Venus blessings.</a:t>
            </a:r>
            <a:endParaRPr lang="en-US" sz="1050" dirty="0"/>
          </a:p>
        </p:txBody>
      </p:sp>
      <p:sp>
        <p:nvSpPr>
          <p:cNvPr id="11" name="Shape 9"/>
          <p:cNvSpPr/>
          <p:nvPr/>
        </p:nvSpPr>
        <p:spPr>
          <a:xfrm>
            <a:off x="365760" y="2359152"/>
            <a:ext cx="4114800" cy="1051560"/>
          </a:xfrm>
          <a:prstGeom prst="roundRect">
            <a:avLst>
              <a:gd name="adj" fmla="val 8696"/>
            </a:avLst>
          </a:prstGeom>
          <a:solidFill>
            <a:srgbClr val="FAE8C0"/>
          </a:solidFill>
          <a:ln/>
          <a:effectLst>
            <a:outerShdw sx="100000" sy="100000" kx="0" ky="0" algn="bl" rotWithShape="0" blurRad="101600" dist="38100" dir="2700000">
              <a:srgbClr val="000000">
                <a:alpha val="18000"/>
              </a:srgbClr>
            </a:outerShdw>
          </a:effectLst>
        </p:spPr>
      </p:sp>
      <p:sp>
        <p:nvSpPr>
          <p:cNvPr id="12" name="Text 10"/>
          <p:cNvSpPr/>
          <p:nvPr/>
        </p:nvSpPr>
        <p:spPr>
          <a:xfrm>
            <a:off x="502920" y="2432304"/>
            <a:ext cx="457200" cy="329184"/>
          </a:xfrm>
          <a:prstGeom prst="rect">
            <a:avLst/>
          </a:prstGeom>
          <a:noFill/>
          <a:ln/>
        </p:spPr>
        <p:txBody>
          <a:bodyPr wrap="square" lIns="0" tIns="0" rIns="0" bIns="0" rtlCol="0" anchor="ctr"/>
          <a:lstStyle/>
          <a:p>
            <a:pPr indent="0" marL="0">
              <a:buNone/>
            </a:pPr>
            <a:r>
              <a:rPr lang="en-US" sz="2000" dirty="0">
                <a:solidFill>
                  <a:srgbClr val="B5451B"/>
                </a:solidFill>
                <a:latin typeface="Arial" pitchFamily="34" charset="0"/>
                <a:ea typeface="Arial" pitchFamily="34" charset="-122"/>
                <a:cs typeface="Arial" pitchFamily="34" charset="-120"/>
              </a:rPr>
              <a:t>🛕 Deity Worship</a:t>
            </a:r>
            <a:endParaRPr lang="en-US" sz="2000" dirty="0"/>
          </a:p>
        </p:txBody>
      </p:sp>
      <p:sp>
        <p:nvSpPr>
          <p:cNvPr id="13" name="Text 11"/>
          <p:cNvSpPr/>
          <p:nvPr/>
        </p:nvSpPr>
        <p:spPr>
          <a:xfrm>
            <a:off x="502920" y="2770632"/>
            <a:ext cx="3840480" cy="566928"/>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Offer daily prayers to Lord Shiva, Goddess Lakshmi (Fridays), and Lord Shani (Saturdays). Visit a Shani temple on the 1st Saturday of each month.</a:t>
            </a:r>
            <a:endParaRPr lang="en-US" sz="1050" dirty="0"/>
          </a:p>
        </p:txBody>
      </p:sp>
      <p:sp>
        <p:nvSpPr>
          <p:cNvPr id="14" name="Shape 12"/>
          <p:cNvSpPr/>
          <p:nvPr/>
        </p:nvSpPr>
        <p:spPr>
          <a:xfrm>
            <a:off x="4754880" y="2359152"/>
            <a:ext cx="4114800" cy="1051560"/>
          </a:xfrm>
          <a:prstGeom prst="roundRect">
            <a:avLst>
              <a:gd name="adj" fmla="val 8696"/>
            </a:avLst>
          </a:prstGeom>
          <a:solidFill>
            <a:srgbClr val="FFFFFF"/>
          </a:solidFill>
          <a:ln/>
          <a:effectLst>
            <a:outerShdw sx="100000" sy="100000" kx="0" ky="0" algn="bl" rotWithShape="0" blurRad="101600" dist="38100" dir="2700000">
              <a:srgbClr val="000000">
                <a:alpha val="18000"/>
              </a:srgbClr>
            </a:outerShdw>
          </a:effectLst>
        </p:spPr>
      </p:sp>
      <p:sp>
        <p:nvSpPr>
          <p:cNvPr id="15" name="Text 13"/>
          <p:cNvSpPr/>
          <p:nvPr/>
        </p:nvSpPr>
        <p:spPr>
          <a:xfrm>
            <a:off x="4892040" y="2432304"/>
            <a:ext cx="457200" cy="329184"/>
          </a:xfrm>
          <a:prstGeom prst="rect">
            <a:avLst/>
          </a:prstGeom>
          <a:noFill/>
          <a:ln/>
        </p:spPr>
        <p:txBody>
          <a:bodyPr wrap="square" lIns="0" tIns="0" rIns="0" bIns="0" rtlCol="0" anchor="ctr"/>
          <a:lstStyle/>
          <a:p>
            <a:pPr indent="0" marL="0">
              <a:buNone/>
            </a:pPr>
            <a:r>
              <a:rPr lang="en-US" sz="2000" dirty="0">
                <a:solidFill>
                  <a:srgbClr val="B5451B"/>
                </a:solidFill>
                <a:latin typeface="Arial" pitchFamily="34" charset="0"/>
                <a:ea typeface="Arial" pitchFamily="34" charset="-122"/>
                <a:cs typeface="Arial" pitchFamily="34" charset="-120"/>
              </a:rPr>
              <a:t>🔥 Yagya / Homam</a:t>
            </a:r>
            <a:endParaRPr lang="en-US" sz="2000" dirty="0"/>
          </a:p>
        </p:txBody>
      </p:sp>
      <p:sp>
        <p:nvSpPr>
          <p:cNvPr id="16" name="Text 14"/>
          <p:cNvSpPr/>
          <p:nvPr/>
        </p:nvSpPr>
        <p:spPr>
          <a:xfrm>
            <a:off x="4892040" y="2770632"/>
            <a:ext cx="3840480" cy="566928"/>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Perform Shani Graha Shanti Yagya once during the current Mahadasha. Annual Navagraha Homam on your birthday (September 25) is strongly recommended.</a:t>
            </a:r>
            <a:endParaRPr lang="en-US" sz="1050" dirty="0"/>
          </a:p>
        </p:txBody>
      </p:sp>
      <p:sp>
        <p:nvSpPr>
          <p:cNvPr id="17" name="Shape 15"/>
          <p:cNvSpPr/>
          <p:nvPr/>
        </p:nvSpPr>
        <p:spPr>
          <a:xfrm>
            <a:off x="365760" y="3547872"/>
            <a:ext cx="4114800" cy="1051560"/>
          </a:xfrm>
          <a:prstGeom prst="roundRect">
            <a:avLst>
              <a:gd name="adj" fmla="val 8696"/>
            </a:avLst>
          </a:prstGeom>
          <a:solidFill>
            <a:srgbClr val="FAE8C0"/>
          </a:solidFill>
          <a:ln/>
          <a:effectLst>
            <a:outerShdw sx="100000" sy="100000" kx="0" ky="0" algn="bl" rotWithShape="0" blurRad="101600" dist="38100" dir="2700000">
              <a:srgbClr val="000000">
                <a:alpha val="18000"/>
              </a:srgbClr>
            </a:outerShdw>
          </a:effectLst>
        </p:spPr>
      </p:sp>
      <p:sp>
        <p:nvSpPr>
          <p:cNvPr id="18" name="Text 16"/>
          <p:cNvSpPr/>
          <p:nvPr/>
        </p:nvSpPr>
        <p:spPr>
          <a:xfrm>
            <a:off x="502920" y="3621024"/>
            <a:ext cx="457200" cy="329184"/>
          </a:xfrm>
          <a:prstGeom prst="rect">
            <a:avLst/>
          </a:prstGeom>
          <a:noFill/>
          <a:ln/>
        </p:spPr>
        <p:txBody>
          <a:bodyPr wrap="square" lIns="0" tIns="0" rIns="0" bIns="0" rtlCol="0" anchor="ctr"/>
          <a:lstStyle/>
          <a:p>
            <a:pPr indent="0" marL="0">
              <a:buNone/>
            </a:pPr>
            <a:r>
              <a:rPr lang="en-US" sz="2000" dirty="0">
                <a:solidFill>
                  <a:srgbClr val="B5451B"/>
                </a:solidFill>
                <a:latin typeface="Arial" pitchFamily="34" charset="0"/>
                <a:ea typeface="Arial" pitchFamily="34" charset="-122"/>
                <a:cs typeface="Arial" pitchFamily="34" charset="-120"/>
              </a:rPr>
              <a:t>🧘 Sadhana</a:t>
            </a:r>
            <a:endParaRPr lang="en-US" sz="2000" dirty="0"/>
          </a:p>
        </p:txBody>
      </p:sp>
      <p:sp>
        <p:nvSpPr>
          <p:cNvPr id="19" name="Text 17"/>
          <p:cNvSpPr/>
          <p:nvPr/>
        </p:nvSpPr>
        <p:spPr>
          <a:xfrm>
            <a:off x="502920" y="3959352"/>
            <a:ext cx="3840480" cy="566928"/>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Regular meditation, pranayama, and yoga practice — especially Surya Namaskar daily — will strengthen planetary energies and maintain health and mental clarity.</a:t>
            </a:r>
            <a:endParaRPr lang="en-US" sz="1050" dirty="0"/>
          </a:p>
        </p:txBody>
      </p:sp>
      <p:sp>
        <p:nvSpPr>
          <p:cNvPr id="20" name="Shape 18"/>
          <p:cNvSpPr/>
          <p:nvPr/>
        </p:nvSpPr>
        <p:spPr>
          <a:xfrm>
            <a:off x="4754880" y="3547872"/>
            <a:ext cx="4114800" cy="1051560"/>
          </a:xfrm>
          <a:prstGeom prst="roundRect">
            <a:avLst>
              <a:gd name="adj" fmla="val 8696"/>
            </a:avLst>
          </a:prstGeom>
          <a:solidFill>
            <a:srgbClr val="FFFFFF"/>
          </a:solidFill>
          <a:ln/>
          <a:effectLst>
            <a:outerShdw sx="100000" sy="100000" kx="0" ky="0" algn="bl" rotWithShape="0" blurRad="101600" dist="38100" dir="2700000">
              <a:srgbClr val="000000">
                <a:alpha val="18000"/>
              </a:srgbClr>
            </a:outerShdw>
          </a:effectLst>
        </p:spPr>
      </p:sp>
      <p:sp>
        <p:nvSpPr>
          <p:cNvPr id="21" name="Text 19"/>
          <p:cNvSpPr/>
          <p:nvPr/>
        </p:nvSpPr>
        <p:spPr>
          <a:xfrm>
            <a:off x="4892040" y="3621024"/>
            <a:ext cx="457200" cy="329184"/>
          </a:xfrm>
          <a:prstGeom prst="rect">
            <a:avLst/>
          </a:prstGeom>
          <a:noFill/>
          <a:ln/>
        </p:spPr>
        <p:txBody>
          <a:bodyPr wrap="square" lIns="0" tIns="0" rIns="0" bIns="0" rtlCol="0" anchor="ctr"/>
          <a:lstStyle/>
          <a:p>
            <a:pPr indent="0" marL="0">
              <a:buNone/>
            </a:pPr>
            <a:r>
              <a:rPr lang="en-US" sz="2000" dirty="0">
                <a:solidFill>
                  <a:srgbClr val="B5451B"/>
                </a:solidFill>
                <a:latin typeface="Arial" pitchFamily="34" charset="0"/>
                <a:ea typeface="Arial" pitchFamily="34" charset="-122"/>
                <a:cs typeface="Arial" pitchFamily="34" charset="-120"/>
              </a:rPr>
              <a:t>🌊 Charitable Acts</a:t>
            </a:r>
            <a:endParaRPr lang="en-US" sz="2000" dirty="0"/>
          </a:p>
        </p:txBody>
      </p:sp>
      <p:sp>
        <p:nvSpPr>
          <p:cNvPr id="22" name="Text 20"/>
          <p:cNvSpPr/>
          <p:nvPr/>
        </p:nvSpPr>
        <p:spPr>
          <a:xfrm>
            <a:off x="4892040" y="3959352"/>
            <a:ext cx="3840480" cy="566928"/>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Feed the poor on Saturdays. Serve animals, especially crows (Saturn's bird) and cows. These acts directly appease Saturn and reduce karmic debt.</a:t>
            </a:r>
            <a:endParaRPr lang="en-US" sz="10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02336"/>
            <a:ext cx="8595360" cy="420624"/>
          </a:xfrm>
          <a:prstGeom prst="rect">
            <a:avLst/>
          </a:prstGeom>
          <a:noFill/>
          <a:ln/>
        </p:spPr>
        <p:txBody>
          <a:bodyPr wrap="square" rtlCol="0" anchor="ctr"/>
          <a:lstStyle/>
          <a:p>
            <a:pPr algn="ctr" indent="0" marL="0">
              <a:buNone/>
            </a:pPr>
            <a:r>
              <a:rPr lang="en-US" sz="2400" b="1" dirty="0">
                <a:solidFill>
                  <a:srgbClr val="C8941A"/>
                </a:solidFill>
                <a:latin typeface="Cambria" pitchFamily="34" charset="0"/>
                <a:ea typeface="Cambria" pitchFamily="34" charset="-122"/>
                <a:cs typeface="Cambria" pitchFamily="34" charset="-120"/>
              </a:rPr>
              <a:t>Shubha Vivaran — Lucky Details</a:t>
            </a:r>
            <a:endParaRPr lang="en-US" sz="2400" dirty="0"/>
          </a:p>
        </p:txBody>
      </p:sp>
      <p:sp>
        <p:nvSpPr>
          <p:cNvPr id="5" name="Shape 3"/>
          <p:cNvSpPr/>
          <p:nvPr/>
        </p:nvSpPr>
        <p:spPr>
          <a:xfrm>
            <a:off x="365760" y="1078992"/>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6" name="Text 4"/>
          <p:cNvSpPr/>
          <p:nvPr/>
        </p:nvSpPr>
        <p:spPr>
          <a:xfrm>
            <a:off x="530352" y="1152144"/>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Colors</a:t>
            </a:r>
            <a:endParaRPr lang="en-US" sz="1100" dirty="0"/>
          </a:p>
        </p:txBody>
      </p:sp>
      <p:sp>
        <p:nvSpPr>
          <p:cNvPr id="7" name="Text 5"/>
          <p:cNvSpPr/>
          <p:nvPr/>
        </p:nvSpPr>
        <p:spPr>
          <a:xfrm>
            <a:off x="530352" y="1426464"/>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Blue, White, Silver, Dark Green</a:t>
            </a:r>
            <a:endParaRPr lang="en-US" sz="1300" dirty="0"/>
          </a:p>
        </p:txBody>
      </p:sp>
      <p:sp>
        <p:nvSpPr>
          <p:cNvPr id="8" name="Shape 6"/>
          <p:cNvSpPr/>
          <p:nvPr/>
        </p:nvSpPr>
        <p:spPr>
          <a:xfrm>
            <a:off x="4754880" y="1078992"/>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9" name="Text 7"/>
          <p:cNvSpPr/>
          <p:nvPr/>
        </p:nvSpPr>
        <p:spPr>
          <a:xfrm>
            <a:off x="4919472" y="1152144"/>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Numbers</a:t>
            </a:r>
            <a:endParaRPr lang="en-US" sz="1100" dirty="0"/>
          </a:p>
        </p:txBody>
      </p:sp>
      <p:sp>
        <p:nvSpPr>
          <p:cNvPr id="10" name="Text 8"/>
          <p:cNvSpPr/>
          <p:nvPr/>
        </p:nvSpPr>
        <p:spPr>
          <a:xfrm>
            <a:off x="4919472" y="1426464"/>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6, 8, 3, 17, 26</a:t>
            </a:r>
            <a:endParaRPr lang="en-US" sz="1300" dirty="0"/>
          </a:p>
        </p:txBody>
      </p:sp>
      <p:sp>
        <p:nvSpPr>
          <p:cNvPr id="11" name="Shape 9"/>
          <p:cNvSpPr/>
          <p:nvPr/>
        </p:nvSpPr>
        <p:spPr>
          <a:xfrm>
            <a:off x="365760" y="1847088"/>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12" name="Text 10"/>
          <p:cNvSpPr/>
          <p:nvPr/>
        </p:nvSpPr>
        <p:spPr>
          <a:xfrm>
            <a:off x="530352" y="1920240"/>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Days</a:t>
            </a:r>
            <a:endParaRPr lang="en-US" sz="1100" dirty="0"/>
          </a:p>
        </p:txBody>
      </p:sp>
      <p:sp>
        <p:nvSpPr>
          <p:cNvPr id="13" name="Text 11"/>
          <p:cNvSpPr/>
          <p:nvPr/>
        </p:nvSpPr>
        <p:spPr>
          <a:xfrm>
            <a:off x="530352" y="2194560"/>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Saturday (Primary), Friday (Secondary)</a:t>
            </a:r>
            <a:endParaRPr lang="en-US" sz="1300" dirty="0"/>
          </a:p>
        </p:txBody>
      </p:sp>
      <p:sp>
        <p:nvSpPr>
          <p:cNvPr id="14" name="Shape 12"/>
          <p:cNvSpPr/>
          <p:nvPr/>
        </p:nvSpPr>
        <p:spPr>
          <a:xfrm>
            <a:off x="4754880" y="1847088"/>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15" name="Text 13"/>
          <p:cNvSpPr/>
          <p:nvPr/>
        </p:nvSpPr>
        <p:spPr>
          <a:xfrm>
            <a:off x="4919472" y="1920240"/>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Gemstones</a:t>
            </a:r>
            <a:endParaRPr lang="en-US" sz="1100" dirty="0"/>
          </a:p>
        </p:txBody>
      </p:sp>
      <p:sp>
        <p:nvSpPr>
          <p:cNvPr id="16" name="Text 14"/>
          <p:cNvSpPr/>
          <p:nvPr/>
        </p:nvSpPr>
        <p:spPr>
          <a:xfrm>
            <a:off x="4919472" y="2194560"/>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Blue Sapphire, Emerald, Pearl</a:t>
            </a:r>
            <a:endParaRPr lang="en-US" sz="1300" dirty="0"/>
          </a:p>
        </p:txBody>
      </p:sp>
      <p:sp>
        <p:nvSpPr>
          <p:cNvPr id="17" name="Shape 15"/>
          <p:cNvSpPr/>
          <p:nvPr/>
        </p:nvSpPr>
        <p:spPr>
          <a:xfrm>
            <a:off x="365760" y="2615184"/>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18" name="Text 16"/>
          <p:cNvSpPr/>
          <p:nvPr/>
        </p:nvSpPr>
        <p:spPr>
          <a:xfrm>
            <a:off x="530352" y="2688336"/>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Direction</a:t>
            </a:r>
            <a:endParaRPr lang="en-US" sz="1100" dirty="0"/>
          </a:p>
        </p:txBody>
      </p:sp>
      <p:sp>
        <p:nvSpPr>
          <p:cNvPr id="19" name="Text 17"/>
          <p:cNvSpPr/>
          <p:nvPr/>
        </p:nvSpPr>
        <p:spPr>
          <a:xfrm>
            <a:off x="530352" y="2962656"/>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West, North-West</a:t>
            </a:r>
            <a:endParaRPr lang="en-US" sz="1300" dirty="0"/>
          </a:p>
        </p:txBody>
      </p:sp>
      <p:sp>
        <p:nvSpPr>
          <p:cNvPr id="20" name="Shape 18"/>
          <p:cNvSpPr/>
          <p:nvPr/>
        </p:nvSpPr>
        <p:spPr>
          <a:xfrm>
            <a:off x="4754880" y="2615184"/>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21" name="Text 19"/>
          <p:cNvSpPr/>
          <p:nvPr/>
        </p:nvSpPr>
        <p:spPr>
          <a:xfrm>
            <a:off x="4919472" y="2688336"/>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Metal</a:t>
            </a:r>
            <a:endParaRPr lang="en-US" sz="1100" dirty="0"/>
          </a:p>
        </p:txBody>
      </p:sp>
      <p:sp>
        <p:nvSpPr>
          <p:cNvPr id="22" name="Text 20"/>
          <p:cNvSpPr/>
          <p:nvPr/>
        </p:nvSpPr>
        <p:spPr>
          <a:xfrm>
            <a:off x="4919472" y="2962656"/>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Iron, Silver</a:t>
            </a:r>
            <a:endParaRPr lang="en-US" sz="1300" dirty="0"/>
          </a:p>
        </p:txBody>
      </p:sp>
      <p:sp>
        <p:nvSpPr>
          <p:cNvPr id="23" name="Shape 21"/>
          <p:cNvSpPr/>
          <p:nvPr/>
        </p:nvSpPr>
        <p:spPr>
          <a:xfrm>
            <a:off x="365760" y="3383280"/>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24" name="Text 22"/>
          <p:cNvSpPr/>
          <p:nvPr/>
        </p:nvSpPr>
        <p:spPr>
          <a:xfrm>
            <a:off x="530352" y="3456432"/>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Deity</a:t>
            </a:r>
            <a:endParaRPr lang="en-US" sz="1100" dirty="0"/>
          </a:p>
        </p:txBody>
      </p:sp>
      <p:sp>
        <p:nvSpPr>
          <p:cNvPr id="25" name="Text 23"/>
          <p:cNvSpPr/>
          <p:nvPr/>
        </p:nvSpPr>
        <p:spPr>
          <a:xfrm>
            <a:off x="530352" y="3730752"/>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Lord Shiva, Lord Shani, Goddess Lakshmi</a:t>
            </a:r>
            <a:endParaRPr lang="en-US" sz="1300" dirty="0"/>
          </a:p>
        </p:txBody>
      </p:sp>
      <p:sp>
        <p:nvSpPr>
          <p:cNvPr id="26" name="Shape 24"/>
          <p:cNvSpPr/>
          <p:nvPr/>
        </p:nvSpPr>
        <p:spPr>
          <a:xfrm>
            <a:off x="4754880" y="3383280"/>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27" name="Text 25"/>
          <p:cNvSpPr/>
          <p:nvPr/>
        </p:nvSpPr>
        <p:spPr>
          <a:xfrm>
            <a:off x="4919472" y="3456432"/>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Flower</a:t>
            </a:r>
            <a:endParaRPr lang="en-US" sz="1100" dirty="0"/>
          </a:p>
        </p:txBody>
      </p:sp>
      <p:sp>
        <p:nvSpPr>
          <p:cNvPr id="28" name="Text 26"/>
          <p:cNvSpPr/>
          <p:nvPr/>
        </p:nvSpPr>
        <p:spPr>
          <a:xfrm>
            <a:off x="4919472" y="3730752"/>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Blue Lotus, Jasmine, Lotus</a:t>
            </a:r>
            <a:endParaRPr lang="en-US" sz="1300" dirty="0"/>
          </a:p>
        </p:txBody>
      </p:sp>
      <p:sp>
        <p:nvSpPr>
          <p:cNvPr id="29" name="Shape 27"/>
          <p:cNvSpPr/>
          <p:nvPr/>
        </p:nvSpPr>
        <p:spPr>
          <a:xfrm>
            <a:off x="365760" y="4151376"/>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30" name="Text 28"/>
          <p:cNvSpPr/>
          <p:nvPr/>
        </p:nvSpPr>
        <p:spPr>
          <a:xfrm>
            <a:off x="530352" y="4224528"/>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Fav. Years</a:t>
            </a:r>
            <a:endParaRPr lang="en-US" sz="1100" dirty="0"/>
          </a:p>
        </p:txBody>
      </p:sp>
      <p:sp>
        <p:nvSpPr>
          <p:cNvPr id="31" name="Text 29"/>
          <p:cNvSpPr/>
          <p:nvPr/>
        </p:nvSpPr>
        <p:spPr>
          <a:xfrm>
            <a:off x="530352" y="4498848"/>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2027, 2029, 2031, 2033</a:t>
            </a:r>
            <a:endParaRPr lang="en-US" sz="1300" dirty="0"/>
          </a:p>
        </p:txBody>
      </p:sp>
      <p:sp>
        <p:nvSpPr>
          <p:cNvPr id="32" name="Shape 30"/>
          <p:cNvSpPr/>
          <p:nvPr/>
        </p:nvSpPr>
        <p:spPr>
          <a:xfrm>
            <a:off x="4754880" y="4151376"/>
            <a:ext cx="4114800" cy="658368"/>
          </a:xfrm>
          <a:prstGeom prst="roundRect">
            <a:avLst>
              <a:gd name="adj" fmla="val 16667"/>
            </a:avLst>
          </a:prstGeom>
          <a:solidFill>
            <a:srgbClr val="2C1205"/>
          </a:solidFill>
          <a:ln/>
          <a:effectLst>
            <a:outerShdw sx="100000" sy="100000" kx="0" ky="0" algn="bl" rotWithShape="0" blurRad="101600" dist="38100" dir="2700000">
              <a:srgbClr val="000000">
                <a:alpha val="18000"/>
              </a:srgbClr>
            </a:outerShdw>
          </a:effectLst>
        </p:spPr>
      </p:sp>
      <p:sp>
        <p:nvSpPr>
          <p:cNvPr id="33" name="Text 31"/>
          <p:cNvSpPr/>
          <p:nvPr/>
        </p:nvSpPr>
        <p:spPr>
          <a:xfrm>
            <a:off x="4919472" y="4224528"/>
            <a:ext cx="3749040" cy="237744"/>
          </a:xfrm>
          <a:prstGeom prst="rect">
            <a:avLst/>
          </a:prstGeom>
          <a:noFill/>
          <a:ln/>
        </p:spPr>
        <p:txBody>
          <a:bodyPr wrap="square" lIns="0" tIns="0" rIns="0" bIns="0" rtlCol="0" anchor="ctr"/>
          <a:lstStyle/>
          <a:p>
            <a:pPr indent="0" marL="0">
              <a:buNone/>
            </a:pPr>
            <a:r>
              <a:rPr lang="en-US" sz="1100" b="1" dirty="0">
                <a:solidFill>
                  <a:srgbClr val="D4A853"/>
                </a:solidFill>
                <a:latin typeface="Arial" pitchFamily="34" charset="0"/>
                <a:ea typeface="Arial" pitchFamily="34" charset="-122"/>
                <a:cs typeface="Arial" pitchFamily="34" charset="-120"/>
              </a:rPr>
              <a:t>🌙 Nakshatra</a:t>
            </a:r>
            <a:endParaRPr lang="en-US" sz="1100" dirty="0"/>
          </a:p>
        </p:txBody>
      </p:sp>
      <p:sp>
        <p:nvSpPr>
          <p:cNvPr id="34" name="Text 32"/>
          <p:cNvSpPr/>
          <p:nvPr/>
        </p:nvSpPr>
        <p:spPr>
          <a:xfrm>
            <a:off x="4919472" y="4498848"/>
            <a:ext cx="3749040" cy="256032"/>
          </a:xfrm>
          <a:prstGeom prst="rect">
            <a:avLst/>
          </a:prstGeom>
          <a:noFill/>
          <a:ln/>
        </p:spPr>
        <p:txBody>
          <a:bodyPr wrap="square" lIns="0" tIns="0" rIns="0" bIns="0" rtlCol="0" anchor="ctr"/>
          <a:lstStyle/>
          <a:p>
            <a:pPr indent="0" marL="0">
              <a:buNone/>
            </a:pPr>
            <a:r>
              <a:rPr lang="en-US" sz="1300" b="1" dirty="0">
                <a:solidFill>
                  <a:srgbClr val="C8941A"/>
                </a:solidFill>
                <a:latin typeface="Arial" pitchFamily="34" charset="0"/>
                <a:ea typeface="Arial" pitchFamily="34" charset="-122"/>
                <a:cs typeface="Arial" pitchFamily="34" charset="-120"/>
              </a:rPr>
              <a:t>Shatabhisha, Anuradha, Dhanishtha</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457200" y="457200"/>
            <a:ext cx="8229600" cy="502920"/>
          </a:xfrm>
          <a:prstGeom prst="rect">
            <a:avLst/>
          </a:prstGeom>
          <a:noFill/>
          <a:ln/>
        </p:spPr>
        <p:txBody>
          <a:bodyPr wrap="square" rtlCol="0" anchor="ctr"/>
          <a:lstStyle/>
          <a:p>
            <a:pPr algn="ctr" indent="0" marL="0">
              <a:buNone/>
            </a:pPr>
            <a:r>
              <a:rPr lang="en-US" sz="3000" b="1" dirty="0">
                <a:solidFill>
                  <a:srgbClr val="C8941A"/>
                </a:solidFill>
                <a:latin typeface="Cambria" pitchFamily="34" charset="0"/>
                <a:ea typeface="Cambria" pitchFamily="34" charset="-122"/>
                <a:cs typeface="Cambria" pitchFamily="34" charset="-120"/>
              </a:rPr>
              <a:t>Birth Details</a:t>
            </a:r>
            <a:endParaRPr lang="en-US" sz="3000" dirty="0"/>
          </a:p>
        </p:txBody>
      </p:sp>
      <p:sp>
        <p:nvSpPr>
          <p:cNvPr id="5" name="Shape 3"/>
          <p:cNvSpPr/>
          <p:nvPr/>
        </p:nvSpPr>
        <p:spPr>
          <a:xfrm>
            <a:off x="365760" y="1188720"/>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6" name="Text 4"/>
          <p:cNvSpPr/>
          <p:nvPr/>
        </p:nvSpPr>
        <p:spPr>
          <a:xfrm>
            <a:off x="530352" y="1234440"/>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Native Name</a:t>
            </a:r>
            <a:endParaRPr lang="en-US" sz="1000" dirty="0"/>
          </a:p>
        </p:txBody>
      </p:sp>
      <p:sp>
        <p:nvSpPr>
          <p:cNvPr id="7" name="Text 5"/>
          <p:cNvSpPr/>
          <p:nvPr/>
        </p:nvSpPr>
        <p:spPr>
          <a:xfrm>
            <a:off x="530352" y="1463040"/>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Rajesh M</a:t>
            </a:r>
            <a:endParaRPr lang="en-US" sz="1300" dirty="0"/>
          </a:p>
        </p:txBody>
      </p:sp>
      <p:sp>
        <p:nvSpPr>
          <p:cNvPr id="8" name="Shape 6"/>
          <p:cNvSpPr/>
          <p:nvPr/>
        </p:nvSpPr>
        <p:spPr>
          <a:xfrm>
            <a:off x="4754880" y="1188720"/>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9" name="Text 7"/>
          <p:cNvSpPr/>
          <p:nvPr/>
        </p:nvSpPr>
        <p:spPr>
          <a:xfrm>
            <a:off x="4919472" y="1234440"/>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Date of Birth</a:t>
            </a:r>
            <a:endParaRPr lang="en-US" sz="1000" dirty="0"/>
          </a:p>
        </p:txBody>
      </p:sp>
      <p:sp>
        <p:nvSpPr>
          <p:cNvPr id="10" name="Text 8"/>
          <p:cNvSpPr/>
          <p:nvPr/>
        </p:nvSpPr>
        <p:spPr>
          <a:xfrm>
            <a:off x="4919472" y="1463040"/>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25 September 1983</a:t>
            </a:r>
            <a:endParaRPr lang="en-US" sz="1300" dirty="0"/>
          </a:p>
        </p:txBody>
      </p:sp>
      <p:sp>
        <p:nvSpPr>
          <p:cNvPr id="11" name="Shape 9"/>
          <p:cNvSpPr/>
          <p:nvPr/>
        </p:nvSpPr>
        <p:spPr>
          <a:xfrm>
            <a:off x="365760" y="1883664"/>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12" name="Text 10"/>
          <p:cNvSpPr/>
          <p:nvPr/>
        </p:nvSpPr>
        <p:spPr>
          <a:xfrm>
            <a:off x="530352" y="1929384"/>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Day of Birth</a:t>
            </a:r>
            <a:endParaRPr lang="en-US" sz="1000" dirty="0"/>
          </a:p>
        </p:txBody>
      </p:sp>
      <p:sp>
        <p:nvSpPr>
          <p:cNvPr id="13" name="Text 11"/>
          <p:cNvSpPr/>
          <p:nvPr/>
        </p:nvSpPr>
        <p:spPr>
          <a:xfrm>
            <a:off x="530352" y="2157984"/>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Sunday (Ravivar)</a:t>
            </a:r>
            <a:endParaRPr lang="en-US" sz="1300" dirty="0"/>
          </a:p>
        </p:txBody>
      </p:sp>
      <p:sp>
        <p:nvSpPr>
          <p:cNvPr id="14" name="Shape 12"/>
          <p:cNvSpPr/>
          <p:nvPr/>
        </p:nvSpPr>
        <p:spPr>
          <a:xfrm>
            <a:off x="4754880" y="1883664"/>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15" name="Text 13"/>
          <p:cNvSpPr/>
          <p:nvPr/>
        </p:nvSpPr>
        <p:spPr>
          <a:xfrm>
            <a:off x="4919472" y="1929384"/>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Time of Birth</a:t>
            </a:r>
            <a:endParaRPr lang="en-US" sz="1000" dirty="0"/>
          </a:p>
        </p:txBody>
      </p:sp>
      <p:sp>
        <p:nvSpPr>
          <p:cNvPr id="16" name="Text 14"/>
          <p:cNvSpPr/>
          <p:nvPr/>
        </p:nvSpPr>
        <p:spPr>
          <a:xfrm>
            <a:off x="4919472" y="2157984"/>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07:10:00 AM (IST)</a:t>
            </a:r>
            <a:endParaRPr lang="en-US" sz="1300" dirty="0"/>
          </a:p>
        </p:txBody>
      </p:sp>
      <p:sp>
        <p:nvSpPr>
          <p:cNvPr id="17" name="Shape 15"/>
          <p:cNvSpPr/>
          <p:nvPr/>
        </p:nvSpPr>
        <p:spPr>
          <a:xfrm>
            <a:off x="365760" y="2578608"/>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18" name="Text 16"/>
          <p:cNvSpPr/>
          <p:nvPr/>
        </p:nvSpPr>
        <p:spPr>
          <a:xfrm>
            <a:off x="530352" y="2624328"/>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Birth Place</a:t>
            </a:r>
            <a:endParaRPr lang="en-US" sz="1000" dirty="0"/>
          </a:p>
        </p:txBody>
      </p:sp>
      <p:sp>
        <p:nvSpPr>
          <p:cNvPr id="19" name="Text 17"/>
          <p:cNvSpPr/>
          <p:nvPr/>
        </p:nvSpPr>
        <p:spPr>
          <a:xfrm>
            <a:off x="530352" y="2852928"/>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Cheranmahadevi, Tirunelveli, Tamil Nadu, India</a:t>
            </a:r>
            <a:endParaRPr lang="en-US" sz="1300" dirty="0"/>
          </a:p>
        </p:txBody>
      </p:sp>
      <p:sp>
        <p:nvSpPr>
          <p:cNvPr id="20" name="Shape 18"/>
          <p:cNvSpPr/>
          <p:nvPr/>
        </p:nvSpPr>
        <p:spPr>
          <a:xfrm>
            <a:off x="4754880" y="2578608"/>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21" name="Text 19"/>
          <p:cNvSpPr/>
          <p:nvPr/>
        </p:nvSpPr>
        <p:spPr>
          <a:xfrm>
            <a:off x="4919472" y="2624328"/>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Latitude</a:t>
            </a:r>
            <a:endParaRPr lang="en-US" sz="1000" dirty="0"/>
          </a:p>
        </p:txBody>
      </p:sp>
      <p:sp>
        <p:nvSpPr>
          <p:cNvPr id="22" name="Text 20"/>
          <p:cNvSpPr/>
          <p:nvPr/>
        </p:nvSpPr>
        <p:spPr>
          <a:xfrm>
            <a:off x="4919472" y="2852928"/>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8° 45' North</a:t>
            </a:r>
            <a:endParaRPr lang="en-US" sz="1300" dirty="0"/>
          </a:p>
        </p:txBody>
      </p:sp>
      <p:sp>
        <p:nvSpPr>
          <p:cNvPr id="23" name="Shape 21"/>
          <p:cNvSpPr/>
          <p:nvPr/>
        </p:nvSpPr>
        <p:spPr>
          <a:xfrm>
            <a:off x="365760" y="3273552"/>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24" name="Text 22"/>
          <p:cNvSpPr/>
          <p:nvPr/>
        </p:nvSpPr>
        <p:spPr>
          <a:xfrm>
            <a:off x="530352" y="3319272"/>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Longitude</a:t>
            </a:r>
            <a:endParaRPr lang="en-US" sz="1000" dirty="0"/>
          </a:p>
        </p:txBody>
      </p:sp>
      <p:sp>
        <p:nvSpPr>
          <p:cNvPr id="25" name="Text 23"/>
          <p:cNvSpPr/>
          <p:nvPr/>
        </p:nvSpPr>
        <p:spPr>
          <a:xfrm>
            <a:off x="530352" y="3547872"/>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77° 35' East</a:t>
            </a:r>
            <a:endParaRPr lang="en-US" sz="1300" dirty="0"/>
          </a:p>
        </p:txBody>
      </p:sp>
      <p:sp>
        <p:nvSpPr>
          <p:cNvPr id="26" name="Shape 24"/>
          <p:cNvSpPr/>
          <p:nvPr/>
        </p:nvSpPr>
        <p:spPr>
          <a:xfrm>
            <a:off x="4754880" y="3273552"/>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27" name="Text 25"/>
          <p:cNvSpPr/>
          <p:nvPr/>
        </p:nvSpPr>
        <p:spPr>
          <a:xfrm>
            <a:off x="4919472" y="3319272"/>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Time Zone</a:t>
            </a:r>
            <a:endParaRPr lang="en-US" sz="1000" dirty="0"/>
          </a:p>
        </p:txBody>
      </p:sp>
      <p:sp>
        <p:nvSpPr>
          <p:cNvPr id="28" name="Text 26"/>
          <p:cNvSpPr/>
          <p:nvPr/>
        </p:nvSpPr>
        <p:spPr>
          <a:xfrm>
            <a:off x="4919472" y="3547872"/>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IST +5:30</a:t>
            </a:r>
            <a:endParaRPr lang="en-US" sz="1300" dirty="0"/>
          </a:p>
        </p:txBody>
      </p:sp>
      <p:sp>
        <p:nvSpPr>
          <p:cNvPr id="29" name="Shape 27"/>
          <p:cNvSpPr/>
          <p:nvPr/>
        </p:nvSpPr>
        <p:spPr>
          <a:xfrm>
            <a:off x="365760" y="3968496"/>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30" name="Text 28"/>
          <p:cNvSpPr/>
          <p:nvPr/>
        </p:nvSpPr>
        <p:spPr>
          <a:xfrm>
            <a:off x="530352" y="4014216"/>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Ayanamsha</a:t>
            </a:r>
            <a:endParaRPr lang="en-US" sz="1000" dirty="0"/>
          </a:p>
        </p:txBody>
      </p:sp>
      <p:sp>
        <p:nvSpPr>
          <p:cNvPr id="31" name="Text 29"/>
          <p:cNvSpPr/>
          <p:nvPr/>
        </p:nvSpPr>
        <p:spPr>
          <a:xfrm>
            <a:off x="530352" y="4242816"/>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Lahiri – 23° 27'</a:t>
            </a:r>
            <a:endParaRPr lang="en-US" sz="1300" dirty="0"/>
          </a:p>
        </p:txBody>
      </p:sp>
      <p:sp>
        <p:nvSpPr>
          <p:cNvPr id="32" name="Shape 30"/>
          <p:cNvSpPr/>
          <p:nvPr/>
        </p:nvSpPr>
        <p:spPr>
          <a:xfrm>
            <a:off x="4754880" y="3968496"/>
            <a:ext cx="4023360" cy="566928"/>
          </a:xfrm>
          <a:prstGeom prst="roundRect">
            <a:avLst>
              <a:gd name="adj" fmla="val 19355"/>
            </a:avLst>
          </a:prstGeom>
          <a:solidFill>
            <a:srgbClr val="2C1205"/>
          </a:solidFill>
          <a:ln/>
          <a:effectLst>
            <a:outerShdw sx="100000" sy="100000" kx="0" ky="0" algn="bl" rotWithShape="0" blurRad="101600" dist="38100" dir="2700000">
              <a:srgbClr val="000000">
                <a:alpha val="18000"/>
              </a:srgbClr>
            </a:outerShdw>
          </a:effectLst>
        </p:spPr>
      </p:sp>
      <p:sp>
        <p:nvSpPr>
          <p:cNvPr id="33" name="Text 31"/>
          <p:cNvSpPr/>
          <p:nvPr/>
        </p:nvSpPr>
        <p:spPr>
          <a:xfrm>
            <a:off x="4919472" y="4014216"/>
            <a:ext cx="3657600" cy="228600"/>
          </a:xfrm>
          <a:prstGeom prst="rect">
            <a:avLst/>
          </a:prstGeom>
          <a:noFill/>
          <a:ln/>
        </p:spPr>
        <p:txBody>
          <a:bodyPr wrap="square" lIns="0" tIns="0" rIns="0" bIns="0" rtlCol="0" anchor="ctr"/>
          <a:lstStyle/>
          <a:p>
            <a:pPr indent="0" marL="0">
              <a:buNone/>
            </a:pPr>
            <a:r>
              <a:rPr lang="en-US" sz="1000" b="1" dirty="0">
                <a:solidFill>
                  <a:srgbClr val="D4A853"/>
                </a:solidFill>
                <a:latin typeface="Arial" pitchFamily="34" charset="0"/>
                <a:ea typeface="Arial" pitchFamily="34" charset="-122"/>
                <a:cs typeface="Arial" pitchFamily="34" charset="-120"/>
              </a:rPr>
              <a:t>Prepared By</a:t>
            </a:r>
            <a:endParaRPr lang="en-US" sz="1000" dirty="0"/>
          </a:p>
        </p:txBody>
      </p:sp>
      <p:sp>
        <p:nvSpPr>
          <p:cNvPr id="34" name="Text 32"/>
          <p:cNvSpPr/>
          <p:nvPr/>
        </p:nvSpPr>
        <p:spPr>
          <a:xfrm>
            <a:off x="4919472" y="4242816"/>
            <a:ext cx="3657600" cy="256032"/>
          </a:xfrm>
          <a:prstGeom prst="rect">
            <a:avLst/>
          </a:prstGeom>
          <a:noFill/>
          <a:ln/>
        </p:spPr>
        <p:txBody>
          <a:bodyPr wrap="square" lIns="0" tIns="0" rIns="0" bIns="0" rtlCol="0" anchor="ctr"/>
          <a:lstStyle/>
          <a:p>
            <a:pPr indent="0" marL="0">
              <a:buNone/>
            </a:pPr>
            <a:r>
              <a:rPr lang="en-US" sz="1300" dirty="0">
                <a:solidFill>
                  <a:srgbClr val="FFFFFF"/>
                </a:solidFill>
                <a:latin typeface="Arial" pitchFamily="34" charset="0"/>
                <a:ea typeface="Arial" pitchFamily="34" charset="-122"/>
                <a:cs typeface="Arial" pitchFamily="34" charset="-120"/>
              </a:rPr>
              <a:t>Pandit Krishnakant Shastri Ji</a:t>
            </a:r>
            <a:endParaRPr lang="en-US" sz="13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1A0A02"/>
        </a:solidFill>
      </p:bgPr>
    </p:bg>
    <p:spTree>
      <p:nvGrpSpPr>
        <p:cNvPr id="1" name=""/>
        <p:cNvGrpSpPr/>
        <p:nvPr/>
      </p:nvGrpSpPr>
      <p:grpSpPr>
        <a:xfrm>
          <a:off x="0" y="0"/>
          <a:ext cx="0" cy="0"/>
          <a:chOff x="0" y="0"/>
          <a:chExt cx="0" cy="0"/>
        </a:xfrm>
      </p:grpSpPr>
      <p:sp>
        <p:nvSpPr>
          <p:cNvPr id="2" name="Shape 0"/>
          <p:cNvSpPr/>
          <p:nvPr/>
        </p:nvSpPr>
        <p:spPr>
          <a:xfrm>
            <a:off x="2743200" y="274320"/>
            <a:ext cx="3657600" cy="3657600"/>
          </a:xfrm>
          <a:prstGeom prst="ellipse">
            <a:avLst/>
          </a:prstGeom>
          <a:solidFill>
            <a:srgbClr val="B5451B">
              <a:alpha val="10000"/>
            </a:srgbClr>
          </a:solidFill>
          <a:ln w="12700">
            <a:solidFill>
              <a:srgbClr val="C8941A"/>
            </a:solidFill>
            <a:prstDash val="solid"/>
          </a:ln>
        </p:spPr>
      </p:sp>
      <p:sp>
        <p:nvSpPr>
          <p:cNvPr id="3" name="Shape 1"/>
          <p:cNvSpPr/>
          <p:nvPr/>
        </p:nvSpPr>
        <p:spPr>
          <a:xfrm>
            <a:off x="3200400" y="731520"/>
            <a:ext cx="2743200" cy="2743200"/>
          </a:xfrm>
          <a:prstGeom prst="ellipse">
            <a:avLst/>
          </a:prstGeom>
          <a:solidFill>
            <a:srgbClr val="B5451B">
              <a:alpha val="15000"/>
            </a:srgbClr>
          </a:solidFill>
          <a:ln w="6350">
            <a:solidFill>
              <a:srgbClr val="C8941A"/>
            </a:solidFill>
            <a:prstDash val="solid"/>
          </a:ln>
        </p:spPr>
      </p:sp>
      <p:sp>
        <p:nvSpPr>
          <p:cNvPr id="4" name="Text 2"/>
          <p:cNvSpPr/>
          <p:nvPr/>
        </p:nvSpPr>
        <p:spPr>
          <a:xfrm>
            <a:off x="3200400" y="731520"/>
            <a:ext cx="2743200" cy="1828800"/>
          </a:xfrm>
          <a:prstGeom prst="rect">
            <a:avLst/>
          </a:prstGeom>
          <a:noFill/>
          <a:ln/>
        </p:spPr>
        <p:txBody>
          <a:bodyPr wrap="square" rtlCol="0" anchor="ctr"/>
          <a:lstStyle/>
          <a:p>
            <a:pPr algn="ctr" indent="0" marL="0">
              <a:buNone/>
            </a:pPr>
            <a:r>
              <a:rPr lang="en-US" sz="8000" b="1" dirty="0">
                <a:solidFill>
                  <a:srgbClr val="C8941A"/>
                </a:solidFill>
                <a:latin typeface="Arial" pitchFamily="34" charset="0"/>
                <a:ea typeface="Arial" pitchFamily="34" charset="-122"/>
                <a:cs typeface="Arial" pitchFamily="34" charset="-120"/>
              </a:rPr>
              <a:t>ॐ</a:t>
            </a:r>
            <a:endParaRPr lang="en-US" sz="8000" dirty="0"/>
          </a:p>
        </p:txBody>
      </p:sp>
      <p:sp>
        <p:nvSpPr>
          <p:cNvPr id="5" name="Text 3"/>
          <p:cNvSpPr/>
          <p:nvPr/>
        </p:nvSpPr>
        <p:spPr>
          <a:xfrm>
            <a:off x="457200" y="2743200"/>
            <a:ext cx="8229600" cy="502920"/>
          </a:xfrm>
          <a:prstGeom prst="rect">
            <a:avLst/>
          </a:prstGeom>
          <a:noFill/>
          <a:ln/>
        </p:spPr>
        <p:txBody>
          <a:bodyPr wrap="square" rtlCol="0" anchor="ctr"/>
          <a:lstStyle/>
          <a:p>
            <a:pPr algn="ctr" indent="0" marL="0">
              <a:buNone/>
            </a:pPr>
            <a:r>
              <a:rPr lang="en-US" sz="2200" b="1" dirty="0">
                <a:solidFill>
                  <a:srgbClr val="C8941A"/>
                </a:solidFill>
                <a:latin typeface="Arial" pitchFamily="34" charset="0"/>
                <a:ea typeface="Arial" pitchFamily="34" charset="-122"/>
                <a:cs typeface="Arial" pitchFamily="34" charset="-120"/>
              </a:rPr>
              <a:t>सर्वे भवन्तु सुखिनः</a:t>
            </a:r>
            <a:endParaRPr lang="en-US" sz="2200" dirty="0"/>
          </a:p>
        </p:txBody>
      </p:sp>
      <p:sp>
        <p:nvSpPr>
          <p:cNvPr id="6" name="Text 4"/>
          <p:cNvSpPr/>
          <p:nvPr/>
        </p:nvSpPr>
        <p:spPr>
          <a:xfrm>
            <a:off x="457200" y="3246120"/>
            <a:ext cx="8229600" cy="292608"/>
          </a:xfrm>
          <a:prstGeom prst="rect">
            <a:avLst/>
          </a:prstGeom>
          <a:noFill/>
          <a:ln/>
        </p:spPr>
        <p:txBody>
          <a:bodyPr wrap="square" rtlCol="0" anchor="ctr"/>
          <a:lstStyle/>
          <a:p>
            <a:pPr algn="ctr" indent="0" marL="0">
              <a:buNone/>
            </a:pPr>
            <a:r>
              <a:rPr lang="en-US" sz="1200" i="1" dirty="0">
                <a:solidFill>
                  <a:srgbClr val="D4A853"/>
                </a:solidFill>
                <a:latin typeface="Arial" pitchFamily="34" charset="0"/>
                <a:ea typeface="Arial" pitchFamily="34" charset="-122"/>
                <a:cs typeface="Arial" pitchFamily="34" charset="-120"/>
              </a:rPr>
              <a:t>May all beings be happy</a:t>
            </a:r>
            <a:endParaRPr lang="en-US" sz="1200" dirty="0"/>
          </a:p>
        </p:txBody>
      </p:sp>
      <p:sp>
        <p:nvSpPr>
          <p:cNvPr id="7" name="Text 5"/>
          <p:cNvSpPr/>
          <p:nvPr/>
        </p:nvSpPr>
        <p:spPr>
          <a:xfrm>
            <a:off x="457200" y="3657600"/>
            <a:ext cx="8229600" cy="292608"/>
          </a:xfrm>
          <a:prstGeom prst="rect">
            <a:avLst/>
          </a:prstGeom>
          <a:noFill/>
          <a:ln/>
        </p:spPr>
        <p:txBody>
          <a:bodyPr wrap="square" rtlCol="0" anchor="ctr"/>
          <a:lstStyle/>
          <a:p>
            <a:pPr algn="ctr" indent="0" marL="0">
              <a:buNone/>
            </a:pPr>
            <a:r>
              <a:rPr lang="en-US" sz="1300" i="1" dirty="0">
                <a:solidFill>
                  <a:srgbClr val="FDF3E3"/>
                </a:solidFill>
                <a:latin typeface="Arial" pitchFamily="34" charset="0"/>
                <a:ea typeface="Arial" pitchFamily="34" charset="-122"/>
                <a:cs typeface="Arial" pitchFamily="34" charset="-120"/>
              </a:rPr>
              <a:t>Prepared with Vedic Wisdom &amp; Devotion</a:t>
            </a:r>
            <a:endParaRPr lang="en-US" sz="1300" dirty="0"/>
          </a:p>
        </p:txBody>
      </p:sp>
      <p:sp>
        <p:nvSpPr>
          <p:cNvPr id="8" name="Text 6"/>
          <p:cNvSpPr/>
          <p:nvPr/>
        </p:nvSpPr>
        <p:spPr>
          <a:xfrm>
            <a:off x="457200" y="3977640"/>
            <a:ext cx="8229600" cy="347472"/>
          </a:xfrm>
          <a:prstGeom prst="rect">
            <a:avLst/>
          </a:prstGeom>
          <a:noFill/>
          <a:ln/>
        </p:spPr>
        <p:txBody>
          <a:bodyPr wrap="square" rtlCol="0" anchor="ctr"/>
          <a:lstStyle/>
          <a:p>
            <a:pPr algn="ctr" indent="0" marL="0">
              <a:buNone/>
            </a:pPr>
            <a:r>
              <a:rPr lang="en-US" sz="1800" b="1" dirty="0">
                <a:solidFill>
                  <a:srgbClr val="C8941A"/>
                </a:solidFill>
                <a:latin typeface="Cambria" pitchFamily="34" charset="0"/>
                <a:ea typeface="Cambria" pitchFamily="34" charset="-122"/>
                <a:cs typeface="Cambria" pitchFamily="34" charset="-120"/>
              </a:rPr>
              <a:t>Pandit Krishnakant Shastri Ji</a:t>
            </a:r>
            <a:endParaRPr lang="en-US" sz="1800" dirty="0"/>
          </a:p>
        </p:txBody>
      </p:sp>
      <p:sp>
        <p:nvSpPr>
          <p:cNvPr id="9" name="Text 7"/>
          <p:cNvSpPr/>
          <p:nvPr/>
        </p:nvSpPr>
        <p:spPr>
          <a:xfrm>
            <a:off x="457200" y="4389120"/>
            <a:ext cx="8229600" cy="237744"/>
          </a:xfrm>
          <a:prstGeom prst="rect">
            <a:avLst/>
          </a:prstGeom>
          <a:noFill/>
          <a:ln/>
        </p:spPr>
        <p:txBody>
          <a:bodyPr wrap="square" rtlCol="0" anchor="ctr"/>
          <a:lstStyle/>
          <a:p>
            <a:pPr algn="ctr" indent="0" marL="0">
              <a:buNone/>
            </a:pPr>
            <a:r>
              <a:rPr lang="en-US" sz="1000" dirty="0">
                <a:solidFill>
                  <a:srgbClr val="8B6340"/>
                </a:solidFill>
                <a:latin typeface="Arial" pitchFamily="34" charset="0"/>
                <a:ea typeface="Arial" pitchFamily="34" charset="-122"/>
                <a:cs typeface="Arial" pitchFamily="34" charset="-120"/>
              </a:rPr>
              <a:t>Janma Kundali of Rajesh M  •  25 September 1983  •  Cheranmahadevi, Tamil Nadu</a:t>
            </a:r>
            <a:endParaRPr lang="en-US" sz="1000" dirty="0"/>
          </a:p>
        </p:txBody>
      </p:sp>
      <p:sp>
        <p:nvSpPr>
          <p:cNvPr id="10" name="Text 8"/>
          <p:cNvSpPr/>
          <p:nvPr/>
        </p:nvSpPr>
        <p:spPr>
          <a:xfrm>
            <a:off x="0" y="4736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Basic Astrological Details</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365760" y="1170432"/>
            <a:ext cx="1828800" cy="457200"/>
          </a:xfrm>
          <a:prstGeom prst="rect">
            <a:avLst/>
          </a:prstGeom>
          <a:solidFill>
            <a:srgbClr val="B5451B"/>
          </a:solidFill>
          <a:ln/>
        </p:spPr>
      </p:sp>
      <p:sp>
        <p:nvSpPr>
          <p:cNvPr id="6" name="Text 4"/>
          <p:cNvSpPr/>
          <p:nvPr/>
        </p:nvSpPr>
        <p:spPr>
          <a:xfrm>
            <a:off x="411480" y="1243584"/>
            <a:ext cx="173736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Lagna (Ascendant)</a:t>
            </a:r>
            <a:endParaRPr lang="en-US" sz="1050" dirty="0"/>
          </a:p>
        </p:txBody>
      </p:sp>
      <p:sp>
        <p:nvSpPr>
          <p:cNvPr id="7" name="Shape 5"/>
          <p:cNvSpPr/>
          <p:nvPr/>
        </p:nvSpPr>
        <p:spPr>
          <a:xfrm>
            <a:off x="2194560" y="1170432"/>
            <a:ext cx="1828800" cy="457200"/>
          </a:xfrm>
          <a:prstGeom prst="rect">
            <a:avLst/>
          </a:prstGeom>
          <a:solidFill>
            <a:srgbClr val="FAE8C0"/>
          </a:solidFill>
          <a:ln/>
        </p:spPr>
      </p:sp>
      <p:sp>
        <p:nvSpPr>
          <p:cNvPr id="8" name="Text 6"/>
          <p:cNvSpPr/>
          <p:nvPr/>
        </p:nvSpPr>
        <p:spPr>
          <a:xfrm>
            <a:off x="2240280" y="1243584"/>
            <a:ext cx="173736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Libra (Tula)</a:t>
            </a:r>
            <a:endParaRPr lang="en-US" sz="1200" dirty="0"/>
          </a:p>
        </p:txBody>
      </p:sp>
      <p:sp>
        <p:nvSpPr>
          <p:cNvPr id="9" name="Shape 7"/>
          <p:cNvSpPr/>
          <p:nvPr/>
        </p:nvSpPr>
        <p:spPr>
          <a:xfrm>
            <a:off x="4297680" y="1170432"/>
            <a:ext cx="2011680" cy="457200"/>
          </a:xfrm>
          <a:prstGeom prst="rect">
            <a:avLst/>
          </a:prstGeom>
          <a:solidFill>
            <a:srgbClr val="B5451B"/>
          </a:solidFill>
          <a:ln/>
        </p:spPr>
      </p:sp>
      <p:sp>
        <p:nvSpPr>
          <p:cNvPr id="10" name="Text 8"/>
          <p:cNvSpPr/>
          <p:nvPr/>
        </p:nvSpPr>
        <p:spPr>
          <a:xfrm>
            <a:off x="4343400" y="1243584"/>
            <a:ext cx="192024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Rashi (Moon Sign)</a:t>
            </a:r>
            <a:endParaRPr lang="en-US" sz="1050" dirty="0"/>
          </a:p>
        </p:txBody>
      </p:sp>
      <p:sp>
        <p:nvSpPr>
          <p:cNvPr id="11" name="Shape 9"/>
          <p:cNvSpPr/>
          <p:nvPr/>
        </p:nvSpPr>
        <p:spPr>
          <a:xfrm>
            <a:off x="6309360" y="1170432"/>
            <a:ext cx="2468880" cy="457200"/>
          </a:xfrm>
          <a:prstGeom prst="rect">
            <a:avLst/>
          </a:prstGeom>
          <a:solidFill>
            <a:srgbClr val="FAE8C0"/>
          </a:solidFill>
          <a:ln/>
        </p:spPr>
      </p:sp>
      <p:sp>
        <p:nvSpPr>
          <p:cNvPr id="12" name="Text 10"/>
          <p:cNvSpPr/>
          <p:nvPr/>
        </p:nvSpPr>
        <p:spPr>
          <a:xfrm>
            <a:off x="6355080" y="1243584"/>
            <a:ext cx="237744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Aquarius (Kumbha)</a:t>
            </a:r>
            <a:endParaRPr lang="en-US" sz="1200" dirty="0"/>
          </a:p>
        </p:txBody>
      </p:sp>
      <p:sp>
        <p:nvSpPr>
          <p:cNvPr id="13" name="Shape 11"/>
          <p:cNvSpPr/>
          <p:nvPr/>
        </p:nvSpPr>
        <p:spPr>
          <a:xfrm>
            <a:off x="365760" y="1682496"/>
            <a:ext cx="1828800" cy="457200"/>
          </a:xfrm>
          <a:prstGeom prst="rect">
            <a:avLst/>
          </a:prstGeom>
          <a:solidFill>
            <a:srgbClr val="B5451B"/>
          </a:solidFill>
          <a:ln/>
        </p:spPr>
      </p:sp>
      <p:sp>
        <p:nvSpPr>
          <p:cNvPr id="14" name="Text 12"/>
          <p:cNvSpPr/>
          <p:nvPr/>
        </p:nvSpPr>
        <p:spPr>
          <a:xfrm>
            <a:off x="411480" y="1755648"/>
            <a:ext cx="173736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Sun Sign (Vedic)</a:t>
            </a:r>
            <a:endParaRPr lang="en-US" sz="1050" dirty="0"/>
          </a:p>
        </p:txBody>
      </p:sp>
      <p:sp>
        <p:nvSpPr>
          <p:cNvPr id="15" name="Shape 13"/>
          <p:cNvSpPr/>
          <p:nvPr/>
        </p:nvSpPr>
        <p:spPr>
          <a:xfrm>
            <a:off x="2194560" y="1682496"/>
            <a:ext cx="1828800" cy="457200"/>
          </a:xfrm>
          <a:prstGeom prst="rect">
            <a:avLst/>
          </a:prstGeom>
          <a:solidFill>
            <a:srgbClr val="FFFFFF"/>
          </a:solidFill>
          <a:ln/>
        </p:spPr>
      </p:sp>
      <p:sp>
        <p:nvSpPr>
          <p:cNvPr id="16" name="Text 14"/>
          <p:cNvSpPr/>
          <p:nvPr/>
        </p:nvSpPr>
        <p:spPr>
          <a:xfrm>
            <a:off x="2240280" y="1755648"/>
            <a:ext cx="173736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Virgo (Kanya)</a:t>
            </a:r>
            <a:endParaRPr lang="en-US" sz="1200" dirty="0"/>
          </a:p>
        </p:txBody>
      </p:sp>
      <p:sp>
        <p:nvSpPr>
          <p:cNvPr id="17" name="Shape 15"/>
          <p:cNvSpPr/>
          <p:nvPr/>
        </p:nvSpPr>
        <p:spPr>
          <a:xfrm>
            <a:off x="4297680" y="1682496"/>
            <a:ext cx="2011680" cy="457200"/>
          </a:xfrm>
          <a:prstGeom prst="rect">
            <a:avLst/>
          </a:prstGeom>
          <a:solidFill>
            <a:srgbClr val="B5451B"/>
          </a:solidFill>
          <a:ln/>
        </p:spPr>
      </p:sp>
      <p:sp>
        <p:nvSpPr>
          <p:cNvPr id="18" name="Text 16"/>
          <p:cNvSpPr/>
          <p:nvPr/>
        </p:nvSpPr>
        <p:spPr>
          <a:xfrm>
            <a:off x="4343400" y="1755648"/>
            <a:ext cx="192024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Nakshatra</a:t>
            </a:r>
            <a:endParaRPr lang="en-US" sz="1050" dirty="0"/>
          </a:p>
        </p:txBody>
      </p:sp>
      <p:sp>
        <p:nvSpPr>
          <p:cNvPr id="19" name="Shape 17"/>
          <p:cNvSpPr/>
          <p:nvPr/>
        </p:nvSpPr>
        <p:spPr>
          <a:xfrm>
            <a:off x="6309360" y="1682496"/>
            <a:ext cx="2468880" cy="457200"/>
          </a:xfrm>
          <a:prstGeom prst="rect">
            <a:avLst/>
          </a:prstGeom>
          <a:solidFill>
            <a:srgbClr val="FFFFFF"/>
          </a:solidFill>
          <a:ln/>
        </p:spPr>
      </p:sp>
      <p:sp>
        <p:nvSpPr>
          <p:cNvPr id="20" name="Text 18"/>
          <p:cNvSpPr/>
          <p:nvPr/>
        </p:nvSpPr>
        <p:spPr>
          <a:xfrm>
            <a:off x="6355080" y="1755648"/>
            <a:ext cx="237744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Shatabhisha</a:t>
            </a:r>
            <a:endParaRPr lang="en-US" sz="1200" dirty="0"/>
          </a:p>
        </p:txBody>
      </p:sp>
      <p:sp>
        <p:nvSpPr>
          <p:cNvPr id="21" name="Shape 19"/>
          <p:cNvSpPr/>
          <p:nvPr/>
        </p:nvSpPr>
        <p:spPr>
          <a:xfrm>
            <a:off x="365760" y="2194560"/>
            <a:ext cx="1828800" cy="457200"/>
          </a:xfrm>
          <a:prstGeom prst="rect">
            <a:avLst/>
          </a:prstGeom>
          <a:solidFill>
            <a:srgbClr val="B5451B"/>
          </a:solidFill>
          <a:ln/>
        </p:spPr>
      </p:sp>
      <p:sp>
        <p:nvSpPr>
          <p:cNvPr id="22" name="Text 20"/>
          <p:cNvSpPr/>
          <p:nvPr/>
        </p:nvSpPr>
        <p:spPr>
          <a:xfrm>
            <a:off x="411480" y="2267712"/>
            <a:ext cx="173736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Nakshatra Lord</a:t>
            </a:r>
            <a:endParaRPr lang="en-US" sz="1050" dirty="0"/>
          </a:p>
        </p:txBody>
      </p:sp>
      <p:sp>
        <p:nvSpPr>
          <p:cNvPr id="23" name="Shape 21"/>
          <p:cNvSpPr/>
          <p:nvPr/>
        </p:nvSpPr>
        <p:spPr>
          <a:xfrm>
            <a:off x="2194560" y="2194560"/>
            <a:ext cx="1828800" cy="457200"/>
          </a:xfrm>
          <a:prstGeom prst="rect">
            <a:avLst/>
          </a:prstGeom>
          <a:solidFill>
            <a:srgbClr val="FAE8C0"/>
          </a:solidFill>
          <a:ln/>
        </p:spPr>
      </p:sp>
      <p:sp>
        <p:nvSpPr>
          <p:cNvPr id="24" name="Text 22"/>
          <p:cNvSpPr/>
          <p:nvPr/>
        </p:nvSpPr>
        <p:spPr>
          <a:xfrm>
            <a:off x="2240280" y="2267712"/>
            <a:ext cx="173736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Rahu</a:t>
            </a:r>
            <a:endParaRPr lang="en-US" sz="1200" dirty="0"/>
          </a:p>
        </p:txBody>
      </p:sp>
      <p:sp>
        <p:nvSpPr>
          <p:cNvPr id="25" name="Shape 23"/>
          <p:cNvSpPr/>
          <p:nvPr/>
        </p:nvSpPr>
        <p:spPr>
          <a:xfrm>
            <a:off x="4297680" y="2194560"/>
            <a:ext cx="2011680" cy="457200"/>
          </a:xfrm>
          <a:prstGeom prst="rect">
            <a:avLst/>
          </a:prstGeom>
          <a:solidFill>
            <a:srgbClr val="B5451B"/>
          </a:solidFill>
          <a:ln/>
        </p:spPr>
      </p:sp>
      <p:sp>
        <p:nvSpPr>
          <p:cNvPr id="26" name="Text 24"/>
          <p:cNvSpPr/>
          <p:nvPr/>
        </p:nvSpPr>
        <p:spPr>
          <a:xfrm>
            <a:off x="4343400" y="2267712"/>
            <a:ext cx="192024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Pada</a:t>
            </a:r>
            <a:endParaRPr lang="en-US" sz="1050" dirty="0"/>
          </a:p>
        </p:txBody>
      </p:sp>
      <p:sp>
        <p:nvSpPr>
          <p:cNvPr id="27" name="Shape 25"/>
          <p:cNvSpPr/>
          <p:nvPr/>
        </p:nvSpPr>
        <p:spPr>
          <a:xfrm>
            <a:off x="6309360" y="2194560"/>
            <a:ext cx="2468880" cy="457200"/>
          </a:xfrm>
          <a:prstGeom prst="rect">
            <a:avLst/>
          </a:prstGeom>
          <a:solidFill>
            <a:srgbClr val="FAE8C0"/>
          </a:solidFill>
          <a:ln/>
        </p:spPr>
      </p:sp>
      <p:sp>
        <p:nvSpPr>
          <p:cNvPr id="28" name="Text 26"/>
          <p:cNvSpPr/>
          <p:nvPr/>
        </p:nvSpPr>
        <p:spPr>
          <a:xfrm>
            <a:off x="6355080" y="2267712"/>
            <a:ext cx="237744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3rd Pada</a:t>
            </a:r>
            <a:endParaRPr lang="en-US" sz="1200" dirty="0"/>
          </a:p>
        </p:txBody>
      </p:sp>
      <p:sp>
        <p:nvSpPr>
          <p:cNvPr id="29" name="Shape 27"/>
          <p:cNvSpPr/>
          <p:nvPr/>
        </p:nvSpPr>
        <p:spPr>
          <a:xfrm>
            <a:off x="365760" y="2706624"/>
            <a:ext cx="1828800" cy="457200"/>
          </a:xfrm>
          <a:prstGeom prst="rect">
            <a:avLst/>
          </a:prstGeom>
          <a:solidFill>
            <a:srgbClr val="B5451B"/>
          </a:solidFill>
          <a:ln/>
        </p:spPr>
      </p:sp>
      <p:sp>
        <p:nvSpPr>
          <p:cNvPr id="30" name="Text 28"/>
          <p:cNvSpPr/>
          <p:nvPr/>
        </p:nvSpPr>
        <p:spPr>
          <a:xfrm>
            <a:off x="411480" y="2779776"/>
            <a:ext cx="173736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Tithi at Birth</a:t>
            </a:r>
            <a:endParaRPr lang="en-US" sz="1050" dirty="0"/>
          </a:p>
        </p:txBody>
      </p:sp>
      <p:sp>
        <p:nvSpPr>
          <p:cNvPr id="31" name="Shape 29"/>
          <p:cNvSpPr/>
          <p:nvPr/>
        </p:nvSpPr>
        <p:spPr>
          <a:xfrm>
            <a:off x="2194560" y="2706624"/>
            <a:ext cx="1828800" cy="457200"/>
          </a:xfrm>
          <a:prstGeom prst="rect">
            <a:avLst/>
          </a:prstGeom>
          <a:solidFill>
            <a:srgbClr val="FFFFFF"/>
          </a:solidFill>
          <a:ln/>
        </p:spPr>
      </p:sp>
      <p:sp>
        <p:nvSpPr>
          <p:cNvPr id="32" name="Text 30"/>
          <p:cNvSpPr/>
          <p:nvPr/>
        </p:nvSpPr>
        <p:spPr>
          <a:xfrm>
            <a:off x="2240280" y="2779776"/>
            <a:ext cx="173736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Shukla Saptami</a:t>
            </a:r>
            <a:endParaRPr lang="en-US" sz="1200" dirty="0"/>
          </a:p>
        </p:txBody>
      </p:sp>
      <p:sp>
        <p:nvSpPr>
          <p:cNvPr id="33" name="Shape 31"/>
          <p:cNvSpPr/>
          <p:nvPr/>
        </p:nvSpPr>
        <p:spPr>
          <a:xfrm>
            <a:off x="4297680" y="2706624"/>
            <a:ext cx="2011680" cy="457200"/>
          </a:xfrm>
          <a:prstGeom prst="rect">
            <a:avLst/>
          </a:prstGeom>
          <a:solidFill>
            <a:srgbClr val="B5451B"/>
          </a:solidFill>
          <a:ln/>
        </p:spPr>
      </p:sp>
      <p:sp>
        <p:nvSpPr>
          <p:cNvPr id="34" name="Text 32"/>
          <p:cNvSpPr/>
          <p:nvPr/>
        </p:nvSpPr>
        <p:spPr>
          <a:xfrm>
            <a:off x="4343400" y="2779776"/>
            <a:ext cx="192024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Weekday</a:t>
            </a:r>
            <a:endParaRPr lang="en-US" sz="1050" dirty="0"/>
          </a:p>
        </p:txBody>
      </p:sp>
      <p:sp>
        <p:nvSpPr>
          <p:cNvPr id="35" name="Shape 33"/>
          <p:cNvSpPr/>
          <p:nvPr/>
        </p:nvSpPr>
        <p:spPr>
          <a:xfrm>
            <a:off x="6309360" y="2706624"/>
            <a:ext cx="2468880" cy="457200"/>
          </a:xfrm>
          <a:prstGeom prst="rect">
            <a:avLst/>
          </a:prstGeom>
          <a:solidFill>
            <a:srgbClr val="FFFFFF"/>
          </a:solidFill>
          <a:ln/>
        </p:spPr>
      </p:sp>
      <p:sp>
        <p:nvSpPr>
          <p:cNvPr id="36" name="Text 34"/>
          <p:cNvSpPr/>
          <p:nvPr/>
        </p:nvSpPr>
        <p:spPr>
          <a:xfrm>
            <a:off x="6355080" y="2779776"/>
            <a:ext cx="237744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Sunday</a:t>
            </a:r>
            <a:endParaRPr lang="en-US" sz="1200" dirty="0"/>
          </a:p>
        </p:txBody>
      </p:sp>
      <p:sp>
        <p:nvSpPr>
          <p:cNvPr id="37" name="Shape 35"/>
          <p:cNvSpPr/>
          <p:nvPr/>
        </p:nvSpPr>
        <p:spPr>
          <a:xfrm>
            <a:off x="365760" y="3218688"/>
            <a:ext cx="1828800" cy="457200"/>
          </a:xfrm>
          <a:prstGeom prst="rect">
            <a:avLst/>
          </a:prstGeom>
          <a:solidFill>
            <a:srgbClr val="B5451B"/>
          </a:solidFill>
          <a:ln/>
        </p:spPr>
      </p:sp>
      <p:sp>
        <p:nvSpPr>
          <p:cNvPr id="38" name="Text 36"/>
          <p:cNvSpPr/>
          <p:nvPr/>
        </p:nvSpPr>
        <p:spPr>
          <a:xfrm>
            <a:off x="411480" y="3291840"/>
            <a:ext cx="173736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Gana</a:t>
            </a:r>
            <a:endParaRPr lang="en-US" sz="1050" dirty="0"/>
          </a:p>
        </p:txBody>
      </p:sp>
      <p:sp>
        <p:nvSpPr>
          <p:cNvPr id="39" name="Shape 37"/>
          <p:cNvSpPr/>
          <p:nvPr/>
        </p:nvSpPr>
        <p:spPr>
          <a:xfrm>
            <a:off x="2194560" y="3218688"/>
            <a:ext cx="1828800" cy="457200"/>
          </a:xfrm>
          <a:prstGeom prst="rect">
            <a:avLst/>
          </a:prstGeom>
          <a:solidFill>
            <a:srgbClr val="FAE8C0"/>
          </a:solidFill>
          <a:ln/>
        </p:spPr>
      </p:sp>
      <p:sp>
        <p:nvSpPr>
          <p:cNvPr id="40" name="Text 38"/>
          <p:cNvSpPr/>
          <p:nvPr/>
        </p:nvSpPr>
        <p:spPr>
          <a:xfrm>
            <a:off x="2240280" y="3291840"/>
            <a:ext cx="173736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Rakshasa Gana</a:t>
            </a:r>
            <a:endParaRPr lang="en-US" sz="1200" dirty="0"/>
          </a:p>
        </p:txBody>
      </p:sp>
      <p:sp>
        <p:nvSpPr>
          <p:cNvPr id="41" name="Shape 39"/>
          <p:cNvSpPr/>
          <p:nvPr/>
        </p:nvSpPr>
        <p:spPr>
          <a:xfrm>
            <a:off x="4297680" y="3218688"/>
            <a:ext cx="2011680" cy="457200"/>
          </a:xfrm>
          <a:prstGeom prst="rect">
            <a:avLst/>
          </a:prstGeom>
          <a:solidFill>
            <a:srgbClr val="B5451B"/>
          </a:solidFill>
          <a:ln/>
        </p:spPr>
      </p:sp>
      <p:sp>
        <p:nvSpPr>
          <p:cNvPr id="42" name="Text 40"/>
          <p:cNvSpPr/>
          <p:nvPr/>
        </p:nvSpPr>
        <p:spPr>
          <a:xfrm>
            <a:off x="4343400" y="3291840"/>
            <a:ext cx="192024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Yoni</a:t>
            </a:r>
            <a:endParaRPr lang="en-US" sz="1050" dirty="0"/>
          </a:p>
        </p:txBody>
      </p:sp>
      <p:sp>
        <p:nvSpPr>
          <p:cNvPr id="43" name="Shape 41"/>
          <p:cNvSpPr/>
          <p:nvPr/>
        </p:nvSpPr>
        <p:spPr>
          <a:xfrm>
            <a:off x="6309360" y="3218688"/>
            <a:ext cx="2468880" cy="457200"/>
          </a:xfrm>
          <a:prstGeom prst="rect">
            <a:avLst/>
          </a:prstGeom>
          <a:solidFill>
            <a:srgbClr val="FAE8C0"/>
          </a:solidFill>
          <a:ln/>
        </p:spPr>
      </p:sp>
      <p:sp>
        <p:nvSpPr>
          <p:cNvPr id="44" name="Text 42"/>
          <p:cNvSpPr/>
          <p:nvPr/>
        </p:nvSpPr>
        <p:spPr>
          <a:xfrm>
            <a:off x="6355080" y="3291840"/>
            <a:ext cx="237744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Ashwa (Horse)</a:t>
            </a:r>
            <a:endParaRPr lang="en-US" sz="1200" dirty="0"/>
          </a:p>
        </p:txBody>
      </p:sp>
      <p:sp>
        <p:nvSpPr>
          <p:cNvPr id="45" name="Shape 43"/>
          <p:cNvSpPr/>
          <p:nvPr/>
        </p:nvSpPr>
        <p:spPr>
          <a:xfrm>
            <a:off x="365760" y="3730752"/>
            <a:ext cx="1828800" cy="457200"/>
          </a:xfrm>
          <a:prstGeom prst="rect">
            <a:avLst/>
          </a:prstGeom>
          <a:solidFill>
            <a:srgbClr val="B5451B"/>
          </a:solidFill>
          <a:ln/>
        </p:spPr>
      </p:sp>
      <p:sp>
        <p:nvSpPr>
          <p:cNvPr id="46" name="Text 44"/>
          <p:cNvSpPr/>
          <p:nvPr/>
        </p:nvSpPr>
        <p:spPr>
          <a:xfrm>
            <a:off x="411480" y="3803904"/>
            <a:ext cx="173736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Varna</a:t>
            </a:r>
            <a:endParaRPr lang="en-US" sz="1050" dirty="0"/>
          </a:p>
        </p:txBody>
      </p:sp>
      <p:sp>
        <p:nvSpPr>
          <p:cNvPr id="47" name="Shape 45"/>
          <p:cNvSpPr/>
          <p:nvPr/>
        </p:nvSpPr>
        <p:spPr>
          <a:xfrm>
            <a:off x="2194560" y="3730752"/>
            <a:ext cx="1828800" cy="457200"/>
          </a:xfrm>
          <a:prstGeom prst="rect">
            <a:avLst/>
          </a:prstGeom>
          <a:solidFill>
            <a:srgbClr val="FFFFFF"/>
          </a:solidFill>
          <a:ln/>
        </p:spPr>
      </p:sp>
      <p:sp>
        <p:nvSpPr>
          <p:cNvPr id="48" name="Text 46"/>
          <p:cNvSpPr/>
          <p:nvPr/>
        </p:nvSpPr>
        <p:spPr>
          <a:xfrm>
            <a:off x="2240280" y="3803904"/>
            <a:ext cx="173736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Shudra</a:t>
            </a:r>
            <a:endParaRPr lang="en-US" sz="1200" dirty="0"/>
          </a:p>
        </p:txBody>
      </p:sp>
      <p:sp>
        <p:nvSpPr>
          <p:cNvPr id="49" name="Shape 47"/>
          <p:cNvSpPr/>
          <p:nvPr/>
        </p:nvSpPr>
        <p:spPr>
          <a:xfrm>
            <a:off x="4297680" y="3730752"/>
            <a:ext cx="2011680" cy="457200"/>
          </a:xfrm>
          <a:prstGeom prst="rect">
            <a:avLst/>
          </a:prstGeom>
          <a:solidFill>
            <a:srgbClr val="B5451B"/>
          </a:solidFill>
          <a:ln/>
        </p:spPr>
      </p:sp>
      <p:sp>
        <p:nvSpPr>
          <p:cNvPr id="50" name="Text 48"/>
          <p:cNvSpPr/>
          <p:nvPr/>
        </p:nvSpPr>
        <p:spPr>
          <a:xfrm>
            <a:off x="4343400" y="3803904"/>
            <a:ext cx="192024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Nadi</a:t>
            </a:r>
            <a:endParaRPr lang="en-US" sz="1050" dirty="0"/>
          </a:p>
        </p:txBody>
      </p:sp>
      <p:sp>
        <p:nvSpPr>
          <p:cNvPr id="51" name="Shape 49"/>
          <p:cNvSpPr/>
          <p:nvPr/>
        </p:nvSpPr>
        <p:spPr>
          <a:xfrm>
            <a:off x="6309360" y="3730752"/>
            <a:ext cx="2468880" cy="457200"/>
          </a:xfrm>
          <a:prstGeom prst="rect">
            <a:avLst/>
          </a:prstGeom>
          <a:solidFill>
            <a:srgbClr val="FFFFFF"/>
          </a:solidFill>
          <a:ln/>
        </p:spPr>
      </p:sp>
      <p:sp>
        <p:nvSpPr>
          <p:cNvPr id="52" name="Text 50"/>
          <p:cNvSpPr/>
          <p:nvPr/>
        </p:nvSpPr>
        <p:spPr>
          <a:xfrm>
            <a:off x="6355080" y="3803904"/>
            <a:ext cx="237744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Antya Nadi</a:t>
            </a:r>
            <a:endParaRPr lang="en-US" sz="1200" dirty="0"/>
          </a:p>
        </p:txBody>
      </p:sp>
      <p:sp>
        <p:nvSpPr>
          <p:cNvPr id="53" name="Shape 51"/>
          <p:cNvSpPr/>
          <p:nvPr/>
        </p:nvSpPr>
        <p:spPr>
          <a:xfrm>
            <a:off x="365760" y="4242816"/>
            <a:ext cx="1828800" cy="457200"/>
          </a:xfrm>
          <a:prstGeom prst="rect">
            <a:avLst/>
          </a:prstGeom>
          <a:solidFill>
            <a:srgbClr val="B5451B"/>
          </a:solidFill>
          <a:ln/>
        </p:spPr>
      </p:sp>
      <p:sp>
        <p:nvSpPr>
          <p:cNvPr id="54" name="Text 52"/>
          <p:cNvSpPr/>
          <p:nvPr/>
        </p:nvSpPr>
        <p:spPr>
          <a:xfrm>
            <a:off x="411480" y="4315968"/>
            <a:ext cx="173736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Karan</a:t>
            </a:r>
            <a:endParaRPr lang="en-US" sz="1050" dirty="0"/>
          </a:p>
        </p:txBody>
      </p:sp>
      <p:sp>
        <p:nvSpPr>
          <p:cNvPr id="55" name="Shape 53"/>
          <p:cNvSpPr/>
          <p:nvPr/>
        </p:nvSpPr>
        <p:spPr>
          <a:xfrm>
            <a:off x="2194560" y="4242816"/>
            <a:ext cx="1828800" cy="457200"/>
          </a:xfrm>
          <a:prstGeom prst="rect">
            <a:avLst/>
          </a:prstGeom>
          <a:solidFill>
            <a:srgbClr val="FAE8C0"/>
          </a:solidFill>
          <a:ln/>
        </p:spPr>
      </p:sp>
      <p:sp>
        <p:nvSpPr>
          <p:cNvPr id="56" name="Text 54"/>
          <p:cNvSpPr/>
          <p:nvPr/>
        </p:nvSpPr>
        <p:spPr>
          <a:xfrm>
            <a:off x="2240280" y="4315968"/>
            <a:ext cx="173736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Balava</a:t>
            </a:r>
            <a:endParaRPr lang="en-US" sz="1200" dirty="0"/>
          </a:p>
        </p:txBody>
      </p:sp>
      <p:sp>
        <p:nvSpPr>
          <p:cNvPr id="57" name="Shape 55"/>
          <p:cNvSpPr/>
          <p:nvPr/>
        </p:nvSpPr>
        <p:spPr>
          <a:xfrm>
            <a:off x="4297680" y="4242816"/>
            <a:ext cx="2011680" cy="457200"/>
          </a:xfrm>
          <a:prstGeom prst="rect">
            <a:avLst/>
          </a:prstGeom>
          <a:solidFill>
            <a:srgbClr val="B5451B"/>
          </a:solidFill>
          <a:ln/>
        </p:spPr>
      </p:sp>
      <p:sp>
        <p:nvSpPr>
          <p:cNvPr id="58" name="Text 56"/>
          <p:cNvSpPr/>
          <p:nvPr/>
        </p:nvSpPr>
        <p:spPr>
          <a:xfrm>
            <a:off x="4343400" y="4315968"/>
            <a:ext cx="1920240" cy="310896"/>
          </a:xfrm>
          <a:prstGeom prst="rect">
            <a:avLst/>
          </a:prstGeom>
          <a:noFill/>
          <a:ln/>
        </p:spPr>
        <p:txBody>
          <a:bodyPr wrap="square" lIns="0" tIns="0" rIns="0" bIns="0" rtlCol="0" anchor="ctr"/>
          <a:lstStyle/>
          <a:p>
            <a:pPr indent="0" marL="0">
              <a:buNone/>
            </a:pPr>
            <a:r>
              <a:rPr lang="en-US" sz="1050" b="1" dirty="0">
                <a:solidFill>
                  <a:srgbClr val="FFFFFF"/>
                </a:solidFill>
                <a:latin typeface="Arial" pitchFamily="34" charset="0"/>
                <a:ea typeface="Arial" pitchFamily="34" charset="-122"/>
                <a:cs typeface="Arial" pitchFamily="34" charset="-120"/>
              </a:rPr>
              <a:t>Yoga (Panchanga)</a:t>
            </a:r>
            <a:endParaRPr lang="en-US" sz="1050" dirty="0"/>
          </a:p>
        </p:txBody>
      </p:sp>
      <p:sp>
        <p:nvSpPr>
          <p:cNvPr id="59" name="Shape 57"/>
          <p:cNvSpPr/>
          <p:nvPr/>
        </p:nvSpPr>
        <p:spPr>
          <a:xfrm>
            <a:off x="6309360" y="4242816"/>
            <a:ext cx="2468880" cy="457200"/>
          </a:xfrm>
          <a:prstGeom prst="rect">
            <a:avLst/>
          </a:prstGeom>
          <a:solidFill>
            <a:srgbClr val="FAE8C0"/>
          </a:solidFill>
          <a:ln/>
        </p:spPr>
      </p:sp>
      <p:sp>
        <p:nvSpPr>
          <p:cNvPr id="60" name="Text 58"/>
          <p:cNvSpPr/>
          <p:nvPr/>
        </p:nvSpPr>
        <p:spPr>
          <a:xfrm>
            <a:off x="6355080" y="4315968"/>
            <a:ext cx="2377440" cy="310896"/>
          </a:xfrm>
          <a:prstGeom prst="rect">
            <a:avLst/>
          </a:prstGeom>
          <a:noFill/>
          <a:ln/>
        </p:spPr>
        <p:txBody>
          <a:bodyPr wrap="square" lIns="0" tIns="0" rIns="0" bIns="0" rtlCol="0" anchor="ctr"/>
          <a:lstStyle/>
          <a:p>
            <a:pPr indent="0" marL="0">
              <a:buNone/>
            </a:pPr>
            <a:r>
              <a:rPr lang="en-US" sz="1200" b="1" dirty="0">
                <a:solidFill>
                  <a:srgbClr val="7B1A0E"/>
                </a:solidFill>
                <a:latin typeface="Arial" pitchFamily="34" charset="0"/>
                <a:ea typeface="Arial" pitchFamily="34" charset="-122"/>
                <a:cs typeface="Arial" pitchFamily="34" charset="-120"/>
              </a:rPr>
              <a:t>Saubhagya Yoga</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411480"/>
            <a:ext cx="8595360" cy="411480"/>
          </a:xfrm>
          <a:prstGeom prst="rect">
            <a:avLst/>
          </a:prstGeom>
          <a:noFill/>
          <a:ln/>
        </p:spPr>
        <p:txBody>
          <a:bodyPr wrap="square" rtlCol="0" anchor="ctr"/>
          <a:lstStyle/>
          <a:p>
            <a:pPr algn="ctr" indent="0" marL="0">
              <a:buNone/>
            </a:pPr>
            <a:r>
              <a:rPr lang="en-US" sz="2200" b="1" dirty="0">
                <a:solidFill>
                  <a:srgbClr val="C8941A"/>
                </a:solidFill>
                <a:latin typeface="Cambria" pitchFamily="34" charset="0"/>
                <a:ea typeface="Cambria" pitchFamily="34" charset="-122"/>
                <a:cs typeface="Cambria" pitchFamily="34" charset="-120"/>
              </a:rPr>
              <a:t>Janma Kundali — North Indian Chart</a:t>
            </a:r>
            <a:endParaRPr lang="en-US" sz="2200" dirty="0"/>
          </a:p>
        </p:txBody>
      </p:sp>
      <p:sp>
        <p:nvSpPr>
          <p:cNvPr id="5" name="Shape 3"/>
          <p:cNvSpPr/>
          <p:nvPr/>
        </p:nvSpPr>
        <p:spPr>
          <a:xfrm>
            <a:off x="457200" y="960120"/>
            <a:ext cx="1938528" cy="987552"/>
          </a:xfrm>
          <a:prstGeom prst="rect">
            <a:avLst/>
          </a:prstGeom>
          <a:solidFill>
            <a:srgbClr val="2C1205"/>
          </a:solidFill>
          <a:ln w="19050">
            <a:solidFill>
              <a:srgbClr val="C8941A"/>
            </a:solidFill>
            <a:prstDash val="solid"/>
          </a:ln>
        </p:spPr>
      </p:sp>
      <p:sp>
        <p:nvSpPr>
          <p:cNvPr id="6" name="Shape 4"/>
          <p:cNvSpPr/>
          <p:nvPr/>
        </p:nvSpPr>
        <p:spPr>
          <a:xfrm>
            <a:off x="2395728" y="960120"/>
            <a:ext cx="1938528" cy="987552"/>
          </a:xfrm>
          <a:prstGeom prst="rect">
            <a:avLst/>
          </a:prstGeom>
          <a:solidFill>
            <a:srgbClr val="2C1205"/>
          </a:solidFill>
          <a:ln w="19050">
            <a:solidFill>
              <a:srgbClr val="C8941A"/>
            </a:solidFill>
            <a:prstDash val="solid"/>
          </a:ln>
        </p:spPr>
      </p:sp>
      <p:sp>
        <p:nvSpPr>
          <p:cNvPr id="7" name="Shape 5"/>
          <p:cNvSpPr/>
          <p:nvPr/>
        </p:nvSpPr>
        <p:spPr>
          <a:xfrm>
            <a:off x="4334256" y="960120"/>
            <a:ext cx="1938528" cy="987552"/>
          </a:xfrm>
          <a:prstGeom prst="rect">
            <a:avLst/>
          </a:prstGeom>
          <a:solidFill>
            <a:srgbClr val="2C1205"/>
          </a:solidFill>
          <a:ln w="19050">
            <a:solidFill>
              <a:srgbClr val="C8941A"/>
            </a:solidFill>
            <a:prstDash val="solid"/>
          </a:ln>
        </p:spPr>
      </p:sp>
      <p:sp>
        <p:nvSpPr>
          <p:cNvPr id="8" name="Shape 6"/>
          <p:cNvSpPr/>
          <p:nvPr/>
        </p:nvSpPr>
        <p:spPr>
          <a:xfrm>
            <a:off x="6272784" y="960120"/>
            <a:ext cx="1938528" cy="987552"/>
          </a:xfrm>
          <a:prstGeom prst="rect">
            <a:avLst/>
          </a:prstGeom>
          <a:solidFill>
            <a:srgbClr val="2C1205"/>
          </a:solidFill>
          <a:ln w="19050">
            <a:solidFill>
              <a:srgbClr val="C8941A"/>
            </a:solidFill>
            <a:prstDash val="solid"/>
          </a:ln>
        </p:spPr>
      </p:sp>
      <p:sp>
        <p:nvSpPr>
          <p:cNvPr id="9" name="Shape 7"/>
          <p:cNvSpPr/>
          <p:nvPr/>
        </p:nvSpPr>
        <p:spPr>
          <a:xfrm>
            <a:off x="457200" y="1947672"/>
            <a:ext cx="1938528" cy="987552"/>
          </a:xfrm>
          <a:prstGeom prst="rect">
            <a:avLst/>
          </a:prstGeom>
          <a:solidFill>
            <a:srgbClr val="2C1205"/>
          </a:solidFill>
          <a:ln w="19050">
            <a:solidFill>
              <a:srgbClr val="C8941A"/>
            </a:solidFill>
            <a:prstDash val="solid"/>
          </a:ln>
        </p:spPr>
      </p:sp>
      <p:sp>
        <p:nvSpPr>
          <p:cNvPr id="10" name="Shape 8"/>
          <p:cNvSpPr/>
          <p:nvPr/>
        </p:nvSpPr>
        <p:spPr>
          <a:xfrm>
            <a:off x="6272784" y="1947672"/>
            <a:ext cx="1938528" cy="987552"/>
          </a:xfrm>
          <a:prstGeom prst="rect">
            <a:avLst/>
          </a:prstGeom>
          <a:solidFill>
            <a:srgbClr val="2C1205"/>
          </a:solidFill>
          <a:ln w="19050">
            <a:solidFill>
              <a:srgbClr val="C8941A"/>
            </a:solidFill>
            <a:prstDash val="solid"/>
          </a:ln>
        </p:spPr>
      </p:sp>
      <p:sp>
        <p:nvSpPr>
          <p:cNvPr id="11" name="Shape 9"/>
          <p:cNvSpPr/>
          <p:nvPr/>
        </p:nvSpPr>
        <p:spPr>
          <a:xfrm>
            <a:off x="457200" y="2935224"/>
            <a:ext cx="1938528" cy="987552"/>
          </a:xfrm>
          <a:prstGeom prst="rect">
            <a:avLst/>
          </a:prstGeom>
          <a:solidFill>
            <a:srgbClr val="2C1205"/>
          </a:solidFill>
          <a:ln w="19050">
            <a:solidFill>
              <a:srgbClr val="C8941A"/>
            </a:solidFill>
            <a:prstDash val="solid"/>
          </a:ln>
        </p:spPr>
      </p:sp>
      <p:sp>
        <p:nvSpPr>
          <p:cNvPr id="12" name="Shape 10"/>
          <p:cNvSpPr/>
          <p:nvPr/>
        </p:nvSpPr>
        <p:spPr>
          <a:xfrm>
            <a:off x="6272784" y="2935224"/>
            <a:ext cx="1938528" cy="987552"/>
          </a:xfrm>
          <a:prstGeom prst="rect">
            <a:avLst/>
          </a:prstGeom>
          <a:solidFill>
            <a:srgbClr val="2C1205"/>
          </a:solidFill>
          <a:ln w="19050">
            <a:solidFill>
              <a:srgbClr val="C8941A"/>
            </a:solidFill>
            <a:prstDash val="solid"/>
          </a:ln>
        </p:spPr>
      </p:sp>
      <p:sp>
        <p:nvSpPr>
          <p:cNvPr id="13" name="Shape 11"/>
          <p:cNvSpPr/>
          <p:nvPr/>
        </p:nvSpPr>
        <p:spPr>
          <a:xfrm>
            <a:off x="457200" y="3922776"/>
            <a:ext cx="1938528" cy="987552"/>
          </a:xfrm>
          <a:prstGeom prst="rect">
            <a:avLst/>
          </a:prstGeom>
          <a:solidFill>
            <a:srgbClr val="2C1205"/>
          </a:solidFill>
          <a:ln w="19050">
            <a:solidFill>
              <a:srgbClr val="C8941A"/>
            </a:solidFill>
            <a:prstDash val="solid"/>
          </a:ln>
        </p:spPr>
      </p:sp>
      <p:sp>
        <p:nvSpPr>
          <p:cNvPr id="14" name="Shape 12"/>
          <p:cNvSpPr/>
          <p:nvPr/>
        </p:nvSpPr>
        <p:spPr>
          <a:xfrm>
            <a:off x="2395728" y="3922776"/>
            <a:ext cx="1938528" cy="987552"/>
          </a:xfrm>
          <a:prstGeom prst="rect">
            <a:avLst/>
          </a:prstGeom>
          <a:solidFill>
            <a:srgbClr val="2C1205"/>
          </a:solidFill>
          <a:ln w="19050">
            <a:solidFill>
              <a:srgbClr val="C8941A"/>
            </a:solidFill>
            <a:prstDash val="solid"/>
          </a:ln>
        </p:spPr>
      </p:sp>
      <p:sp>
        <p:nvSpPr>
          <p:cNvPr id="15" name="Shape 13"/>
          <p:cNvSpPr/>
          <p:nvPr/>
        </p:nvSpPr>
        <p:spPr>
          <a:xfrm>
            <a:off x="4334256" y="3922776"/>
            <a:ext cx="1938528" cy="987552"/>
          </a:xfrm>
          <a:prstGeom prst="rect">
            <a:avLst/>
          </a:prstGeom>
          <a:solidFill>
            <a:srgbClr val="2C1205"/>
          </a:solidFill>
          <a:ln w="19050">
            <a:solidFill>
              <a:srgbClr val="C8941A"/>
            </a:solidFill>
            <a:prstDash val="solid"/>
          </a:ln>
        </p:spPr>
      </p:sp>
      <p:sp>
        <p:nvSpPr>
          <p:cNvPr id="16" name="Shape 14"/>
          <p:cNvSpPr/>
          <p:nvPr/>
        </p:nvSpPr>
        <p:spPr>
          <a:xfrm>
            <a:off x="6272784" y="3922776"/>
            <a:ext cx="1938528" cy="987552"/>
          </a:xfrm>
          <a:prstGeom prst="rect">
            <a:avLst/>
          </a:prstGeom>
          <a:solidFill>
            <a:srgbClr val="2C1205"/>
          </a:solidFill>
          <a:ln w="19050">
            <a:solidFill>
              <a:srgbClr val="C8941A"/>
            </a:solidFill>
            <a:prstDash val="solid"/>
          </a:ln>
        </p:spPr>
      </p:sp>
      <p:sp>
        <p:nvSpPr>
          <p:cNvPr id="17" name="Shape 15"/>
          <p:cNvSpPr/>
          <p:nvPr/>
        </p:nvSpPr>
        <p:spPr>
          <a:xfrm>
            <a:off x="2395728" y="1947672"/>
            <a:ext cx="3877056" cy="1975104"/>
          </a:xfrm>
          <a:prstGeom prst="rect">
            <a:avLst/>
          </a:prstGeom>
          <a:solidFill>
            <a:srgbClr val="220C02"/>
          </a:solidFill>
          <a:ln w="19050">
            <a:solidFill>
              <a:srgbClr val="C8941A"/>
            </a:solidFill>
            <a:prstDash val="solid"/>
          </a:ln>
        </p:spPr>
      </p:sp>
      <p:sp>
        <p:nvSpPr>
          <p:cNvPr id="18" name="Text 16"/>
          <p:cNvSpPr/>
          <p:nvPr/>
        </p:nvSpPr>
        <p:spPr>
          <a:xfrm>
            <a:off x="2395728" y="1947672"/>
            <a:ext cx="3877056" cy="987552"/>
          </a:xfrm>
          <a:prstGeom prst="rect">
            <a:avLst/>
          </a:prstGeom>
          <a:noFill/>
          <a:ln/>
        </p:spPr>
        <p:txBody>
          <a:bodyPr wrap="square" rtlCol="0" anchor="ctr"/>
          <a:lstStyle/>
          <a:p>
            <a:pPr algn="ctr" indent="0" marL="0">
              <a:buNone/>
            </a:pPr>
            <a:r>
              <a:rPr lang="en-US" sz="4000" b="1" dirty="0">
                <a:solidFill>
                  <a:srgbClr val="C8941A"/>
                </a:solidFill>
                <a:latin typeface="Arial" pitchFamily="34" charset="0"/>
                <a:ea typeface="Arial" pitchFamily="34" charset="-122"/>
                <a:cs typeface="Arial" pitchFamily="34" charset="-120"/>
              </a:rPr>
              <a:t>ॐ</a:t>
            </a:r>
            <a:endParaRPr lang="en-US" sz="4000" dirty="0"/>
          </a:p>
        </p:txBody>
      </p:sp>
      <p:sp>
        <p:nvSpPr>
          <p:cNvPr id="19" name="Text 17"/>
          <p:cNvSpPr/>
          <p:nvPr/>
        </p:nvSpPr>
        <p:spPr>
          <a:xfrm>
            <a:off x="2395728" y="2862072"/>
            <a:ext cx="3877056" cy="274320"/>
          </a:xfrm>
          <a:prstGeom prst="rect">
            <a:avLst/>
          </a:prstGeom>
          <a:noFill/>
          <a:ln/>
        </p:spPr>
        <p:txBody>
          <a:bodyPr wrap="square" rtlCol="0" anchor="ctr"/>
          <a:lstStyle/>
          <a:p>
            <a:pPr algn="ctr" indent="0" marL="0">
              <a:buNone/>
            </a:pPr>
            <a:r>
              <a:rPr lang="en-US" sz="1200" b="1" dirty="0">
                <a:solidFill>
                  <a:srgbClr val="D4A853"/>
                </a:solidFill>
                <a:latin typeface="Arial" pitchFamily="34" charset="0"/>
                <a:ea typeface="Arial" pitchFamily="34" charset="-122"/>
                <a:cs typeface="Arial" pitchFamily="34" charset="-120"/>
              </a:rPr>
              <a:t>Rajesh M</a:t>
            </a:r>
            <a:endParaRPr lang="en-US" sz="1200" dirty="0"/>
          </a:p>
        </p:txBody>
      </p:sp>
      <p:sp>
        <p:nvSpPr>
          <p:cNvPr id="20" name="Text 18"/>
          <p:cNvSpPr/>
          <p:nvPr/>
        </p:nvSpPr>
        <p:spPr>
          <a:xfrm>
            <a:off x="2395728" y="3154680"/>
            <a:ext cx="3877056" cy="237744"/>
          </a:xfrm>
          <a:prstGeom prst="rect">
            <a:avLst/>
          </a:prstGeom>
          <a:noFill/>
          <a:ln/>
        </p:spPr>
        <p:txBody>
          <a:bodyPr wrap="square" rtlCol="0" anchor="ctr"/>
          <a:lstStyle/>
          <a:p>
            <a:pPr algn="ctr" indent="0" marL="0">
              <a:buNone/>
            </a:pPr>
            <a:r>
              <a:rPr lang="en-US" sz="1000" i="1" dirty="0">
                <a:solidFill>
                  <a:srgbClr val="8B6340"/>
                </a:solidFill>
                <a:latin typeface="Arial" pitchFamily="34" charset="0"/>
                <a:ea typeface="Arial" pitchFamily="34" charset="-122"/>
                <a:cs typeface="Arial" pitchFamily="34" charset="-120"/>
              </a:rPr>
              <a:t>Libra Lagna • 1983</a:t>
            </a:r>
            <a:endParaRPr lang="en-US" sz="1000" dirty="0"/>
          </a:p>
        </p:txBody>
      </p:sp>
      <p:sp>
        <p:nvSpPr>
          <p:cNvPr id="21" name="Text 19"/>
          <p:cNvSpPr/>
          <p:nvPr/>
        </p:nvSpPr>
        <p:spPr>
          <a:xfrm>
            <a:off x="530352" y="1014984"/>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H12 • Virgo</a:t>
            </a:r>
            <a:endParaRPr lang="en-US" sz="850" dirty="0"/>
          </a:p>
        </p:txBody>
      </p:sp>
      <p:sp>
        <p:nvSpPr>
          <p:cNvPr id="22" name="Text 20"/>
          <p:cNvSpPr/>
          <p:nvPr/>
        </p:nvSpPr>
        <p:spPr>
          <a:xfrm>
            <a:off x="530352" y="1225296"/>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Surya</a:t>
            </a:r>
            <a:endParaRPr lang="en-US" sz="1000" dirty="0"/>
          </a:p>
          <a:p>
            <a:pPr indent="0" marL="0">
              <a:buNone/>
            </a:pPr>
            <a:r>
              <a:rPr lang="en-US" sz="1000" dirty="0">
                <a:solidFill>
                  <a:srgbClr val="FAE8C0"/>
                </a:solidFill>
                <a:latin typeface="Arial" pitchFamily="34" charset="0"/>
                <a:ea typeface="Arial" pitchFamily="34" charset="-122"/>
                <a:cs typeface="Arial" pitchFamily="34" charset="-120"/>
              </a:rPr>
              <a:t>Budha</a:t>
            </a:r>
            <a:endParaRPr lang="en-US" sz="1000" dirty="0"/>
          </a:p>
        </p:txBody>
      </p:sp>
      <p:sp>
        <p:nvSpPr>
          <p:cNvPr id="23" name="Text 21"/>
          <p:cNvSpPr/>
          <p:nvPr/>
        </p:nvSpPr>
        <p:spPr>
          <a:xfrm>
            <a:off x="2468880" y="1014984"/>
            <a:ext cx="1810512" cy="201168"/>
          </a:xfrm>
          <a:prstGeom prst="rect">
            <a:avLst/>
          </a:prstGeom>
          <a:noFill/>
          <a:ln/>
        </p:spPr>
        <p:txBody>
          <a:bodyPr wrap="square" lIns="0" tIns="0" rIns="0" bIns="0" rtlCol="0" anchor="ctr"/>
          <a:lstStyle/>
          <a:p>
            <a:pPr indent="0" marL="0">
              <a:buNone/>
            </a:pPr>
            <a:r>
              <a:rPr lang="en-US" sz="850" i="1" dirty="0">
                <a:solidFill>
                  <a:srgbClr val="C8941A"/>
                </a:solidFill>
                <a:latin typeface="Arial" pitchFamily="34" charset="0"/>
                <a:ea typeface="Arial" pitchFamily="34" charset="-122"/>
                <a:cs typeface="Arial" pitchFamily="34" charset="-120"/>
              </a:rPr>
              <a:t>H1 • Libra</a:t>
            </a:r>
            <a:endParaRPr lang="en-US" sz="850" dirty="0"/>
          </a:p>
        </p:txBody>
      </p:sp>
      <p:sp>
        <p:nvSpPr>
          <p:cNvPr id="24" name="Text 22"/>
          <p:cNvSpPr/>
          <p:nvPr/>
        </p:nvSpPr>
        <p:spPr>
          <a:xfrm>
            <a:off x="2468880" y="1225296"/>
            <a:ext cx="1810512" cy="713232"/>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Asc</a:t>
            </a:r>
            <a:endParaRPr lang="en-US" sz="1000" dirty="0"/>
          </a:p>
          <a:p>
            <a:pPr indent="0" marL="0">
              <a:buNone/>
            </a:pPr>
            <a:r>
              <a:rPr lang="en-US" sz="1000" b="1" dirty="0">
                <a:solidFill>
                  <a:srgbClr val="FFFFFF"/>
                </a:solidFill>
                <a:latin typeface="Arial" pitchFamily="34" charset="0"/>
                <a:ea typeface="Arial" pitchFamily="34" charset="-122"/>
                <a:cs typeface="Arial" pitchFamily="34" charset="-120"/>
              </a:rPr>
              <a:t>Mars</a:t>
            </a:r>
            <a:endParaRPr lang="en-US" sz="1000" dirty="0"/>
          </a:p>
          <a:p>
            <a:pPr indent="0" marL="0">
              <a:buNone/>
            </a:pPr>
            <a:r>
              <a:rPr lang="en-US" sz="1000" b="1" dirty="0">
                <a:solidFill>
                  <a:srgbClr val="FFFFFF"/>
                </a:solidFill>
                <a:latin typeface="Arial" pitchFamily="34" charset="0"/>
                <a:ea typeface="Arial" pitchFamily="34" charset="-122"/>
                <a:cs typeface="Arial" pitchFamily="34" charset="-120"/>
              </a:rPr>
              <a:t>Shani</a:t>
            </a:r>
            <a:endParaRPr lang="en-US" sz="1000" dirty="0"/>
          </a:p>
        </p:txBody>
      </p:sp>
      <p:sp>
        <p:nvSpPr>
          <p:cNvPr id="25" name="Text 23"/>
          <p:cNvSpPr/>
          <p:nvPr/>
        </p:nvSpPr>
        <p:spPr>
          <a:xfrm>
            <a:off x="4407408" y="1014984"/>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H2 • Scorpio</a:t>
            </a:r>
            <a:endParaRPr lang="en-US" sz="850" dirty="0"/>
          </a:p>
        </p:txBody>
      </p:sp>
      <p:sp>
        <p:nvSpPr>
          <p:cNvPr id="26" name="Text 24"/>
          <p:cNvSpPr/>
          <p:nvPr/>
        </p:nvSpPr>
        <p:spPr>
          <a:xfrm>
            <a:off x="4407408" y="1225296"/>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Guru</a:t>
            </a:r>
            <a:endParaRPr lang="en-US" sz="1000" dirty="0"/>
          </a:p>
        </p:txBody>
      </p:sp>
      <p:sp>
        <p:nvSpPr>
          <p:cNvPr id="27" name="Text 25"/>
          <p:cNvSpPr/>
          <p:nvPr/>
        </p:nvSpPr>
        <p:spPr>
          <a:xfrm>
            <a:off x="6345936" y="1014984"/>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H3 • Sagitt.</a:t>
            </a:r>
            <a:endParaRPr lang="en-US" sz="850" dirty="0"/>
          </a:p>
        </p:txBody>
      </p:sp>
      <p:sp>
        <p:nvSpPr>
          <p:cNvPr id="28" name="Text 26"/>
          <p:cNvSpPr/>
          <p:nvPr/>
        </p:nvSpPr>
        <p:spPr>
          <a:xfrm>
            <a:off x="6345936" y="1225296"/>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Ketu</a:t>
            </a:r>
            <a:endParaRPr lang="en-US" sz="1000" dirty="0"/>
          </a:p>
        </p:txBody>
      </p:sp>
      <p:sp>
        <p:nvSpPr>
          <p:cNvPr id="29" name="Text 27"/>
          <p:cNvSpPr/>
          <p:nvPr/>
        </p:nvSpPr>
        <p:spPr>
          <a:xfrm>
            <a:off x="530352" y="2002536"/>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H11 • Leo</a:t>
            </a:r>
            <a:endParaRPr lang="en-US" sz="850" dirty="0"/>
          </a:p>
        </p:txBody>
      </p:sp>
      <p:sp>
        <p:nvSpPr>
          <p:cNvPr id="30" name="Text 28"/>
          <p:cNvSpPr/>
          <p:nvPr/>
        </p:nvSpPr>
        <p:spPr>
          <a:xfrm>
            <a:off x="530352" y="2212848"/>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Shukra</a:t>
            </a:r>
            <a:endParaRPr lang="en-US" sz="1000" dirty="0"/>
          </a:p>
        </p:txBody>
      </p:sp>
      <p:sp>
        <p:nvSpPr>
          <p:cNvPr id="31" name="Text 29"/>
          <p:cNvSpPr/>
          <p:nvPr/>
        </p:nvSpPr>
        <p:spPr>
          <a:xfrm>
            <a:off x="6345936" y="2002536"/>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H4 • Capric.</a:t>
            </a:r>
            <a:endParaRPr lang="en-US" sz="850" dirty="0"/>
          </a:p>
        </p:txBody>
      </p:sp>
      <p:sp>
        <p:nvSpPr>
          <p:cNvPr id="32" name="Text 30"/>
          <p:cNvSpPr/>
          <p:nvPr/>
        </p:nvSpPr>
        <p:spPr>
          <a:xfrm>
            <a:off x="6345936" y="2212848"/>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a:t>
            </a:r>
            <a:endParaRPr lang="en-US" sz="1000" dirty="0"/>
          </a:p>
        </p:txBody>
      </p:sp>
      <p:sp>
        <p:nvSpPr>
          <p:cNvPr id="33" name="Text 31"/>
          <p:cNvSpPr/>
          <p:nvPr/>
        </p:nvSpPr>
        <p:spPr>
          <a:xfrm>
            <a:off x="530352" y="2990088"/>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H10 • Cancer</a:t>
            </a:r>
            <a:endParaRPr lang="en-US" sz="850" dirty="0"/>
          </a:p>
        </p:txBody>
      </p:sp>
      <p:sp>
        <p:nvSpPr>
          <p:cNvPr id="34" name="Text 32"/>
          <p:cNvSpPr/>
          <p:nvPr/>
        </p:nvSpPr>
        <p:spPr>
          <a:xfrm>
            <a:off x="530352" y="3200400"/>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a:t>
            </a:r>
            <a:endParaRPr lang="en-US" sz="1000" dirty="0"/>
          </a:p>
        </p:txBody>
      </p:sp>
      <p:sp>
        <p:nvSpPr>
          <p:cNvPr id="35" name="Text 33"/>
          <p:cNvSpPr/>
          <p:nvPr/>
        </p:nvSpPr>
        <p:spPr>
          <a:xfrm>
            <a:off x="6345936" y="2990088"/>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H5 • Aquar.</a:t>
            </a:r>
            <a:endParaRPr lang="en-US" sz="850" dirty="0"/>
          </a:p>
        </p:txBody>
      </p:sp>
      <p:sp>
        <p:nvSpPr>
          <p:cNvPr id="36" name="Text 34"/>
          <p:cNvSpPr/>
          <p:nvPr/>
        </p:nvSpPr>
        <p:spPr>
          <a:xfrm>
            <a:off x="6345936" y="3200400"/>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Chandra</a:t>
            </a:r>
            <a:endParaRPr lang="en-US" sz="1000" dirty="0"/>
          </a:p>
        </p:txBody>
      </p:sp>
      <p:sp>
        <p:nvSpPr>
          <p:cNvPr id="37" name="Text 35"/>
          <p:cNvSpPr/>
          <p:nvPr/>
        </p:nvSpPr>
        <p:spPr>
          <a:xfrm>
            <a:off x="530352" y="3977640"/>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H9 • Gemini</a:t>
            </a:r>
            <a:endParaRPr lang="en-US" sz="850" dirty="0"/>
          </a:p>
        </p:txBody>
      </p:sp>
      <p:sp>
        <p:nvSpPr>
          <p:cNvPr id="38" name="Text 36"/>
          <p:cNvSpPr/>
          <p:nvPr/>
        </p:nvSpPr>
        <p:spPr>
          <a:xfrm>
            <a:off x="530352" y="4187952"/>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Rahu</a:t>
            </a:r>
            <a:endParaRPr lang="en-US" sz="1000" dirty="0"/>
          </a:p>
        </p:txBody>
      </p:sp>
      <p:sp>
        <p:nvSpPr>
          <p:cNvPr id="39" name="Text 37"/>
          <p:cNvSpPr/>
          <p:nvPr/>
        </p:nvSpPr>
        <p:spPr>
          <a:xfrm>
            <a:off x="2468880" y="3977640"/>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H8 • Taurus</a:t>
            </a:r>
            <a:endParaRPr lang="en-US" sz="850" dirty="0"/>
          </a:p>
        </p:txBody>
      </p:sp>
      <p:sp>
        <p:nvSpPr>
          <p:cNvPr id="40" name="Text 38"/>
          <p:cNvSpPr/>
          <p:nvPr/>
        </p:nvSpPr>
        <p:spPr>
          <a:xfrm>
            <a:off x="2468880" y="4187952"/>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a:t>
            </a:r>
            <a:endParaRPr lang="en-US" sz="1000" dirty="0"/>
          </a:p>
        </p:txBody>
      </p:sp>
      <p:sp>
        <p:nvSpPr>
          <p:cNvPr id="41" name="Text 39"/>
          <p:cNvSpPr/>
          <p:nvPr/>
        </p:nvSpPr>
        <p:spPr>
          <a:xfrm>
            <a:off x="4407408" y="3977640"/>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H7 • Aries</a:t>
            </a:r>
            <a:endParaRPr lang="en-US" sz="850" dirty="0"/>
          </a:p>
        </p:txBody>
      </p:sp>
      <p:sp>
        <p:nvSpPr>
          <p:cNvPr id="42" name="Text 40"/>
          <p:cNvSpPr/>
          <p:nvPr/>
        </p:nvSpPr>
        <p:spPr>
          <a:xfrm>
            <a:off x="4407408" y="4187952"/>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a:t>
            </a:r>
            <a:endParaRPr lang="en-US" sz="1000" dirty="0"/>
          </a:p>
        </p:txBody>
      </p:sp>
      <p:sp>
        <p:nvSpPr>
          <p:cNvPr id="43" name="Text 41"/>
          <p:cNvSpPr/>
          <p:nvPr/>
        </p:nvSpPr>
        <p:spPr>
          <a:xfrm>
            <a:off x="6345936" y="3977640"/>
            <a:ext cx="1810512" cy="201168"/>
          </a:xfrm>
          <a:prstGeom prst="rect">
            <a:avLst/>
          </a:prstGeom>
          <a:noFill/>
          <a:ln/>
        </p:spPr>
        <p:txBody>
          <a:bodyPr wrap="square" lIns="0" tIns="0" rIns="0" bIns="0" rtlCol="0" anchor="ctr"/>
          <a:lstStyle/>
          <a:p>
            <a:pPr indent="0" marL="0">
              <a:buNone/>
            </a:pPr>
            <a:r>
              <a:rPr lang="en-US" sz="850" i="1" dirty="0">
                <a:solidFill>
                  <a:srgbClr val="D4A853"/>
                </a:solidFill>
                <a:latin typeface="Arial" pitchFamily="34" charset="0"/>
                <a:ea typeface="Arial" pitchFamily="34" charset="-122"/>
                <a:cs typeface="Arial" pitchFamily="34" charset="-120"/>
              </a:rPr>
              <a:t>H6 • Pisces</a:t>
            </a:r>
            <a:endParaRPr lang="en-US" sz="850" dirty="0"/>
          </a:p>
        </p:txBody>
      </p:sp>
      <p:sp>
        <p:nvSpPr>
          <p:cNvPr id="44" name="Text 42"/>
          <p:cNvSpPr/>
          <p:nvPr/>
        </p:nvSpPr>
        <p:spPr>
          <a:xfrm>
            <a:off x="6345936" y="4187952"/>
            <a:ext cx="1810512" cy="713232"/>
          </a:xfrm>
          <a:prstGeom prst="rect">
            <a:avLst/>
          </a:prstGeom>
          <a:noFill/>
          <a:ln/>
        </p:spPr>
        <p:txBody>
          <a:bodyPr wrap="square" lIns="0" tIns="0" rIns="0" bIns="0" rtlCol="0" anchor="ctr"/>
          <a:lstStyle/>
          <a:p>
            <a:pPr indent="0" marL="0">
              <a:buNone/>
            </a:pPr>
            <a:r>
              <a:rPr lang="en-US" sz="1000" dirty="0">
                <a:solidFill>
                  <a:srgbClr val="FAE8C0"/>
                </a:solidFill>
                <a:latin typeface="Arial" pitchFamily="34" charset="0"/>
                <a:ea typeface="Arial" pitchFamily="34" charset="-122"/>
                <a:cs typeface="Arial" pitchFamily="34" charset="-120"/>
              </a:rPr>
              <a:t>—</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Kundali Chart — House &amp; Sign Legend</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365760" y="1188720"/>
            <a:ext cx="4114800" cy="512064"/>
          </a:xfrm>
          <a:prstGeom prst="roundRect">
            <a:avLst>
              <a:gd name="adj" fmla="val 14286"/>
            </a:avLst>
          </a:prstGeom>
          <a:solidFill>
            <a:srgbClr val="FAE8C0"/>
          </a:solidFill>
          <a:ln/>
          <a:effectLst>
            <a:outerShdw sx="100000" sy="100000" kx="0" ky="0" algn="bl" rotWithShape="0" blurRad="101600" dist="38100" dir="2700000">
              <a:srgbClr val="000000">
                <a:alpha val="18000"/>
              </a:srgbClr>
            </a:outerShdw>
          </a:effectLst>
        </p:spPr>
      </p:sp>
      <p:sp>
        <p:nvSpPr>
          <p:cNvPr id="6" name="Text 4"/>
          <p:cNvSpPr/>
          <p:nvPr/>
        </p:nvSpPr>
        <p:spPr>
          <a:xfrm>
            <a:off x="502920" y="1225296"/>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H1 – Libra (Tula)</a:t>
            </a:r>
            <a:endParaRPr lang="en-US" sz="1100" dirty="0"/>
          </a:p>
        </p:txBody>
      </p:sp>
      <p:sp>
        <p:nvSpPr>
          <p:cNvPr id="7" name="Text 5"/>
          <p:cNvSpPr/>
          <p:nvPr/>
        </p:nvSpPr>
        <p:spPr>
          <a:xfrm>
            <a:off x="502920" y="1444752"/>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Asc, Mars, Shani (Saturn)</a:t>
            </a:r>
            <a:endParaRPr lang="en-US" sz="1000" dirty="0"/>
          </a:p>
        </p:txBody>
      </p:sp>
      <p:sp>
        <p:nvSpPr>
          <p:cNvPr id="8" name="Shape 6"/>
          <p:cNvSpPr/>
          <p:nvPr/>
        </p:nvSpPr>
        <p:spPr>
          <a:xfrm>
            <a:off x="365760" y="1792224"/>
            <a:ext cx="4114800" cy="512064"/>
          </a:xfrm>
          <a:prstGeom prst="roundRect">
            <a:avLst>
              <a:gd name="adj" fmla="val 14286"/>
            </a:avLst>
          </a:prstGeom>
          <a:solidFill>
            <a:srgbClr val="FFFFFF"/>
          </a:solidFill>
          <a:ln/>
          <a:effectLst>
            <a:outerShdw sx="100000" sy="100000" kx="0" ky="0" algn="bl" rotWithShape="0" blurRad="101600" dist="38100" dir="2700000">
              <a:srgbClr val="000000">
                <a:alpha val="18000"/>
              </a:srgbClr>
            </a:outerShdw>
          </a:effectLst>
        </p:spPr>
      </p:sp>
      <p:sp>
        <p:nvSpPr>
          <p:cNvPr id="9" name="Text 7"/>
          <p:cNvSpPr/>
          <p:nvPr/>
        </p:nvSpPr>
        <p:spPr>
          <a:xfrm>
            <a:off x="502920" y="1828800"/>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H2 – Scorpio (Vrishchika)</a:t>
            </a:r>
            <a:endParaRPr lang="en-US" sz="1100" dirty="0"/>
          </a:p>
        </p:txBody>
      </p:sp>
      <p:sp>
        <p:nvSpPr>
          <p:cNvPr id="10" name="Text 8"/>
          <p:cNvSpPr/>
          <p:nvPr/>
        </p:nvSpPr>
        <p:spPr>
          <a:xfrm>
            <a:off x="502920" y="2048256"/>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Guru (Jupiter)</a:t>
            </a:r>
            <a:endParaRPr lang="en-US" sz="1000" dirty="0"/>
          </a:p>
        </p:txBody>
      </p:sp>
      <p:sp>
        <p:nvSpPr>
          <p:cNvPr id="11" name="Shape 9"/>
          <p:cNvSpPr/>
          <p:nvPr/>
        </p:nvSpPr>
        <p:spPr>
          <a:xfrm>
            <a:off x="365760" y="2395728"/>
            <a:ext cx="4114800" cy="512064"/>
          </a:xfrm>
          <a:prstGeom prst="roundRect">
            <a:avLst>
              <a:gd name="adj" fmla="val 14286"/>
            </a:avLst>
          </a:prstGeom>
          <a:solidFill>
            <a:srgbClr val="FAE8C0"/>
          </a:solidFill>
          <a:ln/>
          <a:effectLst>
            <a:outerShdw sx="100000" sy="100000" kx="0" ky="0" algn="bl" rotWithShape="0" blurRad="101600" dist="38100" dir="2700000">
              <a:srgbClr val="000000">
                <a:alpha val="18000"/>
              </a:srgbClr>
            </a:outerShdw>
          </a:effectLst>
        </p:spPr>
      </p:sp>
      <p:sp>
        <p:nvSpPr>
          <p:cNvPr id="12" name="Text 10"/>
          <p:cNvSpPr/>
          <p:nvPr/>
        </p:nvSpPr>
        <p:spPr>
          <a:xfrm>
            <a:off x="502920" y="2432304"/>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H3 – Sagittarius (Dhanu)</a:t>
            </a:r>
            <a:endParaRPr lang="en-US" sz="1100" dirty="0"/>
          </a:p>
        </p:txBody>
      </p:sp>
      <p:sp>
        <p:nvSpPr>
          <p:cNvPr id="13" name="Text 11"/>
          <p:cNvSpPr/>
          <p:nvPr/>
        </p:nvSpPr>
        <p:spPr>
          <a:xfrm>
            <a:off x="502920" y="2651760"/>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Ketu</a:t>
            </a:r>
            <a:endParaRPr lang="en-US" sz="1000" dirty="0"/>
          </a:p>
        </p:txBody>
      </p:sp>
      <p:sp>
        <p:nvSpPr>
          <p:cNvPr id="14" name="Shape 12"/>
          <p:cNvSpPr/>
          <p:nvPr/>
        </p:nvSpPr>
        <p:spPr>
          <a:xfrm>
            <a:off x="365760" y="2999232"/>
            <a:ext cx="4114800" cy="512064"/>
          </a:xfrm>
          <a:prstGeom prst="roundRect">
            <a:avLst>
              <a:gd name="adj" fmla="val 14286"/>
            </a:avLst>
          </a:prstGeom>
          <a:solidFill>
            <a:srgbClr val="FFFFFF"/>
          </a:solidFill>
          <a:ln/>
          <a:effectLst>
            <a:outerShdw sx="100000" sy="100000" kx="0" ky="0" algn="bl" rotWithShape="0" blurRad="101600" dist="38100" dir="2700000">
              <a:srgbClr val="000000">
                <a:alpha val="18000"/>
              </a:srgbClr>
            </a:outerShdw>
          </a:effectLst>
        </p:spPr>
      </p:sp>
      <p:sp>
        <p:nvSpPr>
          <p:cNvPr id="15" name="Text 13"/>
          <p:cNvSpPr/>
          <p:nvPr/>
        </p:nvSpPr>
        <p:spPr>
          <a:xfrm>
            <a:off x="502920" y="3035808"/>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H4 – Capricorn (Makara)</a:t>
            </a:r>
            <a:endParaRPr lang="en-US" sz="1100" dirty="0"/>
          </a:p>
        </p:txBody>
      </p:sp>
      <p:sp>
        <p:nvSpPr>
          <p:cNvPr id="16" name="Text 14"/>
          <p:cNvSpPr/>
          <p:nvPr/>
        </p:nvSpPr>
        <p:spPr>
          <a:xfrm>
            <a:off x="502920" y="3255264"/>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Empty</a:t>
            </a:r>
            <a:endParaRPr lang="en-US" sz="1000" dirty="0"/>
          </a:p>
        </p:txBody>
      </p:sp>
      <p:sp>
        <p:nvSpPr>
          <p:cNvPr id="17" name="Shape 15"/>
          <p:cNvSpPr/>
          <p:nvPr/>
        </p:nvSpPr>
        <p:spPr>
          <a:xfrm>
            <a:off x="365760" y="3602736"/>
            <a:ext cx="4114800" cy="512064"/>
          </a:xfrm>
          <a:prstGeom prst="roundRect">
            <a:avLst>
              <a:gd name="adj" fmla="val 14286"/>
            </a:avLst>
          </a:prstGeom>
          <a:solidFill>
            <a:srgbClr val="FAE8C0"/>
          </a:solidFill>
          <a:ln/>
          <a:effectLst>
            <a:outerShdw sx="100000" sy="100000" kx="0" ky="0" algn="bl" rotWithShape="0" blurRad="101600" dist="38100" dir="2700000">
              <a:srgbClr val="000000">
                <a:alpha val="18000"/>
              </a:srgbClr>
            </a:outerShdw>
          </a:effectLst>
        </p:spPr>
      </p:sp>
      <p:sp>
        <p:nvSpPr>
          <p:cNvPr id="18" name="Text 16"/>
          <p:cNvSpPr/>
          <p:nvPr/>
        </p:nvSpPr>
        <p:spPr>
          <a:xfrm>
            <a:off x="502920" y="3639312"/>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H5 – Aquarius (Kumbha)</a:t>
            </a:r>
            <a:endParaRPr lang="en-US" sz="1100" dirty="0"/>
          </a:p>
        </p:txBody>
      </p:sp>
      <p:sp>
        <p:nvSpPr>
          <p:cNvPr id="19" name="Text 17"/>
          <p:cNvSpPr/>
          <p:nvPr/>
        </p:nvSpPr>
        <p:spPr>
          <a:xfrm>
            <a:off x="502920" y="3858768"/>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Chandra (Moon)</a:t>
            </a:r>
            <a:endParaRPr lang="en-US" sz="1000" dirty="0"/>
          </a:p>
        </p:txBody>
      </p:sp>
      <p:sp>
        <p:nvSpPr>
          <p:cNvPr id="20" name="Shape 18"/>
          <p:cNvSpPr/>
          <p:nvPr/>
        </p:nvSpPr>
        <p:spPr>
          <a:xfrm>
            <a:off x="365760" y="4206240"/>
            <a:ext cx="4114800" cy="512064"/>
          </a:xfrm>
          <a:prstGeom prst="roundRect">
            <a:avLst>
              <a:gd name="adj" fmla="val 14286"/>
            </a:avLst>
          </a:prstGeom>
          <a:solidFill>
            <a:srgbClr val="FFFFFF"/>
          </a:solidFill>
          <a:ln/>
          <a:effectLst>
            <a:outerShdw sx="100000" sy="100000" kx="0" ky="0" algn="bl" rotWithShape="0" blurRad="101600" dist="38100" dir="2700000">
              <a:srgbClr val="000000">
                <a:alpha val="18000"/>
              </a:srgbClr>
            </a:outerShdw>
          </a:effectLst>
        </p:spPr>
      </p:sp>
      <p:sp>
        <p:nvSpPr>
          <p:cNvPr id="21" name="Text 19"/>
          <p:cNvSpPr/>
          <p:nvPr/>
        </p:nvSpPr>
        <p:spPr>
          <a:xfrm>
            <a:off x="502920" y="4242816"/>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H6 – Pisces (Meena)</a:t>
            </a:r>
            <a:endParaRPr lang="en-US" sz="1100" dirty="0"/>
          </a:p>
        </p:txBody>
      </p:sp>
      <p:sp>
        <p:nvSpPr>
          <p:cNvPr id="22" name="Text 20"/>
          <p:cNvSpPr/>
          <p:nvPr/>
        </p:nvSpPr>
        <p:spPr>
          <a:xfrm>
            <a:off x="502920" y="4462272"/>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Empty</a:t>
            </a:r>
            <a:endParaRPr lang="en-US" sz="1000" dirty="0"/>
          </a:p>
        </p:txBody>
      </p:sp>
      <p:sp>
        <p:nvSpPr>
          <p:cNvPr id="23" name="Shape 21"/>
          <p:cNvSpPr/>
          <p:nvPr/>
        </p:nvSpPr>
        <p:spPr>
          <a:xfrm>
            <a:off x="4754880" y="1188720"/>
            <a:ext cx="4114800" cy="512064"/>
          </a:xfrm>
          <a:prstGeom prst="roundRect">
            <a:avLst>
              <a:gd name="adj" fmla="val 14286"/>
            </a:avLst>
          </a:prstGeom>
          <a:solidFill>
            <a:srgbClr val="FAE8C0"/>
          </a:solidFill>
          <a:ln/>
          <a:effectLst>
            <a:outerShdw sx="100000" sy="100000" kx="0" ky="0" algn="bl" rotWithShape="0" blurRad="101600" dist="38100" dir="2700000">
              <a:srgbClr val="000000">
                <a:alpha val="18000"/>
              </a:srgbClr>
            </a:outerShdw>
          </a:effectLst>
        </p:spPr>
      </p:sp>
      <p:sp>
        <p:nvSpPr>
          <p:cNvPr id="24" name="Text 22"/>
          <p:cNvSpPr/>
          <p:nvPr/>
        </p:nvSpPr>
        <p:spPr>
          <a:xfrm>
            <a:off x="4892040" y="1225296"/>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H7 – Aries (Mesha)</a:t>
            </a:r>
            <a:endParaRPr lang="en-US" sz="1100" dirty="0"/>
          </a:p>
        </p:txBody>
      </p:sp>
      <p:sp>
        <p:nvSpPr>
          <p:cNvPr id="25" name="Text 23"/>
          <p:cNvSpPr/>
          <p:nvPr/>
        </p:nvSpPr>
        <p:spPr>
          <a:xfrm>
            <a:off x="4892040" y="1444752"/>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Empty</a:t>
            </a:r>
            <a:endParaRPr lang="en-US" sz="1000" dirty="0"/>
          </a:p>
        </p:txBody>
      </p:sp>
      <p:sp>
        <p:nvSpPr>
          <p:cNvPr id="26" name="Shape 24"/>
          <p:cNvSpPr/>
          <p:nvPr/>
        </p:nvSpPr>
        <p:spPr>
          <a:xfrm>
            <a:off x="4754880" y="1792224"/>
            <a:ext cx="4114800" cy="512064"/>
          </a:xfrm>
          <a:prstGeom prst="roundRect">
            <a:avLst>
              <a:gd name="adj" fmla="val 14286"/>
            </a:avLst>
          </a:prstGeom>
          <a:solidFill>
            <a:srgbClr val="FFFFFF"/>
          </a:solidFill>
          <a:ln/>
          <a:effectLst>
            <a:outerShdw sx="100000" sy="100000" kx="0" ky="0" algn="bl" rotWithShape="0" blurRad="101600" dist="38100" dir="2700000">
              <a:srgbClr val="000000">
                <a:alpha val="18000"/>
              </a:srgbClr>
            </a:outerShdw>
          </a:effectLst>
        </p:spPr>
      </p:sp>
      <p:sp>
        <p:nvSpPr>
          <p:cNvPr id="27" name="Text 25"/>
          <p:cNvSpPr/>
          <p:nvPr/>
        </p:nvSpPr>
        <p:spPr>
          <a:xfrm>
            <a:off x="4892040" y="1828800"/>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H8 – Taurus (Vrishabha)</a:t>
            </a:r>
            <a:endParaRPr lang="en-US" sz="1100" dirty="0"/>
          </a:p>
        </p:txBody>
      </p:sp>
      <p:sp>
        <p:nvSpPr>
          <p:cNvPr id="28" name="Text 26"/>
          <p:cNvSpPr/>
          <p:nvPr/>
        </p:nvSpPr>
        <p:spPr>
          <a:xfrm>
            <a:off x="4892040" y="2048256"/>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Empty</a:t>
            </a:r>
            <a:endParaRPr lang="en-US" sz="1000" dirty="0"/>
          </a:p>
        </p:txBody>
      </p:sp>
      <p:sp>
        <p:nvSpPr>
          <p:cNvPr id="29" name="Shape 27"/>
          <p:cNvSpPr/>
          <p:nvPr/>
        </p:nvSpPr>
        <p:spPr>
          <a:xfrm>
            <a:off x="4754880" y="2395728"/>
            <a:ext cx="4114800" cy="512064"/>
          </a:xfrm>
          <a:prstGeom prst="roundRect">
            <a:avLst>
              <a:gd name="adj" fmla="val 14286"/>
            </a:avLst>
          </a:prstGeom>
          <a:solidFill>
            <a:srgbClr val="FAE8C0"/>
          </a:solidFill>
          <a:ln/>
          <a:effectLst>
            <a:outerShdw sx="100000" sy="100000" kx="0" ky="0" algn="bl" rotWithShape="0" blurRad="101600" dist="38100" dir="2700000">
              <a:srgbClr val="000000">
                <a:alpha val="18000"/>
              </a:srgbClr>
            </a:outerShdw>
          </a:effectLst>
        </p:spPr>
      </p:sp>
      <p:sp>
        <p:nvSpPr>
          <p:cNvPr id="30" name="Text 28"/>
          <p:cNvSpPr/>
          <p:nvPr/>
        </p:nvSpPr>
        <p:spPr>
          <a:xfrm>
            <a:off x="4892040" y="2432304"/>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H9 – Gemini (Mithuna)</a:t>
            </a:r>
            <a:endParaRPr lang="en-US" sz="1100" dirty="0"/>
          </a:p>
        </p:txBody>
      </p:sp>
      <p:sp>
        <p:nvSpPr>
          <p:cNvPr id="31" name="Text 29"/>
          <p:cNvSpPr/>
          <p:nvPr/>
        </p:nvSpPr>
        <p:spPr>
          <a:xfrm>
            <a:off x="4892040" y="2651760"/>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Rahu</a:t>
            </a:r>
            <a:endParaRPr lang="en-US" sz="1000" dirty="0"/>
          </a:p>
        </p:txBody>
      </p:sp>
      <p:sp>
        <p:nvSpPr>
          <p:cNvPr id="32" name="Shape 30"/>
          <p:cNvSpPr/>
          <p:nvPr/>
        </p:nvSpPr>
        <p:spPr>
          <a:xfrm>
            <a:off x="4754880" y="2999232"/>
            <a:ext cx="4114800" cy="512064"/>
          </a:xfrm>
          <a:prstGeom prst="roundRect">
            <a:avLst>
              <a:gd name="adj" fmla="val 14286"/>
            </a:avLst>
          </a:prstGeom>
          <a:solidFill>
            <a:srgbClr val="FFFFFF"/>
          </a:solidFill>
          <a:ln/>
          <a:effectLst>
            <a:outerShdw sx="100000" sy="100000" kx="0" ky="0" algn="bl" rotWithShape="0" blurRad="101600" dist="38100" dir="2700000">
              <a:srgbClr val="000000">
                <a:alpha val="18000"/>
              </a:srgbClr>
            </a:outerShdw>
          </a:effectLst>
        </p:spPr>
      </p:sp>
      <p:sp>
        <p:nvSpPr>
          <p:cNvPr id="33" name="Text 31"/>
          <p:cNvSpPr/>
          <p:nvPr/>
        </p:nvSpPr>
        <p:spPr>
          <a:xfrm>
            <a:off x="4892040" y="3035808"/>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H10 – Cancer (Karka)</a:t>
            </a:r>
            <a:endParaRPr lang="en-US" sz="1100" dirty="0"/>
          </a:p>
        </p:txBody>
      </p:sp>
      <p:sp>
        <p:nvSpPr>
          <p:cNvPr id="34" name="Text 32"/>
          <p:cNvSpPr/>
          <p:nvPr/>
        </p:nvSpPr>
        <p:spPr>
          <a:xfrm>
            <a:off x="4892040" y="3255264"/>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Empty</a:t>
            </a:r>
            <a:endParaRPr lang="en-US" sz="1000" dirty="0"/>
          </a:p>
        </p:txBody>
      </p:sp>
      <p:sp>
        <p:nvSpPr>
          <p:cNvPr id="35" name="Shape 33"/>
          <p:cNvSpPr/>
          <p:nvPr/>
        </p:nvSpPr>
        <p:spPr>
          <a:xfrm>
            <a:off x="4754880" y="3602736"/>
            <a:ext cx="4114800" cy="512064"/>
          </a:xfrm>
          <a:prstGeom prst="roundRect">
            <a:avLst>
              <a:gd name="adj" fmla="val 14286"/>
            </a:avLst>
          </a:prstGeom>
          <a:solidFill>
            <a:srgbClr val="FAE8C0"/>
          </a:solidFill>
          <a:ln/>
          <a:effectLst>
            <a:outerShdw sx="100000" sy="100000" kx="0" ky="0" algn="bl" rotWithShape="0" blurRad="101600" dist="38100" dir="2700000">
              <a:srgbClr val="000000">
                <a:alpha val="18000"/>
              </a:srgbClr>
            </a:outerShdw>
          </a:effectLst>
        </p:spPr>
      </p:sp>
      <p:sp>
        <p:nvSpPr>
          <p:cNvPr id="36" name="Text 34"/>
          <p:cNvSpPr/>
          <p:nvPr/>
        </p:nvSpPr>
        <p:spPr>
          <a:xfrm>
            <a:off x="4892040" y="3639312"/>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H11 – Leo (Simha)</a:t>
            </a:r>
            <a:endParaRPr lang="en-US" sz="1100" dirty="0"/>
          </a:p>
        </p:txBody>
      </p:sp>
      <p:sp>
        <p:nvSpPr>
          <p:cNvPr id="37" name="Text 35"/>
          <p:cNvSpPr/>
          <p:nvPr/>
        </p:nvSpPr>
        <p:spPr>
          <a:xfrm>
            <a:off x="4892040" y="3858768"/>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Shukra (Venus)</a:t>
            </a:r>
            <a:endParaRPr lang="en-US" sz="1000" dirty="0"/>
          </a:p>
        </p:txBody>
      </p:sp>
      <p:sp>
        <p:nvSpPr>
          <p:cNvPr id="38" name="Shape 36"/>
          <p:cNvSpPr/>
          <p:nvPr/>
        </p:nvSpPr>
        <p:spPr>
          <a:xfrm>
            <a:off x="4754880" y="4206240"/>
            <a:ext cx="4114800" cy="512064"/>
          </a:xfrm>
          <a:prstGeom prst="roundRect">
            <a:avLst>
              <a:gd name="adj" fmla="val 14286"/>
            </a:avLst>
          </a:prstGeom>
          <a:solidFill>
            <a:srgbClr val="FFFFFF"/>
          </a:solidFill>
          <a:ln/>
          <a:effectLst>
            <a:outerShdw sx="100000" sy="100000" kx="0" ky="0" algn="bl" rotWithShape="0" blurRad="101600" dist="38100" dir="2700000">
              <a:srgbClr val="000000">
                <a:alpha val="18000"/>
              </a:srgbClr>
            </a:outerShdw>
          </a:effectLst>
        </p:spPr>
      </p:sp>
      <p:sp>
        <p:nvSpPr>
          <p:cNvPr id="39" name="Text 37"/>
          <p:cNvSpPr/>
          <p:nvPr/>
        </p:nvSpPr>
        <p:spPr>
          <a:xfrm>
            <a:off x="4892040" y="4242816"/>
            <a:ext cx="3840480" cy="201168"/>
          </a:xfrm>
          <a:prstGeom prst="rect">
            <a:avLst/>
          </a:prstGeom>
          <a:noFill/>
          <a:ln/>
        </p:spPr>
        <p:txBody>
          <a:bodyPr wrap="square" lIns="0" tIns="0" rIns="0" bIns="0" rtlCol="0" anchor="ctr"/>
          <a:lstStyle/>
          <a:p>
            <a:pPr indent="0" marL="0">
              <a:buNone/>
            </a:pPr>
            <a:r>
              <a:rPr lang="en-US" sz="1100" b="1" dirty="0">
                <a:solidFill>
                  <a:srgbClr val="7B1A0E"/>
                </a:solidFill>
                <a:latin typeface="Arial" pitchFamily="34" charset="0"/>
                <a:ea typeface="Arial" pitchFamily="34" charset="-122"/>
                <a:cs typeface="Arial" pitchFamily="34" charset="-120"/>
              </a:rPr>
              <a:t>H12 – Virgo (Kanya)</a:t>
            </a:r>
            <a:endParaRPr lang="en-US" sz="1100" dirty="0"/>
          </a:p>
        </p:txBody>
      </p:sp>
      <p:sp>
        <p:nvSpPr>
          <p:cNvPr id="40" name="Text 38"/>
          <p:cNvSpPr/>
          <p:nvPr/>
        </p:nvSpPr>
        <p:spPr>
          <a:xfrm>
            <a:off x="4892040" y="4462272"/>
            <a:ext cx="3840480" cy="182880"/>
          </a:xfrm>
          <a:prstGeom prst="rect">
            <a:avLst/>
          </a:prstGeom>
          <a:noFill/>
          <a:ln/>
        </p:spPr>
        <p:txBody>
          <a:bodyPr wrap="square" lIns="0" tIns="0" rIns="0" bIns="0" rtlCol="0" anchor="ctr"/>
          <a:lstStyle/>
          <a:p>
            <a:pPr indent="0" marL="0">
              <a:buNone/>
            </a:pPr>
            <a:r>
              <a:rPr lang="en-US" sz="1000" dirty="0">
                <a:solidFill>
                  <a:srgbClr val="5C3317"/>
                </a:solidFill>
                <a:latin typeface="Arial" pitchFamily="34" charset="0"/>
                <a:ea typeface="Arial" pitchFamily="34" charset="-122"/>
                <a:cs typeface="Arial" pitchFamily="34" charset="-120"/>
              </a:rPr>
              <a:t>Surya (Sun), Budha (Mercury)</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384048"/>
            <a:ext cx="8595360" cy="438912"/>
          </a:xfrm>
          <a:prstGeom prst="rect">
            <a:avLst/>
          </a:prstGeom>
          <a:noFill/>
          <a:ln/>
        </p:spPr>
        <p:txBody>
          <a:bodyPr wrap="square" rtlCol="0" anchor="ctr"/>
          <a:lstStyle/>
          <a:p>
            <a:pPr algn="ctr" indent="0" marL="0">
              <a:buNone/>
            </a:pPr>
            <a:r>
              <a:rPr lang="en-US" sz="2200" b="1" dirty="0">
                <a:solidFill>
                  <a:srgbClr val="C8941A"/>
                </a:solidFill>
                <a:latin typeface="Cambria" pitchFamily="34" charset="0"/>
                <a:ea typeface="Cambria" pitchFamily="34" charset="-122"/>
                <a:cs typeface="Cambria" pitchFamily="34" charset="-120"/>
              </a:rPr>
              <a:t>Graha Sthiti — Planetary Positions</a:t>
            </a:r>
            <a:endParaRPr lang="en-US" sz="2200" dirty="0"/>
          </a:p>
        </p:txBody>
      </p:sp>
      <p:sp>
        <p:nvSpPr>
          <p:cNvPr id="5" name="Shape 3"/>
          <p:cNvSpPr/>
          <p:nvPr/>
        </p:nvSpPr>
        <p:spPr>
          <a:xfrm>
            <a:off x="365760" y="987552"/>
            <a:ext cx="2286000" cy="347472"/>
          </a:xfrm>
          <a:prstGeom prst="rect">
            <a:avLst/>
          </a:prstGeom>
          <a:solidFill>
            <a:srgbClr val="B5451B"/>
          </a:solidFill>
          <a:ln/>
        </p:spPr>
      </p:sp>
      <p:sp>
        <p:nvSpPr>
          <p:cNvPr id="6" name="Text 4"/>
          <p:cNvSpPr/>
          <p:nvPr/>
        </p:nvSpPr>
        <p:spPr>
          <a:xfrm>
            <a:off x="438912" y="1005840"/>
            <a:ext cx="2194560" cy="310896"/>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Planet</a:t>
            </a:r>
            <a:endParaRPr lang="en-US" sz="1100" dirty="0"/>
          </a:p>
        </p:txBody>
      </p:sp>
      <p:sp>
        <p:nvSpPr>
          <p:cNvPr id="7" name="Shape 5"/>
          <p:cNvSpPr/>
          <p:nvPr/>
        </p:nvSpPr>
        <p:spPr>
          <a:xfrm>
            <a:off x="2697480" y="987552"/>
            <a:ext cx="2377440" cy="347472"/>
          </a:xfrm>
          <a:prstGeom prst="rect">
            <a:avLst/>
          </a:prstGeom>
          <a:solidFill>
            <a:srgbClr val="B5451B"/>
          </a:solidFill>
          <a:ln/>
        </p:spPr>
      </p:sp>
      <p:sp>
        <p:nvSpPr>
          <p:cNvPr id="8" name="Text 6"/>
          <p:cNvSpPr/>
          <p:nvPr/>
        </p:nvSpPr>
        <p:spPr>
          <a:xfrm>
            <a:off x="2770632" y="1005840"/>
            <a:ext cx="2286000" cy="310896"/>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Sign (Rashi)</a:t>
            </a:r>
            <a:endParaRPr lang="en-US" sz="1100" dirty="0"/>
          </a:p>
        </p:txBody>
      </p:sp>
      <p:sp>
        <p:nvSpPr>
          <p:cNvPr id="9" name="Shape 7"/>
          <p:cNvSpPr/>
          <p:nvPr/>
        </p:nvSpPr>
        <p:spPr>
          <a:xfrm>
            <a:off x="5120640" y="987552"/>
            <a:ext cx="822960" cy="347472"/>
          </a:xfrm>
          <a:prstGeom prst="rect">
            <a:avLst/>
          </a:prstGeom>
          <a:solidFill>
            <a:srgbClr val="B5451B"/>
          </a:solidFill>
          <a:ln/>
        </p:spPr>
      </p:sp>
      <p:sp>
        <p:nvSpPr>
          <p:cNvPr id="10" name="Text 8"/>
          <p:cNvSpPr/>
          <p:nvPr/>
        </p:nvSpPr>
        <p:spPr>
          <a:xfrm>
            <a:off x="5193792" y="1005840"/>
            <a:ext cx="731520" cy="310896"/>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House</a:t>
            </a:r>
            <a:endParaRPr lang="en-US" sz="1100" dirty="0"/>
          </a:p>
        </p:txBody>
      </p:sp>
      <p:sp>
        <p:nvSpPr>
          <p:cNvPr id="11" name="Shape 9"/>
          <p:cNvSpPr/>
          <p:nvPr/>
        </p:nvSpPr>
        <p:spPr>
          <a:xfrm>
            <a:off x="5989320" y="987552"/>
            <a:ext cx="1005840" cy="347472"/>
          </a:xfrm>
          <a:prstGeom prst="rect">
            <a:avLst/>
          </a:prstGeom>
          <a:solidFill>
            <a:srgbClr val="B5451B"/>
          </a:solidFill>
          <a:ln/>
        </p:spPr>
      </p:sp>
      <p:sp>
        <p:nvSpPr>
          <p:cNvPr id="12" name="Text 10"/>
          <p:cNvSpPr/>
          <p:nvPr/>
        </p:nvSpPr>
        <p:spPr>
          <a:xfrm>
            <a:off x="6062472" y="1005840"/>
            <a:ext cx="914400" cy="310896"/>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Degree</a:t>
            </a:r>
            <a:endParaRPr lang="en-US" sz="1100" dirty="0"/>
          </a:p>
        </p:txBody>
      </p:sp>
      <p:sp>
        <p:nvSpPr>
          <p:cNvPr id="13" name="Shape 11"/>
          <p:cNvSpPr/>
          <p:nvPr/>
        </p:nvSpPr>
        <p:spPr>
          <a:xfrm>
            <a:off x="365760" y="1371600"/>
            <a:ext cx="2286000" cy="329184"/>
          </a:xfrm>
          <a:prstGeom prst="rect">
            <a:avLst/>
          </a:prstGeom>
          <a:solidFill>
            <a:srgbClr val="2C1205"/>
          </a:solidFill>
          <a:ln/>
        </p:spPr>
      </p:sp>
      <p:sp>
        <p:nvSpPr>
          <p:cNvPr id="14" name="Text 12"/>
          <p:cNvSpPr/>
          <p:nvPr/>
        </p:nvSpPr>
        <p:spPr>
          <a:xfrm>
            <a:off x="438912" y="1408176"/>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Surya (Sun)</a:t>
            </a:r>
            <a:endParaRPr lang="en-US" sz="1100" dirty="0"/>
          </a:p>
        </p:txBody>
      </p:sp>
      <p:sp>
        <p:nvSpPr>
          <p:cNvPr id="15" name="Shape 13"/>
          <p:cNvSpPr/>
          <p:nvPr/>
        </p:nvSpPr>
        <p:spPr>
          <a:xfrm>
            <a:off x="2697480" y="1371600"/>
            <a:ext cx="2377440" cy="329184"/>
          </a:xfrm>
          <a:prstGeom prst="rect">
            <a:avLst/>
          </a:prstGeom>
          <a:solidFill>
            <a:srgbClr val="2C1205"/>
          </a:solidFill>
          <a:ln/>
        </p:spPr>
      </p:sp>
      <p:sp>
        <p:nvSpPr>
          <p:cNvPr id="16" name="Text 14"/>
          <p:cNvSpPr/>
          <p:nvPr/>
        </p:nvSpPr>
        <p:spPr>
          <a:xfrm>
            <a:off x="2770632" y="1408176"/>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Virgo (Kanya)</a:t>
            </a:r>
            <a:endParaRPr lang="en-US" sz="1100" dirty="0"/>
          </a:p>
        </p:txBody>
      </p:sp>
      <p:sp>
        <p:nvSpPr>
          <p:cNvPr id="17" name="Shape 15"/>
          <p:cNvSpPr/>
          <p:nvPr/>
        </p:nvSpPr>
        <p:spPr>
          <a:xfrm>
            <a:off x="5120640" y="1371600"/>
            <a:ext cx="822960" cy="329184"/>
          </a:xfrm>
          <a:prstGeom prst="rect">
            <a:avLst/>
          </a:prstGeom>
          <a:solidFill>
            <a:srgbClr val="2C1205"/>
          </a:solidFill>
          <a:ln/>
        </p:spPr>
      </p:sp>
      <p:sp>
        <p:nvSpPr>
          <p:cNvPr id="18" name="Text 16"/>
          <p:cNvSpPr/>
          <p:nvPr/>
        </p:nvSpPr>
        <p:spPr>
          <a:xfrm>
            <a:off x="5193792" y="1408176"/>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H12</a:t>
            </a:r>
            <a:endParaRPr lang="en-US" sz="1100" dirty="0"/>
          </a:p>
        </p:txBody>
      </p:sp>
      <p:sp>
        <p:nvSpPr>
          <p:cNvPr id="19" name="Shape 17"/>
          <p:cNvSpPr/>
          <p:nvPr/>
        </p:nvSpPr>
        <p:spPr>
          <a:xfrm>
            <a:off x="5989320" y="1371600"/>
            <a:ext cx="1005840" cy="329184"/>
          </a:xfrm>
          <a:prstGeom prst="rect">
            <a:avLst/>
          </a:prstGeom>
          <a:solidFill>
            <a:srgbClr val="2C1205"/>
          </a:solidFill>
          <a:ln/>
        </p:spPr>
      </p:sp>
      <p:sp>
        <p:nvSpPr>
          <p:cNvPr id="20" name="Text 18"/>
          <p:cNvSpPr/>
          <p:nvPr/>
        </p:nvSpPr>
        <p:spPr>
          <a:xfrm>
            <a:off x="6062472" y="1408176"/>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0°14'</a:t>
            </a:r>
            <a:endParaRPr lang="en-US" sz="1100" dirty="0"/>
          </a:p>
        </p:txBody>
      </p:sp>
      <p:sp>
        <p:nvSpPr>
          <p:cNvPr id="21" name="Shape 19"/>
          <p:cNvSpPr/>
          <p:nvPr/>
        </p:nvSpPr>
        <p:spPr>
          <a:xfrm>
            <a:off x="365760" y="1728216"/>
            <a:ext cx="2286000" cy="329184"/>
          </a:xfrm>
          <a:prstGeom prst="rect">
            <a:avLst/>
          </a:prstGeom>
          <a:solidFill>
            <a:srgbClr val="221005"/>
          </a:solidFill>
          <a:ln/>
        </p:spPr>
      </p:sp>
      <p:sp>
        <p:nvSpPr>
          <p:cNvPr id="22" name="Text 20"/>
          <p:cNvSpPr/>
          <p:nvPr/>
        </p:nvSpPr>
        <p:spPr>
          <a:xfrm>
            <a:off x="438912" y="1764792"/>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Chandra (Moon)</a:t>
            </a:r>
            <a:endParaRPr lang="en-US" sz="1100" dirty="0"/>
          </a:p>
        </p:txBody>
      </p:sp>
      <p:sp>
        <p:nvSpPr>
          <p:cNvPr id="23" name="Shape 21"/>
          <p:cNvSpPr/>
          <p:nvPr/>
        </p:nvSpPr>
        <p:spPr>
          <a:xfrm>
            <a:off x="2697480" y="1728216"/>
            <a:ext cx="2377440" cy="329184"/>
          </a:xfrm>
          <a:prstGeom prst="rect">
            <a:avLst/>
          </a:prstGeom>
          <a:solidFill>
            <a:srgbClr val="221005"/>
          </a:solidFill>
          <a:ln/>
        </p:spPr>
      </p:sp>
      <p:sp>
        <p:nvSpPr>
          <p:cNvPr id="24" name="Text 22"/>
          <p:cNvSpPr/>
          <p:nvPr/>
        </p:nvSpPr>
        <p:spPr>
          <a:xfrm>
            <a:off x="2770632" y="1764792"/>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Aquarius (Kumbha)</a:t>
            </a:r>
            <a:endParaRPr lang="en-US" sz="1100" dirty="0"/>
          </a:p>
        </p:txBody>
      </p:sp>
      <p:sp>
        <p:nvSpPr>
          <p:cNvPr id="25" name="Shape 23"/>
          <p:cNvSpPr/>
          <p:nvPr/>
        </p:nvSpPr>
        <p:spPr>
          <a:xfrm>
            <a:off x="5120640" y="1728216"/>
            <a:ext cx="822960" cy="329184"/>
          </a:xfrm>
          <a:prstGeom prst="rect">
            <a:avLst/>
          </a:prstGeom>
          <a:solidFill>
            <a:srgbClr val="221005"/>
          </a:solidFill>
          <a:ln/>
        </p:spPr>
      </p:sp>
      <p:sp>
        <p:nvSpPr>
          <p:cNvPr id="26" name="Text 24"/>
          <p:cNvSpPr/>
          <p:nvPr/>
        </p:nvSpPr>
        <p:spPr>
          <a:xfrm>
            <a:off x="5193792" y="1764792"/>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H5</a:t>
            </a:r>
            <a:endParaRPr lang="en-US" sz="1100" dirty="0"/>
          </a:p>
        </p:txBody>
      </p:sp>
      <p:sp>
        <p:nvSpPr>
          <p:cNvPr id="27" name="Shape 25"/>
          <p:cNvSpPr/>
          <p:nvPr/>
        </p:nvSpPr>
        <p:spPr>
          <a:xfrm>
            <a:off x="5989320" y="1728216"/>
            <a:ext cx="1005840" cy="329184"/>
          </a:xfrm>
          <a:prstGeom prst="rect">
            <a:avLst/>
          </a:prstGeom>
          <a:solidFill>
            <a:srgbClr val="221005"/>
          </a:solidFill>
          <a:ln/>
        </p:spPr>
      </p:sp>
      <p:sp>
        <p:nvSpPr>
          <p:cNvPr id="28" name="Text 26"/>
          <p:cNvSpPr/>
          <p:nvPr/>
        </p:nvSpPr>
        <p:spPr>
          <a:xfrm>
            <a:off x="6062472" y="1764792"/>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14°32'</a:t>
            </a:r>
            <a:endParaRPr lang="en-US" sz="1100" dirty="0"/>
          </a:p>
        </p:txBody>
      </p:sp>
      <p:sp>
        <p:nvSpPr>
          <p:cNvPr id="29" name="Shape 27"/>
          <p:cNvSpPr/>
          <p:nvPr/>
        </p:nvSpPr>
        <p:spPr>
          <a:xfrm>
            <a:off x="365760" y="2084832"/>
            <a:ext cx="2286000" cy="329184"/>
          </a:xfrm>
          <a:prstGeom prst="rect">
            <a:avLst/>
          </a:prstGeom>
          <a:solidFill>
            <a:srgbClr val="2C1205"/>
          </a:solidFill>
          <a:ln/>
        </p:spPr>
      </p:sp>
      <p:sp>
        <p:nvSpPr>
          <p:cNvPr id="30" name="Text 28"/>
          <p:cNvSpPr/>
          <p:nvPr/>
        </p:nvSpPr>
        <p:spPr>
          <a:xfrm>
            <a:off x="438912" y="2121408"/>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Mangal (Mars)</a:t>
            </a:r>
            <a:endParaRPr lang="en-US" sz="1100" dirty="0"/>
          </a:p>
        </p:txBody>
      </p:sp>
      <p:sp>
        <p:nvSpPr>
          <p:cNvPr id="31" name="Shape 29"/>
          <p:cNvSpPr/>
          <p:nvPr/>
        </p:nvSpPr>
        <p:spPr>
          <a:xfrm>
            <a:off x="2697480" y="2084832"/>
            <a:ext cx="2377440" cy="329184"/>
          </a:xfrm>
          <a:prstGeom prst="rect">
            <a:avLst/>
          </a:prstGeom>
          <a:solidFill>
            <a:srgbClr val="2C1205"/>
          </a:solidFill>
          <a:ln/>
        </p:spPr>
      </p:sp>
      <p:sp>
        <p:nvSpPr>
          <p:cNvPr id="32" name="Text 30"/>
          <p:cNvSpPr/>
          <p:nvPr/>
        </p:nvSpPr>
        <p:spPr>
          <a:xfrm>
            <a:off x="2770632" y="2121408"/>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Libra (Tula)</a:t>
            </a:r>
            <a:endParaRPr lang="en-US" sz="1100" dirty="0"/>
          </a:p>
        </p:txBody>
      </p:sp>
      <p:sp>
        <p:nvSpPr>
          <p:cNvPr id="33" name="Shape 31"/>
          <p:cNvSpPr/>
          <p:nvPr/>
        </p:nvSpPr>
        <p:spPr>
          <a:xfrm>
            <a:off x="5120640" y="2084832"/>
            <a:ext cx="822960" cy="329184"/>
          </a:xfrm>
          <a:prstGeom prst="rect">
            <a:avLst/>
          </a:prstGeom>
          <a:solidFill>
            <a:srgbClr val="2C1205"/>
          </a:solidFill>
          <a:ln/>
        </p:spPr>
      </p:sp>
      <p:sp>
        <p:nvSpPr>
          <p:cNvPr id="34" name="Text 32"/>
          <p:cNvSpPr/>
          <p:nvPr/>
        </p:nvSpPr>
        <p:spPr>
          <a:xfrm>
            <a:off x="5193792" y="2121408"/>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H1</a:t>
            </a:r>
            <a:endParaRPr lang="en-US" sz="1100" dirty="0"/>
          </a:p>
        </p:txBody>
      </p:sp>
      <p:sp>
        <p:nvSpPr>
          <p:cNvPr id="35" name="Shape 33"/>
          <p:cNvSpPr/>
          <p:nvPr/>
        </p:nvSpPr>
        <p:spPr>
          <a:xfrm>
            <a:off x="5989320" y="2084832"/>
            <a:ext cx="1005840" cy="329184"/>
          </a:xfrm>
          <a:prstGeom prst="rect">
            <a:avLst/>
          </a:prstGeom>
          <a:solidFill>
            <a:srgbClr val="2C1205"/>
          </a:solidFill>
          <a:ln/>
        </p:spPr>
      </p:sp>
      <p:sp>
        <p:nvSpPr>
          <p:cNvPr id="36" name="Text 34"/>
          <p:cNvSpPr/>
          <p:nvPr/>
        </p:nvSpPr>
        <p:spPr>
          <a:xfrm>
            <a:off x="6062472" y="2121408"/>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8°47'</a:t>
            </a:r>
            <a:endParaRPr lang="en-US" sz="1100" dirty="0"/>
          </a:p>
        </p:txBody>
      </p:sp>
      <p:sp>
        <p:nvSpPr>
          <p:cNvPr id="37" name="Shape 35"/>
          <p:cNvSpPr/>
          <p:nvPr/>
        </p:nvSpPr>
        <p:spPr>
          <a:xfrm>
            <a:off x="365760" y="2441448"/>
            <a:ext cx="2286000" cy="329184"/>
          </a:xfrm>
          <a:prstGeom prst="rect">
            <a:avLst/>
          </a:prstGeom>
          <a:solidFill>
            <a:srgbClr val="221005"/>
          </a:solidFill>
          <a:ln/>
        </p:spPr>
      </p:sp>
      <p:sp>
        <p:nvSpPr>
          <p:cNvPr id="38" name="Text 36"/>
          <p:cNvSpPr/>
          <p:nvPr/>
        </p:nvSpPr>
        <p:spPr>
          <a:xfrm>
            <a:off x="438912" y="2478024"/>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Budha (Mercury)</a:t>
            </a:r>
            <a:endParaRPr lang="en-US" sz="1100" dirty="0"/>
          </a:p>
        </p:txBody>
      </p:sp>
      <p:sp>
        <p:nvSpPr>
          <p:cNvPr id="39" name="Shape 37"/>
          <p:cNvSpPr/>
          <p:nvPr/>
        </p:nvSpPr>
        <p:spPr>
          <a:xfrm>
            <a:off x="2697480" y="2441448"/>
            <a:ext cx="2377440" cy="329184"/>
          </a:xfrm>
          <a:prstGeom prst="rect">
            <a:avLst/>
          </a:prstGeom>
          <a:solidFill>
            <a:srgbClr val="221005"/>
          </a:solidFill>
          <a:ln/>
        </p:spPr>
      </p:sp>
      <p:sp>
        <p:nvSpPr>
          <p:cNvPr id="40" name="Text 38"/>
          <p:cNvSpPr/>
          <p:nvPr/>
        </p:nvSpPr>
        <p:spPr>
          <a:xfrm>
            <a:off x="2770632" y="2478024"/>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Virgo (Kanya)</a:t>
            </a:r>
            <a:endParaRPr lang="en-US" sz="1100" dirty="0"/>
          </a:p>
        </p:txBody>
      </p:sp>
      <p:sp>
        <p:nvSpPr>
          <p:cNvPr id="41" name="Shape 39"/>
          <p:cNvSpPr/>
          <p:nvPr/>
        </p:nvSpPr>
        <p:spPr>
          <a:xfrm>
            <a:off x="5120640" y="2441448"/>
            <a:ext cx="822960" cy="329184"/>
          </a:xfrm>
          <a:prstGeom prst="rect">
            <a:avLst/>
          </a:prstGeom>
          <a:solidFill>
            <a:srgbClr val="221005"/>
          </a:solidFill>
          <a:ln/>
        </p:spPr>
      </p:sp>
      <p:sp>
        <p:nvSpPr>
          <p:cNvPr id="42" name="Text 40"/>
          <p:cNvSpPr/>
          <p:nvPr/>
        </p:nvSpPr>
        <p:spPr>
          <a:xfrm>
            <a:off x="5193792" y="2478024"/>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H12</a:t>
            </a:r>
            <a:endParaRPr lang="en-US" sz="1100" dirty="0"/>
          </a:p>
        </p:txBody>
      </p:sp>
      <p:sp>
        <p:nvSpPr>
          <p:cNvPr id="43" name="Shape 41"/>
          <p:cNvSpPr/>
          <p:nvPr/>
        </p:nvSpPr>
        <p:spPr>
          <a:xfrm>
            <a:off x="5989320" y="2441448"/>
            <a:ext cx="1005840" cy="329184"/>
          </a:xfrm>
          <a:prstGeom prst="rect">
            <a:avLst/>
          </a:prstGeom>
          <a:solidFill>
            <a:srgbClr val="221005"/>
          </a:solidFill>
          <a:ln/>
        </p:spPr>
      </p:sp>
      <p:sp>
        <p:nvSpPr>
          <p:cNvPr id="44" name="Text 42"/>
          <p:cNvSpPr/>
          <p:nvPr/>
        </p:nvSpPr>
        <p:spPr>
          <a:xfrm>
            <a:off x="6062472" y="2478024"/>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22°05'</a:t>
            </a:r>
            <a:endParaRPr lang="en-US" sz="1100" dirty="0"/>
          </a:p>
        </p:txBody>
      </p:sp>
      <p:sp>
        <p:nvSpPr>
          <p:cNvPr id="45" name="Shape 43"/>
          <p:cNvSpPr/>
          <p:nvPr/>
        </p:nvSpPr>
        <p:spPr>
          <a:xfrm>
            <a:off x="365760" y="2798064"/>
            <a:ext cx="2286000" cy="329184"/>
          </a:xfrm>
          <a:prstGeom prst="rect">
            <a:avLst/>
          </a:prstGeom>
          <a:solidFill>
            <a:srgbClr val="2C1205"/>
          </a:solidFill>
          <a:ln/>
        </p:spPr>
      </p:sp>
      <p:sp>
        <p:nvSpPr>
          <p:cNvPr id="46" name="Text 44"/>
          <p:cNvSpPr/>
          <p:nvPr/>
        </p:nvSpPr>
        <p:spPr>
          <a:xfrm>
            <a:off x="438912" y="2834640"/>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Guru (Jupiter)</a:t>
            </a:r>
            <a:endParaRPr lang="en-US" sz="1100" dirty="0"/>
          </a:p>
        </p:txBody>
      </p:sp>
      <p:sp>
        <p:nvSpPr>
          <p:cNvPr id="47" name="Shape 45"/>
          <p:cNvSpPr/>
          <p:nvPr/>
        </p:nvSpPr>
        <p:spPr>
          <a:xfrm>
            <a:off x="2697480" y="2798064"/>
            <a:ext cx="2377440" cy="329184"/>
          </a:xfrm>
          <a:prstGeom prst="rect">
            <a:avLst/>
          </a:prstGeom>
          <a:solidFill>
            <a:srgbClr val="2C1205"/>
          </a:solidFill>
          <a:ln/>
        </p:spPr>
      </p:sp>
      <p:sp>
        <p:nvSpPr>
          <p:cNvPr id="48" name="Text 46"/>
          <p:cNvSpPr/>
          <p:nvPr/>
        </p:nvSpPr>
        <p:spPr>
          <a:xfrm>
            <a:off x="2770632" y="2834640"/>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Scorpio (Vrisch.)</a:t>
            </a:r>
            <a:endParaRPr lang="en-US" sz="1100" dirty="0"/>
          </a:p>
        </p:txBody>
      </p:sp>
      <p:sp>
        <p:nvSpPr>
          <p:cNvPr id="49" name="Shape 47"/>
          <p:cNvSpPr/>
          <p:nvPr/>
        </p:nvSpPr>
        <p:spPr>
          <a:xfrm>
            <a:off x="5120640" y="2798064"/>
            <a:ext cx="822960" cy="329184"/>
          </a:xfrm>
          <a:prstGeom prst="rect">
            <a:avLst/>
          </a:prstGeom>
          <a:solidFill>
            <a:srgbClr val="2C1205"/>
          </a:solidFill>
          <a:ln/>
        </p:spPr>
      </p:sp>
      <p:sp>
        <p:nvSpPr>
          <p:cNvPr id="50" name="Text 48"/>
          <p:cNvSpPr/>
          <p:nvPr/>
        </p:nvSpPr>
        <p:spPr>
          <a:xfrm>
            <a:off x="5193792" y="2834640"/>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H2</a:t>
            </a:r>
            <a:endParaRPr lang="en-US" sz="1100" dirty="0"/>
          </a:p>
        </p:txBody>
      </p:sp>
      <p:sp>
        <p:nvSpPr>
          <p:cNvPr id="51" name="Shape 49"/>
          <p:cNvSpPr/>
          <p:nvPr/>
        </p:nvSpPr>
        <p:spPr>
          <a:xfrm>
            <a:off x="5989320" y="2798064"/>
            <a:ext cx="1005840" cy="329184"/>
          </a:xfrm>
          <a:prstGeom prst="rect">
            <a:avLst/>
          </a:prstGeom>
          <a:solidFill>
            <a:srgbClr val="2C1205"/>
          </a:solidFill>
          <a:ln/>
        </p:spPr>
      </p:sp>
      <p:sp>
        <p:nvSpPr>
          <p:cNvPr id="52" name="Text 50"/>
          <p:cNvSpPr/>
          <p:nvPr/>
        </p:nvSpPr>
        <p:spPr>
          <a:xfrm>
            <a:off x="6062472" y="2834640"/>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16°20'</a:t>
            </a:r>
            <a:endParaRPr lang="en-US" sz="1100" dirty="0"/>
          </a:p>
        </p:txBody>
      </p:sp>
      <p:sp>
        <p:nvSpPr>
          <p:cNvPr id="53" name="Shape 51"/>
          <p:cNvSpPr/>
          <p:nvPr/>
        </p:nvSpPr>
        <p:spPr>
          <a:xfrm>
            <a:off x="365760" y="3154680"/>
            <a:ext cx="2286000" cy="329184"/>
          </a:xfrm>
          <a:prstGeom prst="rect">
            <a:avLst/>
          </a:prstGeom>
          <a:solidFill>
            <a:srgbClr val="221005"/>
          </a:solidFill>
          <a:ln/>
        </p:spPr>
      </p:sp>
      <p:sp>
        <p:nvSpPr>
          <p:cNvPr id="54" name="Text 52"/>
          <p:cNvSpPr/>
          <p:nvPr/>
        </p:nvSpPr>
        <p:spPr>
          <a:xfrm>
            <a:off x="438912" y="3191256"/>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Shukra (Venus)</a:t>
            </a:r>
            <a:endParaRPr lang="en-US" sz="1100" dirty="0"/>
          </a:p>
        </p:txBody>
      </p:sp>
      <p:sp>
        <p:nvSpPr>
          <p:cNvPr id="55" name="Shape 53"/>
          <p:cNvSpPr/>
          <p:nvPr/>
        </p:nvSpPr>
        <p:spPr>
          <a:xfrm>
            <a:off x="2697480" y="3154680"/>
            <a:ext cx="2377440" cy="329184"/>
          </a:xfrm>
          <a:prstGeom prst="rect">
            <a:avLst/>
          </a:prstGeom>
          <a:solidFill>
            <a:srgbClr val="221005"/>
          </a:solidFill>
          <a:ln/>
        </p:spPr>
      </p:sp>
      <p:sp>
        <p:nvSpPr>
          <p:cNvPr id="56" name="Text 54"/>
          <p:cNvSpPr/>
          <p:nvPr/>
        </p:nvSpPr>
        <p:spPr>
          <a:xfrm>
            <a:off x="2770632" y="3191256"/>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Leo (Simha)</a:t>
            </a:r>
            <a:endParaRPr lang="en-US" sz="1100" dirty="0"/>
          </a:p>
        </p:txBody>
      </p:sp>
      <p:sp>
        <p:nvSpPr>
          <p:cNvPr id="57" name="Shape 55"/>
          <p:cNvSpPr/>
          <p:nvPr/>
        </p:nvSpPr>
        <p:spPr>
          <a:xfrm>
            <a:off x="5120640" y="3154680"/>
            <a:ext cx="822960" cy="329184"/>
          </a:xfrm>
          <a:prstGeom prst="rect">
            <a:avLst/>
          </a:prstGeom>
          <a:solidFill>
            <a:srgbClr val="221005"/>
          </a:solidFill>
          <a:ln/>
        </p:spPr>
      </p:sp>
      <p:sp>
        <p:nvSpPr>
          <p:cNvPr id="58" name="Text 56"/>
          <p:cNvSpPr/>
          <p:nvPr/>
        </p:nvSpPr>
        <p:spPr>
          <a:xfrm>
            <a:off x="5193792" y="3191256"/>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H11</a:t>
            </a:r>
            <a:endParaRPr lang="en-US" sz="1100" dirty="0"/>
          </a:p>
        </p:txBody>
      </p:sp>
      <p:sp>
        <p:nvSpPr>
          <p:cNvPr id="59" name="Shape 57"/>
          <p:cNvSpPr/>
          <p:nvPr/>
        </p:nvSpPr>
        <p:spPr>
          <a:xfrm>
            <a:off x="5989320" y="3154680"/>
            <a:ext cx="1005840" cy="329184"/>
          </a:xfrm>
          <a:prstGeom prst="rect">
            <a:avLst/>
          </a:prstGeom>
          <a:solidFill>
            <a:srgbClr val="221005"/>
          </a:solidFill>
          <a:ln/>
        </p:spPr>
      </p:sp>
      <p:sp>
        <p:nvSpPr>
          <p:cNvPr id="60" name="Text 58"/>
          <p:cNvSpPr/>
          <p:nvPr/>
        </p:nvSpPr>
        <p:spPr>
          <a:xfrm>
            <a:off x="6062472" y="3191256"/>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3°58'</a:t>
            </a:r>
            <a:endParaRPr lang="en-US" sz="1100" dirty="0"/>
          </a:p>
        </p:txBody>
      </p:sp>
      <p:sp>
        <p:nvSpPr>
          <p:cNvPr id="61" name="Shape 59"/>
          <p:cNvSpPr/>
          <p:nvPr/>
        </p:nvSpPr>
        <p:spPr>
          <a:xfrm>
            <a:off x="365760" y="3511296"/>
            <a:ext cx="2286000" cy="329184"/>
          </a:xfrm>
          <a:prstGeom prst="rect">
            <a:avLst/>
          </a:prstGeom>
          <a:solidFill>
            <a:srgbClr val="2C1205"/>
          </a:solidFill>
          <a:ln/>
        </p:spPr>
      </p:sp>
      <p:sp>
        <p:nvSpPr>
          <p:cNvPr id="62" name="Text 60"/>
          <p:cNvSpPr/>
          <p:nvPr/>
        </p:nvSpPr>
        <p:spPr>
          <a:xfrm>
            <a:off x="438912" y="3547872"/>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Shani (Saturn)</a:t>
            </a:r>
            <a:endParaRPr lang="en-US" sz="1100" dirty="0"/>
          </a:p>
        </p:txBody>
      </p:sp>
      <p:sp>
        <p:nvSpPr>
          <p:cNvPr id="63" name="Shape 61"/>
          <p:cNvSpPr/>
          <p:nvPr/>
        </p:nvSpPr>
        <p:spPr>
          <a:xfrm>
            <a:off x="2697480" y="3511296"/>
            <a:ext cx="2377440" cy="329184"/>
          </a:xfrm>
          <a:prstGeom prst="rect">
            <a:avLst/>
          </a:prstGeom>
          <a:solidFill>
            <a:srgbClr val="2C1205"/>
          </a:solidFill>
          <a:ln/>
        </p:spPr>
      </p:sp>
      <p:sp>
        <p:nvSpPr>
          <p:cNvPr id="64" name="Text 62"/>
          <p:cNvSpPr/>
          <p:nvPr/>
        </p:nvSpPr>
        <p:spPr>
          <a:xfrm>
            <a:off x="2770632" y="3547872"/>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Libra (Tula)</a:t>
            </a:r>
            <a:endParaRPr lang="en-US" sz="1100" dirty="0"/>
          </a:p>
        </p:txBody>
      </p:sp>
      <p:sp>
        <p:nvSpPr>
          <p:cNvPr id="65" name="Shape 63"/>
          <p:cNvSpPr/>
          <p:nvPr/>
        </p:nvSpPr>
        <p:spPr>
          <a:xfrm>
            <a:off x="5120640" y="3511296"/>
            <a:ext cx="822960" cy="329184"/>
          </a:xfrm>
          <a:prstGeom prst="rect">
            <a:avLst/>
          </a:prstGeom>
          <a:solidFill>
            <a:srgbClr val="2C1205"/>
          </a:solidFill>
          <a:ln/>
        </p:spPr>
      </p:sp>
      <p:sp>
        <p:nvSpPr>
          <p:cNvPr id="66" name="Text 64"/>
          <p:cNvSpPr/>
          <p:nvPr/>
        </p:nvSpPr>
        <p:spPr>
          <a:xfrm>
            <a:off x="5193792" y="3547872"/>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H1</a:t>
            </a:r>
            <a:endParaRPr lang="en-US" sz="1100" dirty="0"/>
          </a:p>
        </p:txBody>
      </p:sp>
      <p:sp>
        <p:nvSpPr>
          <p:cNvPr id="67" name="Shape 65"/>
          <p:cNvSpPr/>
          <p:nvPr/>
        </p:nvSpPr>
        <p:spPr>
          <a:xfrm>
            <a:off x="5989320" y="3511296"/>
            <a:ext cx="1005840" cy="329184"/>
          </a:xfrm>
          <a:prstGeom prst="rect">
            <a:avLst/>
          </a:prstGeom>
          <a:solidFill>
            <a:srgbClr val="2C1205"/>
          </a:solidFill>
          <a:ln/>
        </p:spPr>
      </p:sp>
      <p:sp>
        <p:nvSpPr>
          <p:cNvPr id="68" name="Text 66"/>
          <p:cNvSpPr/>
          <p:nvPr/>
        </p:nvSpPr>
        <p:spPr>
          <a:xfrm>
            <a:off x="6062472" y="3547872"/>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5°42'</a:t>
            </a:r>
            <a:endParaRPr lang="en-US" sz="1100" dirty="0"/>
          </a:p>
        </p:txBody>
      </p:sp>
      <p:sp>
        <p:nvSpPr>
          <p:cNvPr id="69" name="Shape 67"/>
          <p:cNvSpPr/>
          <p:nvPr/>
        </p:nvSpPr>
        <p:spPr>
          <a:xfrm>
            <a:off x="365760" y="3867912"/>
            <a:ext cx="2286000" cy="329184"/>
          </a:xfrm>
          <a:prstGeom prst="rect">
            <a:avLst/>
          </a:prstGeom>
          <a:solidFill>
            <a:srgbClr val="221005"/>
          </a:solidFill>
          <a:ln/>
        </p:spPr>
      </p:sp>
      <p:sp>
        <p:nvSpPr>
          <p:cNvPr id="70" name="Text 68"/>
          <p:cNvSpPr/>
          <p:nvPr/>
        </p:nvSpPr>
        <p:spPr>
          <a:xfrm>
            <a:off x="438912" y="3904488"/>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Rahu</a:t>
            </a:r>
            <a:endParaRPr lang="en-US" sz="1100" dirty="0"/>
          </a:p>
        </p:txBody>
      </p:sp>
      <p:sp>
        <p:nvSpPr>
          <p:cNvPr id="71" name="Shape 69"/>
          <p:cNvSpPr/>
          <p:nvPr/>
        </p:nvSpPr>
        <p:spPr>
          <a:xfrm>
            <a:off x="2697480" y="3867912"/>
            <a:ext cx="2377440" cy="329184"/>
          </a:xfrm>
          <a:prstGeom prst="rect">
            <a:avLst/>
          </a:prstGeom>
          <a:solidFill>
            <a:srgbClr val="221005"/>
          </a:solidFill>
          <a:ln/>
        </p:spPr>
      </p:sp>
      <p:sp>
        <p:nvSpPr>
          <p:cNvPr id="72" name="Text 70"/>
          <p:cNvSpPr/>
          <p:nvPr/>
        </p:nvSpPr>
        <p:spPr>
          <a:xfrm>
            <a:off x="2770632" y="3904488"/>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Gemini (Mithuna)</a:t>
            </a:r>
            <a:endParaRPr lang="en-US" sz="1100" dirty="0"/>
          </a:p>
        </p:txBody>
      </p:sp>
      <p:sp>
        <p:nvSpPr>
          <p:cNvPr id="73" name="Shape 71"/>
          <p:cNvSpPr/>
          <p:nvPr/>
        </p:nvSpPr>
        <p:spPr>
          <a:xfrm>
            <a:off x="5120640" y="3867912"/>
            <a:ext cx="822960" cy="329184"/>
          </a:xfrm>
          <a:prstGeom prst="rect">
            <a:avLst/>
          </a:prstGeom>
          <a:solidFill>
            <a:srgbClr val="221005"/>
          </a:solidFill>
          <a:ln/>
        </p:spPr>
      </p:sp>
      <p:sp>
        <p:nvSpPr>
          <p:cNvPr id="74" name="Text 72"/>
          <p:cNvSpPr/>
          <p:nvPr/>
        </p:nvSpPr>
        <p:spPr>
          <a:xfrm>
            <a:off x="5193792" y="3904488"/>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H9</a:t>
            </a:r>
            <a:endParaRPr lang="en-US" sz="1100" dirty="0"/>
          </a:p>
        </p:txBody>
      </p:sp>
      <p:sp>
        <p:nvSpPr>
          <p:cNvPr id="75" name="Shape 73"/>
          <p:cNvSpPr/>
          <p:nvPr/>
        </p:nvSpPr>
        <p:spPr>
          <a:xfrm>
            <a:off x="5989320" y="3867912"/>
            <a:ext cx="1005840" cy="329184"/>
          </a:xfrm>
          <a:prstGeom prst="rect">
            <a:avLst/>
          </a:prstGeom>
          <a:solidFill>
            <a:srgbClr val="221005"/>
          </a:solidFill>
          <a:ln/>
        </p:spPr>
      </p:sp>
      <p:sp>
        <p:nvSpPr>
          <p:cNvPr id="76" name="Text 74"/>
          <p:cNvSpPr/>
          <p:nvPr/>
        </p:nvSpPr>
        <p:spPr>
          <a:xfrm>
            <a:off x="6062472" y="3904488"/>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21°10'</a:t>
            </a:r>
            <a:endParaRPr lang="en-US" sz="1100" dirty="0"/>
          </a:p>
        </p:txBody>
      </p:sp>
      <p:sp>
        <p:nvSpPr>
          <p:cNvPr id="77" name="Shape 75"/>
          <p:cNvSpPr/>
          <p:nvPr/>
        </p:nvSpPr>
        <p:spPr>
          <a:xfrm>
            <a:off x="365760" y="4224528"/>
            <a:ext cx="2286000" cy="329184"/>
          </a:xfrm>
          <a:prstGeom prst="rect">
            <a:avLst/>
          </a:prstGeom>
          <a:solidFill>
            <a:srgbClr val="2C1205"/>
          </a:solidFill>
          <a:ln/>
        </p:spPr>
      </p:sp>
      <p:sp>
        <p:nvSpPr>
          <p:cNvPr id="78" name="Text 76"/>
          <p:cNvSpPr/>
          <p:nvPr/>
        </p:nvSpPr>
        <p:spPr>
          <a:xfrm>
            <a:off x="438912" y="4261104"/>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Ketu</a:t>
            </a:r>
            <a:endParaRPr lang="en-US" sz="1100" dirty="0"/>
          </a:p>
        </p:txBody>
      </p:sp>
      <p:sp>
        <p:nvSpPr>
          <p:cNvPr id="79" name="Shape 77"/>
          <p:cNvSpPr/>
          <p:nvPr/>
        </p:nvSpPr>
        <p:spPr>
          <a:xfrm>
            <a:off x="2697480" y="4224528"/>
            <a:ext cx="2377440" cy="329184"/>
          </a:xfrm>
          <a:prstGeom prst="rect">
            <a:avLst/>
          </a:prstGeom>
          <a:solidFill>
            <a:srgbClr val="2C1205"/>
          </a:solidFill>
          <a:ln/>
        </p:spPr>
      </p:sp>
      <p:sp>
        <p:nvSpPr>
          <p:cNvPr id="80" name="Text 78"/>
          <p:cNvSpPr/>
          <p:nvPr/>
        </p:nvSpPr>
        <p:spPr>
          <a:xfrm>
            <a:off x="2770632" y="4261104"/>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Sagittarius</a:t>
            </a:r>
            <a:endParaRPr lang="en-US" sz="1100" dirty="0"/>
          </a:p>
        </p:txBody>
      </p:sp>
      <p:sp>
        <p:nvSpPr>
          <p:cNvPr id="81" name="Shape 79"/>
          <p:cNvSpPr/>
          <p:nvPr/>
        </p:nvSpPr>
        <p:spPr>
          <a:xfrm>
            <a:off x="5120640" y="4224528"/>
            <a:ext cx="822960" cy="329184"/>
          </a:xfrm>
          <a:prstGeom prst="rect">
            <a:avLst/>
          </a:prstGeom>
          <a:solidFill>
            <a:srgbClr val="2C1205"/>
          </a:solidFill>
          <a:ln/>
        </p:spPr>
      </p:sp>
      <p:sp>
        <p:nvSpPr>
          <p:cNvPr id="82" name="Text 80"/>
          <p:cNvSpPr/>
          <p:nvPr/>
        </p:nvSpPr>
        <p:spPr>
          <a:xfrm>
            <a:off x="5193792" y="4261104"/>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H3</a:t>
            </a:r>
            <a:endParaRPr lang="en-US" sz="1100" dirty="0"/>
          </a:p>
        </p:txBody>
      </p:sp>
      <p:sp>
        <p:nvSpPr>
          <p:cNvPr id="83" name="Shape 81"/>
          <p:cNvSpPr/>
          <p:nvPr/>
        </p:nvSpPr>
        <p:spPr>
          <a:xfrm>
            <a:off x="5989320" y="4224528"/>
            <a:ext cx="1005840" cy="329184"/>
          </a:xfrm>
          <a:prstGeom prst="rect">
            <a:avLst/>
          </a:prstGeom>
          <a:solidFill>
            <a:srgbClr val="2C1205"/>
          </a:solidFill>
          <a:ln/>
        </p:spPr>
      </p:sp>
      <p:sp>
        <p:nvSpPr>
          <p:cNvPr id="84" name="Text 82"/>
          <p:cNvSpPr/>
          <p:nvPr/>
        </p:nvSpPr>
        <p:spPr>
          <a:xfrm>
            <a:off x="6062472" y="4261104"/>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21°10'</a:t>
            </a:r>
            <a:endParaRPr lang="en-US" sz="1100" dirty="0"/>
          </a:p>
        </p:txBody>
      </p:sp>
      <p:sp>
        <p:nvSpPr>
          <p:cNvPr id="85" name="Shape 83"/>
          <p:cNvSpPr/>
          <p:nvPr/>
        </p:nvSpPr>
        <p:spPr>
          <a:xfrm>
            <a:off x="365760" y="4581144"/>
            <a:ext cx="2286000" cy="329184"/>
          </a:xfrm>
          <a:prstGeom prst="rect">
            <a:avLst/>
          </a:prstGeom>
          <a:solidFill>
            <a:srgbClr val="221005"/>
          </a:solidFill>
          <a:ln/>
        </p:spPr>
      </p:sp>
      <p:sp>
        <p:nvSpPr>
          <p:cNvPr id="86" name="Text 84"/>
          <p:cNvSpPr/>
          <p:nvPr/>
        </p:nvSpPr>
        <p:spPr>
          <a:xfrm>
            <a:off x="438912" y="4617720"/>
            <a:ext cx="2194560" cy="256032"/>
          </a:xfrm>
          <a:prstGeom prst="rect">
            <a:avLst/>
          </a:prstGeom>
          <a:noFill/>
          <a:ln/>
        </p:spPr>
        <p:txBody>
          <a:bodyPr wrap="square" lIns="0" tIns="0" rIns="0" bIns="0" rtlCol="0" anchor="ctr"/>
          <a:lstStyle/>
          <a:p>
            <a:pPr indent="0" marL="0">
              <a:buNone/>
            </a:pPr>
            <a:r>
              <a:rPr lang="en-US" sz="1100" b="1" dirty="0">
                <a:solidFill>
                  <a:srgbClr val="C8941A"/>
                </a:solidFill>
                <a:latin typeface="Arial" pitchFamily="34" charset="0"/>
                <a:ea typeface="Arial" pitchFamily="34" charset="-122"/>
                <a:cs typeface="Arial" pitchFamily="34" charset="-120"/>
              </a:rPr>
              <a:t>Lagna</a:t>
            </a:r>
            <a:endParaRPr lang="en-US" sz="1100" dirty="0"/>
          </a:p>
        </p:txBody>
      </p:sp>
      <p:sp>
        <p:nvSpPr>
          <p:cNvPr id="87" name="Shape 85"/>
          <p:cNvSpPr/>
          <p:nvPr/>
        </p:nvSpPr>
        <p:spPr>
          <a:xfrm>
            <a:off x="2697480" y="4581144"/>
            <a:ext cx="2377440" cy="329184"/>
          </a:xfrm>
          <a:prstGeom prst="rect">
            <a:avLst/>
          </a:prstGeom>
          <a:solidFill>
            <a:srgbClr val="221005"/>
          </a:solidFill>
          <a:ln/>
        </p:spPr>
      </p:sp>
      <p:sp>
        <p:nvSpPr>
          <p:cNvPr id="88" name="Text 86"/>
          <p:cNvSpPr/>
          <p:nvPr/>
        </p:nvSpPr>
        <p:spPr>
          <a:xfrm>
            <a:off x="2770632" y="4617720"/>
            <a:ext cx="22860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Libra (Tula)</a:t>
            </a:r>
            <a:endParaRPr lang="en-US" sz="1100" dirty="0"/>
          </a:p>
        </p:txBody>
      </p:sp>
      <p:sp>
        <p:nvSpPr>
          <p:cNvPr id="89" name="Shape 87"/>
          <p:cNvSpPr/>
          <p:nvPr/>
        </p:nvSpPr>
        <p:spPr>
          <a:xfrm>
            <a:off x="5120640" y="4581144"/>
            <a:ext cx="822960" cy="329184"/>
          </a:xfrm>
          <a:prstGeom prst="rect">
            <a:avLst/>
          </a:prstGeom>
          <a:solidFill>
            <a:srgbClr val="221005"/>
          </a:solidFill>
          <a:ln/>
        </p:spPr>
      </p:sp>
      <p:sp>
        <p:nvSpPr>
          <p:cNvPr id="90" name="Text 88"/>
          <p:cNvSpPr/>
          <p:nvPr/>
        </p:nvSpPr>
        <p:spPr>
          <a:xfrm>
            <a:off x="5193792" y="4617720"/>
            <a:ext cx="73152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H1</a:t>
            </a:r>
            <a:endParaRPr lang="en-US" sz="1100" dirty="0"/>
          </a:p>
        </p:txBody>
      </p:sp>
      <p:sp>
        <p:nvSpPr>
          <p:cNvPr id="91" name="Shape 89"/>
          <p:cNvSpPr/>
          <p:nvPr/>
        </p:nvSpPr>
        <p:spPr>
          <a:xfrm>
            <a:off x="5989320" y="4581144"/>
            <a:ext cx="1005840" cy="329184"/>
          </a:xfrm>
          <a:prstGeom prst="rect">
            <a:avLst/>
          </a:prstGeom>
          <a:solidFill>
            <a:srgbClr val="221005"/>
          </a:solidFill>
          <a:ln/>
        </p:spPr>
      </p:sp>
      <p:sp>
        <p:nvSpPr>
          <p:cNvPr id="92" name="Text 90"/>
          <p:cNvSpPr/>
          <p:nvPr/>
        </p:nvSpPr>
        <p:spPr>
          <a:xfrm>
            <a:off x="6062472" y="4617720"/>
            <a:ext cx="914400" cy="256032"/>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18°35'</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5EC"/>
        </a:solidFill>
      </p:bgPr>
    </p:bg>
    <p:spTree>
      <p:nvGrpSpPr>
        <p:cNvPr id="1" name=""/>
        <p:cNvGrpSpPr/>
        <p:nvPr/>
      </p:nvGrpSpPr>
      <p:grpSpPr>
        <a:xfrm>
          <a:off x="0" y="0"/>
          <a:ext cx="0" cy="0"/>
          <a:chOff x="0" y="0"/>
          <a:chExt cx="0" cy="0"/>
        </a:xfrm>
      </p:grpSpPr>
      <p:sp>
        <p:nvSpPr>
          <p:cNvPr id="2" name="Text 0"/>
          <p:cNvSpPr/>
          <p:nvPr/>
        </p:nvSpPr>
        <p:spPr>
          <a:xfrm>
            <a:off x="411480" y="502920"/>
            <a:ext cx="8321040" cy="475488"/>
          </a:xfrm>
          <a:prstGeom prst="rect">
            <a:avLst/>
          </a:prstGeom>
          <a:noFill/>
          <a:ln/>
        </p:spPr>
        <p:txBody>
          <a:bodyPr wrap="square" lIns="0" tIns="0" rIns="0" bIns="0" rtlCol="0" anchor="ctr"/>
          <a:lstStyle/>
          <a:p>
            <a:pPr algn="l" indent="0" marL="0">
              <a:buNone/>
            </a:pPr>
            <a:r>
              <a:rPr lang="en-US" sz="2600" b="1" dirty="0">
                <a:solidFill>
                  <a:srgbClr val="7B1A0E"/>
                </a:solidFill>
                <a:latin typeface="Cambria" pitchFamily="34" charset="0"/>
                <a:ea typeface="Cambria" pitchFamily="34" charset="-122"/>
                <a:cs typeface="Cambria" pitchFamily="34" charset="-120"/>
              </a:rPr>
              <a:t>Planetary Significance</a:t>
            </a:r>
            <a:endParaRPr lang="en-US" sz="2600" dirty="0"/>
          </a:p>
        </p:txBody>
      </p:sp>
      <p:sp>
        <p:nvSpPr>
          <p:cNvPr id="3" name="Shape 1"/>
          <p:cNvSpPr/>
          <p:nvPr/>
        </p:nvSpPr>
        <p:spPr>
          <a:xfrm>
            <a:off x="411480" y="1005840"/>
            <a:ext cx="8321040" cy="27432"/>
          </a:xfrm>
          <a:prstGeom prst="rect">
            <a:avLst/>
          </a:prstGeom>
          <a:solidFill>
            <a:srgbClr val="C8941A"/>
          </a:solidFill>
          <a:ln/>
        </p:spPr>
      </p:sp>
      <p:sp>
        <p:nvSpPr>
          <p:cNvPr id="4" name="Text 2"/>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8B6340"/>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5" name="Shape 3"/>
          <p:cNvSpPr/>
          <p:nvPr/>
        </p:nvSpPr>
        <p:spPr>
          <a:xfrm>
            <a:off x="365760" y="1170432"/>
            <a:ext cx="8412480" cy="365760"/>
          </a:xfrm>
          <a:prstGeom prst="roundRect">
            <a:avLst>
              <a:gd name="adj" fmla="val 17500"/>
            </a:avLst>
          </a:prstGeom>
          <a:solidFill>
            <a:srgbClr val="FAE8C0"/>
          </a:solidFill>
          <a:ln/>
        </p:spPr>
      </p:sp>
      <p:sp>
        <p:nvSpPr>
          <p:cNvPr id="6" name="Text 4"/>
          <p:cNvSpPr/>
          <p:nvPr/>
        </p:nvSpPr>
        <p:spPr>
          <a:xfrm>
            <a:off x="502920" y="1225296"/>
            <a:ext cx="1188720" cy="256032"/>
          </a:xfrm>
          <a:prstGeom prst="rect">
            <a:avLst/>
          </a:prstGeom>
          <a:noFill/>
          <a:ln/>
        </p:spPr>
        <p:txBody>
          <a:bodyPr wrap="square" lIns="0" tIns="0" rIns="0" bIns="0" rtlCol="0" anchor="ctr"/>
          <a:lstStyle/>
          <a:p>
            <a:pPr indent="0" marL="0">
              <a:buNone/>
            </a:pPr>
            <a:r>
              <a:rPr lang="en-US" sz="1100" b="1" dirty="0">
                <a:solidFill>
                  <a:srgbClr val="B5451B"/>
                </a:solidFill>
                <a:latin typeface="Arial" pitchFamily="34" charset="0"/>
                <a:ea typeface="Arial" pitchFamily="34" charset="-122"/>
                <a:cs typeface="Arial" pitchFamily="34" charset="-120"/>
              </a:rPr>
              <a:t>☀ Surya</a:t>
            </a:r>
            <a:endParaRPr lang="en-US" sz="1100" dirty="0"/>
          </a:p>
        </p:txBody>
      </p:sp>
      <p:sp>
        <p:nvSpPr>
          <p:cNvPr id="7" name="Text 5"/>
          <p:cNvSpPr/>
          <p:nvPr/>
        </p:nvSpPr>
        <p:spPr>
          <a:xfrm>
            <a:off x="1691640" y="1225296"/>
            <a:ext cx="1188720" cy="256032"/>
          </a:xfrm>
          <a:prstGeom prst="rect">
            <a:avLst/>
          </a:prstGeom>
          <a:noFill/>
          <a:ln/>
        </p:spPr>
        <p:txBody>
          <a:bodyPr wrap="square" lIns="0" tIns="0" rIns="0" bIns="0" rtlCol="0" anchor="ctr"/>
          <a:lstStyle/>
          <a:p>
            <a:pPr indent="0" marL="0">
              <a:buNone/>
            </a:pPr>
            <a:r>
              <a:rPr lang="en-US" sz="1000" i="1" dirty="0">
                <a:solidFill>
                  <a:srgbClr val="7B1A0E"/>
                </a:solidFill>
                <a:latin typeface="Arial" pitchFamily="34" charset="0"/>
                <a:ea typeface="Arial" pitchFamily="34" charset="-122"/>
                <a:cs typeface="Arial" pitchFamily="34" charset="-120"/>
              </a:rPr>
              <a:t>H12, Virgo</a:t>
            </a:r>
            <a:endParaRPr lang="en-US" sz="1000" dirty="0"/>
          </a:p>
        </p:txBody>
      </p:sp>
      <p:sp>
        <p:nvSpPr>
          <p:cNvPr id="8" name="Text 6"/>
          <p:cNvSpPr/>
          <p:nvPr/>
        </p:nvSpPr>
        <p:spPr>
          <a:xfrm>
            <a:off x="2880360" y="1225296"/>
            <a:ext cx="5760720" cy="256032"/>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Sharp intellect; hidden talents; gains from foreign/spiritual realms</a:t>
            </a:r>
            <a:endParaRPr lang="en-US" sz="1050" dirty="0"/>
          </a:p>
        </p:txBody>
      </p:sp>
      <p:sp>
        <p:nvSpPr>
          <p:cNvPr id="9" name="Shape 7"/>
          <p:cNvSpPr/>
          <p:nvPr/>
        </p:nvSpPr>
        <p:spPr>
          <a:xfrm>
            <a:off x="365760" y="1591056"/>
            <a:ext cx="8412480" cy="365760"/>
          </a:xfrm>
          <a:prstGeom prst="roundRect">
            <a:avLst>
              <a:gd name="adj" fmla="val 17500"/>
            </a:avLst>
          </a:prstGeom>
          <a:solidFill>
            <a:srgbClr val="FFFFFF"/>
          </a:solidFill>
          <a:ln/>
        </p:spPr>
      </p:sp>
      <p:sp>
        <p:nvSpPr>
          <p:cNvPr id="10" name="Text 8"/>
          <p:cNvSpPr/>
          <p:nvPr/>
        </p:nvSpPr>
        <p:spPr>
          <a:xfrm>
            <a:off x="502920" y="1645920"/>
            <a:ext cx="1188720" cy="256032"/>
          </a:xfrm>
          <a:prstGeom prst="rect">
            <a:avLst/>
          </a:prstGeom>
          <a:noFill/>
          <a:ln/>
        </p:spPr>
        <p:txBody>
          <a:bodyPr wrap="square" lIns="0" tIns="0" rIns="0" bIns="0" rtlCol="0" anchor="ctr"/>
          <a:lstStyle/>
          <a:p>
            <a:pPr indent="0" marL="0">
              <a:buNone/>
            </a:pPr>
            <a:r>
              <a:rPr lang="en-US" sz="1100" b="1" dirty="0">
                <a:solidFill>
                  <a:srgbClr val="B5451B"/>
                </a:solidFill>
                <a:latin typeface="Arial" pitchFamily="34" charset="0"/>
                <a:ea typeface="Arial" pitchFamily="34" charset="-122"/>
                <a:cs typeface="Arial" pitchFamily="34" charset="-120"/>
              </a:rPr>
              <a:t>☽ Chandra</a:t>
            </a:r>
            <a:endParaRPr lang="en-US" sz="1100" dirty="0"/>
          </a:p>
        </p:txBody>
      </p:sp>
      <p:sp>
        <p:nvSpPr>
          <p:cNvPr id="11" name="Text 9"/>
          <p:cNvSpPr/>
          <p:nvPr/>
        </p:nvSpPr>
        <p:spPr>
          <a:xfrm>
            <a:off x="1691640" y="1645920"/>
            <a:ext cx="1188720" cy="256032"/>
          </a:xfrm>
          <a:prstGeom prst="rect">
            <a:avLst/>
          </a:prstGeom>
          <a:noFill/>
          <a:ln/>
        </p:spPr>
        <p:txBody>
          <a:bodyPr wrap="square" lIns="0" tIns="0" rIns="0" bIns="0" rtlCol="0" anchor="ctr"/>
          <a:lstStyle/>
          <a:p>
            <a:pPr indent="0" marL="0">
              <a:buNone/>
            </a:pPr>
            <a:r>
              <a:rPr lang="en-US" sz="1000" i="1" dirty="0">
                <a:solidFill>
                  <a:srgbClr val="7B1A0E"/>
                </a:solidFill>
                <a:latin typeface="Arial" pitchFamily="34" charset="0"/>
                <a:ea typeface="Arial" pitchFamily="34" charset="-122"/>
                <a:cs typeface="Arial" pitchFamily="34" charset="-120"/>
              </a:rPr>
              <a:t>H5, Aquarius</a:t>
            </a:r>
            <a:endParaRPr lang="en-US" sz="1000" dirty="0"/>
          </a:p>
        </p:txBody>
      </p:sp>
      <p:sp>
        <p:nvSpPr>
          <p:cNvPr id="12" name="Text 10"/>
          <p:cNvSpPr/>
          <p:nvPr/>
        </p:nvSpPr>
        <p:spPr>
          <a:xfrm>
            <a:off x="2880360" y="1645920"/>
            <a:ext cx="5760720" cy="256032"/>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Inventive, humanitarian mind; creative &amp; innovative thinking</a:t>
            </a:r>
            <a:endParaRPr lang="en-US" sz="1050" dirty="0"/>
          </a:p>
        </p:txBody>
      </p:sp>
      <p:sp>
        <p:nvSpPr>
          <p:cNvPr id="13" name="Shape 11"/>
          <p:cNvSpPr/>
          <p:nvPr/>
        </p:nvSpPr>
        <p:spPr>
          <a:xfrm>
            <a:off x="365760" y="2011680"/>
            <a:ext cx="8412480" cy="365760"/>
          </a:xfrm>
          <a:prstGeom prst="roundRect">
            <a:avLst>
              <a:gd name="adj" fmla="val 17500"/>
            </a:avLst>
          </a:prstGeom>
          <a:solidFill>
            <a:srgbClr val="FAE8C0"/>
          </a:solidFill>
          <a:ln/>
        </p:spPr>
      </p:sp>
      <p:sp>
        <p:nvSpPr>
          <p:cNvPr id="14" name="Text 12"/>
          <p:cNvSpPr/>
          <p:nvPr/>
        </p:nvSpPr>
        <p:spPr>
          <a:xfrm>
            <a:off x="502920" y="2066544"/>
            <a:ext cx="1188720" cy="256032"/>
          </a:xfrm>
          <a:prstGeom prst="rect">
            <a:avLst/>
          </a:prstGeom>
          <a:noFill/>
          <a:ln/>
        </p:spPr>
        <p:txBody>
          <a:bodyPr wrap="square" lIns="0" tIns="0" rIns="0" bIns="0" rtlCol="0" anchor="ctr"/>
          <a:lstStyle/>
          <a:p>
            <a:pPr indent="0" marL="0">
              <a:buNone/>
            </a:pPr>
            <a:r>
              <a:rPr lang="en-US" sz="1100" b="1" dirty="0">
                <a:solidFill>
                  <a:srgbClr val="B5451B"/>
                </a:solidFill>
                <a:latin typeface="Arial" pitchFamily="34" charset="0"/>
                <a:ea typeface="Arial" pitchFamily="34" charset="-122"/>
                <a:cs typeface="Arial" pitchFamily="34" charset="-120"/>
              </a:rPr>
              <a:t>♂ Mangal</a:t>
            </a:r>
            <a:endParaRPr lang="en-US" sz="1100" dirty="0"/>
          </a:p>
        </p:txBody>
      </p:sp>
      <p:sp>
        <p:nvSpPr>
          <p:cNvPr id="15" name="Text 13"/>
          <p:cNvSpPr/>
          <p:nvPr/>
        </p:nvSpPr>
        <p:spPr>
          <a:xfrm>
            <a:off x="1691640" y="2066544"/>
            <a:ext cx="1188720" cy="256032"/>
          </a:xfrm>
          <a:prstGeom prst="rect">
            <a:avLst/>
          </a:prstGeom>
          <a:noFill/>
          <a:ln/>
        </p:spPr>
        <p:txBody>
          <a:bodyPr wrap="square" lIns="0" tIns="0" rIns="0" bIns="0" rtlCol="0" anchor="ctr"/>
          <a:lstStyle/>
          <a:p>
            <a:pPr indent="0" marL="0">
              <a:buNone/>
            </a:pPr>
            <a:r>
              <a:rPr lang="en-US" sz="1000" i="1" dirty="0">
                <a:solidFill>
                  <a:srgbClr val="7B1A0E"/>
                </a:solidFill>
                <a:latin typeface="Arial" pitchFamily="34" charset="0"/>
                <a:ea typeface="Arial" pitchFamily="34" charset="-122"/>
                <a:cs typeface="Arial" pitchFamily="34" charset="-120"/>
              </a:rPr>
              <a:t>H1, Libra</a:t>
            </a:r>
            <a:endParaRPr lang="en-US" sz="1000" dirty="0"/>
          </a:p>
        </p:txBody>
      </p:sp>
      <p:sp>
        <p:nvSpPr>
          <p:cNvPr id="16" name="Text 14"/>
          <p:cNvSpPr/>
          <p:nvPr/>
        </p:nvSpPr>
        <p:spPr>
          <a:xfrm>
            <a:off x="2880360" y="2066544"/>
            <a:ext cx="5760720" cy="256032"/>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Debilitated — drives social justice, aesthetic pursuits, partnerships</a:t>
            </a:r>
            <a:endParaRPr lang="en-US" sz="1050" dirty="0"/>
          </a:p>
        </p:txBody>
      </p:sp>
      <p:sp>
        <p:nvSpPr>
          <p:cNvPr id="17" name="Shape 15"/>
          <p:cNvSpPr/>
          <p:nvPr/>
        </p:nvSpPr>
        <p:spPr>
          <a:xfrm>
            <a:off x="365760" y="2432304"/>
            <a:ext cx="8412480" cy="365760"/>
          </a:xfrm>
          <a:prstGeom prst="roundRect">
            <a:avLst>
              <a:gd name="adj" fmla="val 17500"/>
            </a:avLst>
          </a:prstGeom>
          <a:solidFill>
            <a:srgbClr val="FFFFFF"/>
          </a:solidFill>
          <a:ln/>
        </p:spPr>
      </p:sp>
      <p:sp>
        <p:nvSpPr>
          <p:cNvPr id="18" name="Text 16"/>
          <p:cNvSpPr/>
          <p:nvPr/>
        </p:nvSpPr>
        <p:spPr>
          <a:xfrm>
            <a:off x="502920" y="2487168"/>
            <a:ext cx="1188720" cy="256032"/>
          </a:xfrm>
          <a:prstGeom prst="rect">
            <a:avLst/>
          </a:prstGeom>
          <a:noFill/>
          <a:ln/>
        </p:spPr>
        <p:txBody>
          <a:bodyPr wrap="square" lIns="0" tIns="0" rIns="0" bIns="0" rtlCol="0" anchor="ctr"/>
          <a:lstStyle/>
          <a:p>
            <a:pPr indent="0" marL="0">
              <a:buNone/>
            </a:pPr>
            <a:r>
              <a:rPr lang="en-US" sz="1100" b="1" dirty="0">
                <a:solidFill>
                  <a:srgbClr val="B5451B"/>
                </a:solidFill>
                <a:latin typeface="Arial" pitchFamily="34" charset="0"/>
                <a:ea typeface="Arial" pitchFamily="34" charset="-122"/>
                <a:cs typeface="Arial" pitchFamily="34" charset="-120"/>
              </a:rPr>
              <a:t>☿ Budha</a:t>
            </a:r>
            <a:endParaRPr lang="en-US" sz="1100" dirty="0"/>
          </a:p>
        </p:txBody>
      </p:sp>
      <p:sp>
        <p:nvSpPr>
          <p:cNvPr id="19" name="Text 17"/>
          <p:cNvSpPr/>
          <p:nvPr/>
        </p:nvSpPr>
        <p:spPr>
          <a:xfrm>
            <a:off x="1691640" y="2487168"/>
            <a:ext cx="1188720" cy="256032"/>
          </a:xfrm>
          <a:prstGeom prst="rect">
            <a:avLst/>
          </a:prstGeom>
          <a:noFill/>
          <a:ln/>
        </p:spPr>
        <p:txBody>
          <a:bodyPr wrap="square" lIns="0" tIns="0" rIns="0" bIns="0" rtlCol="0" anchor="ctr"/>
          <a:lstStyle/>
          <a:p>
            <a:pPr indent="0" marL="0">
              <a:buNone/>
            </a:pPr>
            <a:r>
              <a:rPr lang="en-US" sz="1000" i="1" dirty="0">
                <a:solidFill>
                  <a:srgbClr val="7B1A0E"/>
                </a:solidFill>
                <a:latin typeface="Arial" pitchFamily="34" charset="0"/>
                <a:ea typeface="Arial" pitchFamily="34" charset="-122"/>
                <a:cs typeface="Arial" pitchFamily="34" charset="-120"/>
              </a:rPr>
              <a:t>H12, Virgo</a:t>
            </a:r>
            <a:endParaRPr lang="en-US" sz="1000" dirty="0"/>
          </a:p>
        </p:txBody>
      </p:sp>
      <p:sp>
        <p:nvSpPr>
          <p:cNvPr id="20" name="Text 18"/>
          <p:cNvSpPr/>
          <p:nvPr/>
        </p:nvSpPr>
        <p:spPr>
          <a:xfrm>
            <a:off x="2880360" y="2487168"/>
            <a:ext cx="5760720" cy="256032"/>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Own sign; exceptional analytical ability and communication skills</a:t>
            </a:r>
            <a:endParaRPr lang="en-US" sz="1050" dirty="0"/>
          </a:p>
        </p:txBody>
      </p:sp>
      <p:sp>
        <p:nvSpPr>
          <p:cNvPr id="21" name="Shape 19"/>
          <p:cNvSpPr/>
          <p:nvPr/>
        </p:nvSpPr>
        <p:spPr>
          <a:xfrm>
            <a:off x="365760" y="2852928"/>
            <a:ext cx="8412480" cy="365760"/>
          </a:xfrm>
          <a:prstGeom prst="roundRect">
            <a:avLst>
              <a:gd name="adj" fmla="val 17500"/>
            </a:avLst>
          </a:prstGeom>
          <a:solidFill>
            <a:srgbClr val="FAE8C0"/>
          </a:solidFill>
          <a:ln/>
        </p:spPr>
      </p:sp>
      <p:sp>
        <p:nvSpPr>
          <p:cNvPr id="22" name="Text 20"/>
          <p:cNvSpPr/>
          <p:nvPr/>
        </p:nvSpPr>
        <p:spPr>
          <a:xfrm>
            <a:off x="502920" y="2907792"/>
            <a:ext cx="1188720" cy="256032"/>
          </a:xfrm>
          <a:prstGeom prst="rect">
            <a:avLst/>
          </a:prstGeom>
          <a:noFill/>
          <a:ln/>
        </p:spPr>
        <p:txBody>
          <a:bodyPr wrap="square" lIns="0" tIns="0" rIns="0" bIns="0" rtlCol="0" anchor="ctr"/>
          <a:lstStyle/>
          <a:p>
            <a:pPr indent="0" marL="0">
              <a:buNone/>
            </a:pPr>
            <a:r>
              <a:rPr lang="en-US" sz="1100" b="1" dirty="0">
                <a:solidFill>
                  <a:srgbClr val="B5451B"/>
                </a:solidFill>
                <a:latin typeface="Arial" pitchFamily="34" charset="0"/>
                <a:ea typeface="Arial" pitchFamily="34" charset="-122"/>
                <a:cs typeface="Arial" pitchFamily="34" charset="-120"/>
              </a:rPr>
              <a:t>♃ Guru</a:t>
            </a:r>
            <a:endParaRPr lang="en-US" sz="1100" dirty="0"/>
          </a:p>
        </p:txBody>
      </p:sp>
      <p:sp>
        <p:nvSpPr>
          <p:cNvPr id="23" name="Text 21"/>
          <p:cNvSpPr/>
          <p:nvPr/>
        </p:nvSpPr>
        <p:spPr>
          <a:xfrm>
            <a:off x="1691640" y="2907792"/>
            <a:ext cx="1188720" cy="256032"/>
          </a:xfrm>
          <a:prstGeom prst="rect">
            <a:avLst/>
          </a:prstGeom>
          <a:noFill/>
          <a:ln/>
        </p:spPr>
        <p:txBody>
          <a:bodyPr wrap="square" lIns="0" tIns="0" rIns="0" bIns="0" rtlCol="0" anchor="ctr"/>
          <a:lstStyle/>
          <a:p>
            <a:pPr indent="0" marL="0">
              <a:buNone/>
            </a:pPr>
            <a:r>
              <a:rPr lang="en-US" sz="1000" i="1" dirty="0">
                <a:solidFill>
                  <a:srgbClr val="7B1A0E"/>
                </a:solidFill>
                <a:latin typeface="Arial" pitchFamily="34" charset="0"/>
                <a:ea typeface="Arial" pitchFamily="34" charset="-122"/>
                <a:cs typeface="Arial" pitchFamily="34" charset="-120"/>
              </a:rPr>
              <a:t>H2, Scorpio</a:t>
            </a:r>
            <a:endParaRPr lang="en-US" sz="1000" dirty="0"/>
          </a:p>
        </p:txBody>
      </p:sp>
      <p:sp>
        <p:nvSpPr>
          <p:cNvPr id="24" name="Text 22"/>
          <p:cNvSpPr/>
          <p:nvPr/>
        </p:nvSpPr>
        <p:spPr>
          <a:xfrm>
            <a:off x="2880360" y="2907792"/>
            <a:ext cx="5760720" cy="256032"/>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Deep wisdom; financial prosperity; interest in occult &amp; secrets</a:t>
            </a:r>
            <a:endParaRPr lang="en-US" sz="1050" dirty="0"/>
          </a:p>
        </p:txBody>
      </p:sp>
      <p:sp>
        <p:nvSpPr>
          <p:cNvPr id="25" name="Shape 23"/>
          <p:cNvSpPr/>
          <p:nvPr/>
        </p:nvSpPr>
        <p:spPr>
          <a:xfrm>
            <a:off x="365760" y="3273552"/>
            <a:ext cx="8412480" cy="365760"/>
          </a:xfrm>
          <a:prstGeom prst="roundRect">
            <a:avLst>
              <a:gd name="adj" fmla="val 17500"/>
            </a:avLst>
          </a:prstGeom>
          <a:solidFill>
            <a:srgbClr val="FFFFFF"/>
          </a:solidFill>
          <a:ln/>
        </p:spPr>
      </p:sp>
      <p:sp>
        <p:nvSpPr>
          <p:cNvPr id="26" name="Text 24"/>
          <p:cNvSpPr/>
          <p:nvPr/>
        </p:nvSpPr>
        <p:spPr>
          <a:xfrm>
            <a:off x="502920" y="3328416"/>
            <a:ext cx="1188720" cy="256032"/>
          </a:xfrm>
          <a:prstGeom prst="rect">
            <a:avLst/>
          </a:prstGeom>
          <a:noFill/>
          <a:ln/>
        </p:spPr>
        <p:txBody>
          <a:bodyPr wrap="square" lIns="0" tIns="0" rIns="0" bIns="0" rtlCol="0" anchor="ctr"/>
          <a:lstStyle/>
          <a:p>
            <a:pPr indent="0" marL="0">
              <a:buNone/>
            </a:pPr>
            <a:r>
              <a:rPr lang="en-US" sz="1100" b="1" dirty="0">
                <a:solidFill>
                  <a:srgbClr val="B5451B"/>
                </a:solidFill>
                <a:latin typeface="Arial" pitchFamily="34" charset="0"/>
                <a:ea typeface="Arial" pitchFamily="34" charset="-122"/>
                <a:cs typeface="Arial" pitchFamily="34" charset="-120"/>
              </a:rPr>
              <a:t>♀ Shukra</a:t>
            </a:r>
            <a:endParaRPr lang="en-US" sz="1100" dirty="0"/>
          </a:p>
        </p:txBody>
      </p:sp>
      <p:sp>
        <p:nvSpPr>
          <p:cNvPr id="27" name="Text 25"/>
          <p:cNvSpPr/>
          <p:nvPr/>
        </p:nvSpPr>
        <p:spPr>
          <a:xfrm>
            <a:off x="1691640" y="3328416"/>
            <a:ext cx="1188720" cy="256032"/>
          </a:xfrm>
          <a:prstGeom prst="rect">
            <a:avLst/>
          </a:prstGeom>
          <a:noFill/>
          <a:ln/>
        </p:spPr>
        <p:txBody>
          <a:bodyPr wrap="square" lIns="0" tIns="0" rIns="0" bIns="0" rtlCol="0" anchor="ctr"/>
          <a:lstStyle/>
          <a:p>
            <a:pPr indent="0" marL="0">
              <a:buNone/>
            </a:pPr>
            <a:r>
              <a:rPr lang="en-US" sz="1000" i="1" dirty="0">
                <a:solidFill>
                  <a:srgbClr val="7B1A0E"/>
                </a:solidFill>
                <a:latin typeface="Arial" pitchFamily="34" charset="0"/>
                <a:ea typeface="Arial" pitchFamily="34" charset="-122"/>
                <a:cs typeface="Arial" pitchFamily="34" charset="-120"/>
              </a:rPr>
              <a:t>H11, Leo</a:t>
            </a:r>
            <a:endParaRPr lang="en-US" sz="1000" dirty="0"/>
          </a:p>
        </p:txBody>
      </p:sp>
      <p:sp>
        <p:nvSpPr>
          <p:cNvPr id="28" name="Text 26"/>
          <p:cNvSpPr/>
          <p:nvPr/>
        </p:nvSpPr>
        <p:spPr>
          <a:xfrm>
            <a:off x="2880360" y="3328416"/>
            <a:ext cx="5760720" cy="256032"/>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Creative expression; gains through arts, social networks, luxury</a:t>
            </a:r>
            <a:endParaRPr lang="en-US" sz="1050" dirty="0"/>
          </a:p>
        </p:txBody>
      </p:sp>
      <p:sp>
        <p:nvSpPr>
          <p:cNvPr id="29" name="Shape 27"/>
          <p:cNvSpPr/>
          <p:nvPr/>
        </p:nvSpPr>
        <p:spPr>
          <a:xfrm>
            <a:off x="365760" y="3694176"/>
            <a:ext cx="8412480" cy="365760"/>
          </a:xfrm>
          <a:prstGeom prst="roundRect">
            <a:avLst>
              <a:gd name="adj" fmla="val 17500"/>
            </a:avLst>
          </a:prstGeom>
          <a:solidFill>
            <a:srgbClr val="FAE8C0"/>
          </a:solidFill>
          <a:ln/>
        </p:spPr>
      </p:sp>
      <p:sp>
        <p:nvSpPr>
          <p:cNvPr id="30" name="Text 28"/>
          <p:cNvSpPr/>
          <p:nvPr/>
        </p:nvSpPr>
        <p:spPr>
          <a:xfrm>
            <a:off x="502920" y="3749040"/>
            <a:ext cx="1188720" cy="256032"/>
          </a:xfrm>
          <a:prstGeom prst="rect">
            <a:avLst/>
          </a:prstGeom>
          <a:noFill/>
          <a:ln/>
        </p:spPr>
        <p:txBody>
          <a:bodyPr wrap="square" lIns="0" tIns="0" rIns="0" bIns="0" rtlCol="0" anchor="ctr"/>
          <a:lstStyle/>
          <a:p>
            <a:pPr indent="0" marL="0">
              <a:buNone/>
            </a:pPr>
            <a:r>
              <a:rPr lang="en-US" sz="1100" b="1" dirty="0">
                <a:solidFill>
                  <a:srgbClr val="B5451B"/>
                </a:solidFill>
                <a:latin typeface="Arial" pitchFamily="34" charset="0"/>
                <a:ea typeface="Arial" pitchFamily="34" charset="-122"/>
                <a:cs typeface="Arial" pitchFamily="34" charset="-120"/>
              </a:rPr>
              <a:t>♄ Shani</a:t>
            </a:r>
            <a:endParaRPr lang="en-US" sz="1100" dirty="0"/>
          </a:p>
        </p:txBody>
      </p:sp>
      <p:sp>
        <p:nvSpPr>
          <p:cNvPr id="31" name="Text 29"/>
          <p:cNvSpPr/>
          <p:nvPr/>
        </p:nvSpPr>
        <p:spPr>
          <a:xfrm>
            <a:off x="1691640" y="3749040"/>
            <a:ext cx="1188720" cy="256032"/>
          </a:xfrm>
          <a:prstGeom prst="rect">
            <a:avLst/>
          </a:prstGeom>
          <a:noFill/>
          <a:ln/>
        </p:spPr>
        <p:txBody>
          <a:bodyPr wrap="square" lIns="0" tIns="0" rIns="0" bIns="0" rtlCol="0" anchor="ctr"/>
          <a:lstStyle/>
          <a:p>
            <a:pPr indent="0" marL="0">
              <a:buNone/>
            </a:pPr>
            <a:r>
              <a:rPr lang="en-US" sz="1000" i="1" dirty="0">
                <a:solidFill>
                  <a:srgbClr val="7B1A0E"/>
                </a:solidFill>
                <a:latin typeface="Arial" pitchFamily="34" charset="0"/>
                <a:ea typeface="Arial" pitchFamily="34" charset="-122"/>
                <a:cs typeface="Arial" pitchFamily="34" charset="-120"/>
              </a:rPr>
              <a:t>H1, Libra</a:t>
            </a:r>
            <a:endParaRPr lang="en-US" sz="1000" dirty="0"/>
          </a:p>
        </p:txBody>
      </p:sp>
      <p:sp>
        <p:nvSpPr>
          <p:cNvPr id="32" name="Text 30"/>
          <p:cNvSpPr/>
          <p:nvPr/>
        </p:nvSpPr>
        <p:spPr>
          <a:xfrm>
            <a:off x="2880360" y="3749040"/>
            <a:ext cx="5760720" cy="256032"/>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Exalted — supreme discipline; long-lasting karmic justice &amp; results</a:t>
            </a:r>
            <a:endParaRPr lang="en-US" sz="1050" dirty="0"/>
          </a:p>
        </p:txBody>
      </p:sp>
      <p:sp>
        <p:nvSpPr>
          <p:cNvPr id="33" name="Shape 31"/>
          <p:cNvSpPr/>
          <p:nvPr/>
        </p:nvSpPr>
        <p:spPr>
          <a:xfrm>
            <a:off x="365760" y="4114800"/>
            <a:ext cx="8412480" cy="365760"/>
          </a:xfrm>
          <a:prstGeom prst="roundRect">
            <a:avLst>
              <a:gd name="adj" fmla="val 17500"/>
            </a:avLst>
          </a:prstGeom>
          <a:solidFill>
            <a:srgbClr val="FFFFFF"/>
          </a:solidFill>
          <a:ln/>
        </p:spPr>
      </p:sp>
      <p:sp>
        <p:nvSpPr>
          <p:cNvPr id="34" name="Text 32"/>
          <p:cNvSpPr/>
          <p:nvPr/>
        </p:nvSpPr>
        <p:spPr>
          <a:xfrm>
            <a:off x="502920" y="4169664"/>
            <a:ext cx="1188720" cy="256032"/>
          </a:xfrm>
          <a:prstGeom prst="rect">
            <a:avLst/>
          </a:prstGeom>
          <a:noFill/>
          <a:ln/>
        </p:spPr>
        <p:txBody>
          <a:bodyPr wrap="square" lIns="0" tIns="0" rIns="0" bIns="0" rtlCol="0" anchor="ctr"/>
          <a:lstStyle/>
          <a:p>
            <a:pPr indent="0" marL="0">
              <a:buNone/>
            </a:pPr>
            <a:r>
              <a:rPr lang="en-US" sz="1100" b="1" dirty="0">
                <a:solidFill>
                  <a:srgbClr val="B5451B"/>
                </a:solidFill>
                <a:latin typeface="Arial" pitchFamily="34" charset="0"/>
                <a:ea typeface="Arial" pitchFamily="34" charset="-122"/>
                <a:cs typeface="Arial" pitchFamily="34" charset="-120"/>
              </a:rPr>
              <a:t>☊ Rahu</a:t>
            </a:r>
            <a:endParaRPr lang="en-US" sz="1100" dirty="0"/>
          </a:p>
        </p:txBody>
      </p:sp>
      <p:sp>
        <p:nvSpPr>
          <p:cNvPr id="35" name="Text 33"/>
          <p:cNvSpPr/>
          <p:nvPr/>
        </p:nvSpPr>
        <p:spPr>
          <a:xfrm>
            <a:off x="1691640" y="4169664"/>
            <a:ext cx="1188720" cy="256032"/>
          </a:xfrm>
          <a:prstGeom prst="rect">
            <a:avLst/>
          </a:prstGeom>
          <a:noFill/>
          <a:ln/>
        </p:spPr>
        <p:txBody>
          <a:bodyPr wrap="square" lIns="0" tIns="0" rIns="0" bIns="0" rtlCol="0" anchor="ctr"/>
          <a:lstStyle/>
          <a:p>
            <a:pPr indent="0" marL="0">
              <a:buNone/>
            </a:pPr>
            <a:r>
              <a:rPr lang="en-US" sz="1000" i="1" dirty="0">
                <a:solidFill>
                  <a:srgbClr val="7B1A0E"/>
                </a:solidFill>
                <a:latin typeface="Arial" pitchFamily="34" charset="0"/>
                <a:ea typeface="Arial" pitchFamily="34" charset="-122"/>
                <a:cs typeface="Arial" pitchFamily="34" charset="-120"/>
              </a:rPr>
              <a:t>H9, Gemini</a:t>
            </a:r>
            <a:endParaRPr lang="en-US" sz="1000" dirty="0"/>
          </a:p>
        </p:txBody>
      </p:sp>
      <p:sp>
        <p:nvSpPr>
          <p:cNvPr id="36" name="Text 34"/>
          <p:cNvSpPr/>
          <p:nvPr/>
        </p:nvSpPr>
        <p:spPr>
          <a:xfrm>
            <a:off x="2880360" y="4169664"/>
            <a:ext cx="5760720" cy="256032"/>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Ambition for higher learning; travel, foreign connections, research</a:t>
            </a:r>
            <a:endParaRPr lang="en-US" sz="1050" dirty="0"/>
          </a:p>
        </p:txBody>
      </p:sp>
      <p:sp>
        <p:nvSpPr>
          <p:cNvPr id="37" name="Shape 35"/>
          <p:cNvSpPr/>
          <p:nvPr/>
        </p:nvSpPr>
        <p:spPr>
          <a:xfrm>
            <a:off x="365760" y="4535424"/>
            <a:ext cx="8412480" cy="365760"/>
          </a:xfrm>
          <a:prstGeom prst="roundRect">
            <a:avLst>
              <a:gd name="adj" fmla="val 17500"/>
            </a:avLst>
          </a:prstGeom>
          <a:solidFill>
            <a:srgbClr val="FAE8C0"/>
          </a:solidFill>
          <a:ln/>
        </p:spPr>
      </p:sp>
      <p:sp>
        <p:nvSpPr>
          <p:cNvPr id="38" name="Text 36"/>
          <p:cNvSpPr/>
          <p:nvPr/>
        </p:nvSpPr>
        <p:spPr>
          <a:xfrm>
            <a:off x="502920" y="4590288"/>
            <a:ext cx="1188720" cy="256032"/>
          </a:xfrm>
          <a:prstGeom prst="rect">
            <a:avLst/>
          </a:prstGeom>
          <a:noFill/>
          <a:ln/>
        </p:spPr>
        <p:txBody>
          <a:bodyPr wrap="square" lIns="0" tIns="0" rIns="0" bIns="0" rtlCol="0" anchor="ctr"/>
          <a:lstStyle/>
          <a:p>
            <a:pPr indent="0" marL="0">
              <a:buNone/>
            </a:pPr>
            <a:r>
              <a:rPr lang="en-US" sz="1100" b="1" dirty="0">
                <a:solidFill>
                  <a:srgbClr val="B5451B"/>
                </a:solidFill>
                <a:latin typeface="Arial" pitchFamily="34" charset="0"/>
                <a:ea typeface="Arial" pitchFamily="34" charset="-122"/>
                <a:cs typeface="Arial" pitchFamily="34" charset="-120"/>
              </a:rPr>
              <a:t>☋ Ketu</a:t>
            </a:r>
            <a:endParaRPr lang="en-US" sz="1100" dirty="0"/>
          </a:p>
        </p:txBody>
      </p:sp>
      <p:sp>
        <p:nvSpPr>
          <p:cNvPr id="39" name="Text 37"/>
          <p:cNvSpPr/>
          <p:nvPr/>
        </p:nvSpPr>
        <p:spPr>
          <a:xfrm>
            <a:off x="1691640" y="4590288"/>
            <a:ext cx="1188720" cy="256032"/>
          </a:xfrm>
          <a:prstGeom prst="rect">
            <a:avLst/>
          </a:prstGeom>
          <a:noFill/>
          <a:ln/>
        </p:spPr>
        <p:txBody>
          <a:bodyPr wrap="square" lIns="0" tIns="0" rIns="0" bIns="0" rtlCol="0" anchor="ctr"/>
          <a:lstStyle/>
          <a:p>
            <a:pPr indent="0" marL="0">
              <a:buNone/>
            </a:pPr>
            <a:r>
              <a:rPr lang="en-US" sz="1000" i="1" dirty="0">
                <a:solidFill>
                  <a:srgbClr val="7B1A0E"/>
                </a:solidFill>
                <a:latin typeface="Arial" pitchFamily="34" charset="0"/>
                <a:ea typeface="Arial" pitchFamily="34" charset="-122"/>
                <a:cs typeface="Arial" pitchFamily="34" charset="-120"/>
              </a:rPr>
              <a:t>H3, Sagittarius</a:t>
            </a:r>
            <a:endParaRPr lang="en-US" sz="1000" dirty="0"/>
          </a:p>
        </p:txBody>
      </p:sp>
      <p:sp>
        <p:nvSpPr>
          <p:cNvPr id="40" name="Text 38"/>
          <p:cNvSpPr/>
          <p:nvPr/>
        </p:nvSpPr>
        <p:spPr>
          <a:xfrm>
            <a:off x="2880360" y="4590288"/>
            <a:ext cx="5760720" cy="256032"/>
          </a:xfrm>
          <a:prstGeom prst="rect">
            <a:avLst/>
          </a:prstGeom>
          <a:noFill/>
          <a:ln/>
        </p:spPr>
        <p:txBody>
          <a:bodyPr wrap="square" lIns="0" tIns="0" rIns="0" bIns="0" rtlCol="0" anchor="ctr"/>
          <a:lstStyle/>
          <a:p>
            <a:pPr indent="0" marL="0">
              <a:buNone/>
            </a:pPr>
            <a:r>
              <a:rPr lang="en-US" sz="1050" dirty="0">
                <a:solidFill>
                  <a:srgbClr val="1A0A02"/>
                </a:solidFill>
                <a:latin typeface="Arial" pitchFamily="34" charset="0"/>
                <a:ea typeface="Arial" pitchFamily="34" charset="-122"/>
                <a:cs typeface="Arial" pitchFamily="34" charset="-120"/>
              </a:rPr>
              <a:t>Past-life wisdom; spiritual detachment; deep philosophical insight</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0A02"/>
        </a:solidFill>
      </p:bgPr>
    </p:bg>
    <p:spTree>
      <p:nvGrpSpPr>
        <p:cNvPr id="1" name=""/>
        <p:cNvGrpSpPr/>
        <p:nvPr/>
      </p:nvGrpSpPr>
      <p:grpSpPr>
        <a:xfrm>
          <a:off x="0" y="0"/>
          <a:ext cx="0" cy="0"/>
          <a:chOff x="0" y="0"/>
          <a:chExt cx="0" cy="0"/>
        </a:xfrm>
      </p:grpSpPr>
      <p:sp>
        <p:nvSpPr>
          <p:cNvPr id="2" name="Text 0"/>
          <p:cNvSpPr/>
          <p:nvPr/>
        </p:nvSpPr>
        <p:spPr>
          <a:xfrm>
            <a:off x="0" y="164592"/>
            <a:ext cx="9144000" cy="256032"/>
          </a:xfrm>
          <a:prstGeom prst="rect">
            <a:avLst/>
          </a:prstGeom>
          <a:noFill/>
          <a:ln/>
        </p:spPr>
        <p:txBody>
          <a:bodyPr wrap="square" rtlCol="0" anchor="ctr"/>
          <a:lstStyle/>
          <a:p>
            <a:pPr algn="ctr" indent="0" marL="0">
              <a:buNone/>
            </a:pPr>
            <a:r>
              <a:rPr lang="en-US" sz="1100" b="1" dirty="0">
                <a:solidFill>
                  <a:srgbClr val="C8941A"/>
                </a:solidFill>
                <a:latin typeface="Arial" pitchFamily="34" charset="0"/>
                <a:ea typeface="Arial" pitchFamily="34" charset="-122"/>
                <a:cs typeface="Arial" pitchFamily="34" charset="-120"/>
              </a:rPr>
              <a:t>✦  ॐ  ✦</a:t>
            </a:r>
            <a:endParaRPr lang="en-US" sz="1100" dirty="0"/>
          </a:p>
        </p:txBody>
      </p:sp>
      <p:sp>
        <p:nvSpPr>
          <p:cNvPr id="3" name="Text 1"/>
          <p:cNvSpPr/>
          <p:nvPr/>
        </p:nvSpPr>
        <p:spPr>
          <a:xfrm>
            <a:off x="0" y="4828032"/>
            <a:ext cx="9144000" cy="256032"/>
          </a:xfrm>
          <a:prstGeom prst="rect">
            <a:avLst/>
          </a:prstGeom>
          <a:noFill/>
          <a:ln/>
        </p:spPr>
        <p:txBody>
          <a:bodyPr wrap="square" rtlCol="0" anchor="ctr"/>
          <a:lstStyle/>
          <a:p>
            <a:pPr algn="ctr" indent="0" marL="0">
              <a:buNone/>
            </a:pPr>
            <a:r>
              <a:rPr lang="en-US" sz="900" i="1" dirty="0">
                <a:solidFill>
                  <a:srgbClr val="D4A853"/>
                </a:solidFill>
                <a:latin typeface="Arial" pitchFamily="34" charset="0"/>
                <a:ea typeface="Arial" pitchFamily="34" charset="-122"/>
                <a:cs typeface="Arial" pitchFamily="34" charset="-120"/>
              </a:rPr>
              <a:t>Pandit Krishnakant Shastri Ji  •  Janma Kundali – Rajesh M  •  25 Sep 1983</a:t>
            </a:r>
            <a:endParaRPr lang="en-US" sz="900" dirty="0"/>
          </a:p>
        </p:txBody>
      </p:sp>
      <p:sp>
        <p:nvSpPr>
          <p:cNvPr id="4" name="Text 2"/>
          <p:cNvSpPr/>
          <p:nvPr/>
        </p:nvSpPr>
        <p:spPr>
          <a:xfrm>
            <a:off x="274320" y="384048"/>
            <a:ext cx="8595360" cy="438912"/>
          </a:xfrm>
          <a:prstGeom prst="rect">
            <a:avLst/>
          </a:prstGeom>
          <a:noFill/>
          <a:ln/>
        </p:spPr>
        <p:txBody>
          <a:bodyPr wrap="square" rtlCol="0" anchor="ctr"/>
          <a:lstStyle/>
          <a:p>
            <a:pPr algn="ctr" indent="0" marL="0">
              <a:buNone/>
            </a:pPr>
            <a:r>
              <a:rPr lang="en-US" sz="2600" b="1" dirty="0">
                <a:solidFill>
                  <a:srgbClr val="C8941A"/>
                </a:solidFill>
                <a:latin typeface="Cambria" pitchFamily="34" charset="0"/>
                <a:ea typeface="Cambria" pitchFamily="34" charset="-122"/>
                <a:cs typeface="Cambria" pitchFamily="34" charset="-120"/>
              </a:rPr>
              <a:t>Lagna &amp; Rashi Analysis</a:t>
            </a:r>
            <a:endParaRPr lang="en-US" sz="2600" dirty="0"/>
          </a:p>
        </p:txBody>
      </p:sp>
      <p:sp>
        <p:nvSpPr>
          <p:cNvPr id="5" name="Shape 3"/>
          <p:cNvSpPr/>
          <p:nvPr/>
        </p:nvSpPr>
        <p:spPr>
          <a:xfrm>
            <a:off x="365760" y="1051560"/>
            <a:ext cx="4114800" cy="3474720"/>
          </a:xfrm>
          <a:prstGeom prst="roundRect">
            <a:avLst>
              <a:gd name="adj" fmla="val 3158"/>
            </a:avLst>
          </a:prstGeom>
          <a:solidFill>
            <a:srgbClr val="2C1205"/>
          </a:solidFill>
          <a:ln/>
          <a:effectLst>
            <a:outerShdw sx="100000" sy="100000" kx="0" ky="0" algn="bl" rotWithShape="0" blurRad="101600" dist="38100" dir="2700000">
              <a:srgbClr val="000000">
                <a:alpha val="18000"/>
              </a:srgbClr>
            </a:outerShdw>
          </a:effectLst>
        </p:spPr>
      </p:sp>
      <p:sp>
        <p:nvSpPr>
          <p:cNvPr id="6" name="Text 4"/>
          <p:cNvSpPr/>
          <p:nvPr/>
        </p:nvSpPr>
        <p:spPr>
          <a:xfrm>
            <a:off x="502920" y="1143000"/>
            <a:ext cx="3840480" cy="292608"/>
          </a:xfrm>
          <a:prstGeom prst="rect">
            <a:avLst/>
          </a:prstGeom>
          <a:noFill/>
          <a:ln/>
        </p:spPr>
        <p:txBody>
          <a:bodyPr wrap="square" lIns="0" tIns="0" rIns="0" bIns="0" rtlCol="0" anchor="ctr"/>
          <a:lstStyle/>
          <a:p>
            <a:pPr indent="0" marL="0">
              <a:buNone/>
            </a:pPr>
            <a:r>
              <a:rPr lang="en-US" sz="1100" b="1" spc="300" kern="0" dirty="0">
                <a:solidFill>
                  <a:srgbClr val="D4A853"/>
                </a:solidFill>
                <a:latin typeface="Arial" pitchFamily="34" charset="0"/>
                <a:ea typeface="Arial" pitchFamily="34" charset="-122"/>
                <a:cs typeface="Arial" pitchFamily="34" charset="-120"/>
              </a:rPr>
              <a:t>LAGNA</a:t>
            </a:r>
            <a:endParaRPr lang="en-US" sz="1100" dirty="0"/>
          </a:p>
        </p:txBody>
      </p:sp>
      <p:sp>
        <p:nvSpPr>
          <p:cNvPr id="7" name="Text 5"/>
          <p:cNvSpPr/>
          <p:nvPr/>
        </p:nvSpPr>
        <p:spPr>
          <a:xfrm>
            <a:off x="502920" y="1463040"/>
            <a:ext cx="3840480" cy="438912"/>
          </a:xfrm>
          <a:prstGeom prst="rect">
            <a:avLst/>
          </a:prstGeom>
          <a:noFill/>
          <a:ln/>
        </p:spPr>
        <p:txBody>
          <a:bodyPr wrap="square" lIns="0" tIns="0" rIns="0" bIns="0" rtlCol="0" anchor="ctr"/>
          <a:lstStyle/>
          <a:p>
            <a:pPr indent="0" marL="0">
              <a:buNone/>
            </a:pPr>
            <a:r>
              <a:rPr lang="en-US" sz="2600" b="1" dirty="0">
                <a:solidFill>
                  <a:srgbClr val="C8941A"/>
                </a:solidFill>
                <a:latin typeface="Cambria" pitchFamily="34" charset="0"/>
                <a:ea typeface="Cambria" pitchFamily="34" charset="-122"/>
                <a:cs typeface="Cambria" pitchFamily="34" charset="-120"/>
              </a:rPr>
              <a:t>Libra (Tula)</a:t>
            </a:r>
            <a:endParaRPr lang="en-US" sz="2600" dirty="0"/>
          </a:p>
        </p:txBody>
      </p:sp>
      <p:sp>
        <p:nvSpPr>
          <p:cNvPr id="8" name="Text 6"/>
          <p:cNvSpPr/>
          <p:nvPr/>
        </p:nvSpPr>
        <p:spPr>
          <a:xfrm>
            <a:off x="502920" y="1938528"/>
            <a:ext cx="3840480" cy="256032"/>
          </a:xfrm>
          <a:prstGeom prst="rect">
            <a:avLst/>
          </a:prstGeom>
          <a:noFill/>
          <a:ln/>
        </p:spPr>
        <p:txBody>
          <a:bodyPr wrap="square" lIns="0" tIns="0" rIns="0" bIns="0" rtlCol="0" anchor="ctr"/>
          <a:lstStyle/>
          <a:p>
            <a:pPr indent="0" marL="0">
              <a:buNone/>
            </a:pPr>
            <a:r>
              <a:rPr lang="en-US" sz="1100" i="1" dirty="0">
                <a:solidFill>
                  <a:srgbClr val="FDF3E3"/>
                </a:solidFill>
                <a:latin typeface="Arial" pitchFamily="34" charset="0"/>
                <a:ea typeface="Arial" pitchFamily="34" charset="-122"/>
                <a:cs typeface="Arial" pitchFamily="34" charset="-120"/>
              </a:rPr>
              <a:t>Lord: Shukra (Venus)  •  Air Sign</a:t>
            </a:r>
            <a:endParaRPr lang="en-US" sz="1100" dirty="0"/>
          </a:p>
        </p:txBody>
      </p:sp>
      <p:sp>
        <p:nvSpPr>
          <p:cNvPr id="9" name="Text 7"/>
          <p:cNvSpPr/>
          <p:nvPr/>
        </p:nvSpPr>
        <p:spPr>
          <a:xfrm>
            <a:off x="502920" y="2286000"/>
            <a:ext cx="3794760" cy="210312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 Balanced, diplomatic, justice-seeking</a:t>
            </a:r>
            <a:endParaRPr lang="en-US" sz="1100" dirty="0"/>
          </a:p>
          <a:p>
            <a:pPr indent="0" marL="0">
              <a:buNone/>
            </a:pPr>
            <a:r>
              <a:rPr lang="en-US" sz="1100" dirty="0">
                <a:solidFill>
                  <a:srgbClr val="FDF3E3"/>
                </a:solidFill>
                <a:latin typeface="Arial" pitchFamily="34" charset="0"/>
                <a:ea typeface="Arial" pitchFamily="34" charset="-122"/>
                <a:cs typeface="Arial" pitchFamily="34" charset="-120"/>
              </a:rPr>
              <a:t>• Naturally charming and socially adept</a:t>
            </a:r>
            <a:endParaRPr lang="en-US" sz="1100" dirty="0"/>
          </a:p>
          <a:p>
            <a:pPr indent="0" marL="0">
              <a:buNone/>
            </a:pPr>
            <a:r>
              <a:rPr lang="en-US" sz="1100" dirty="0">
                <a:solidFill>
                  <a:srgbClr val="FDF3E3"/>
                </a:solidFill>
                <a:latin typeface="Arial" pitchFamily="34" charset="0"/>
                <a:ea typeface="Arial" pitchFamily="34" charset="-122"/>
                <a:cs typeface="Arial" pitchFamily="34" charset="-120"/>
              </a:rPr>
              <a:t>• Artistic sensibility and refined taste</a:t>
            </a:r>
            <a:endParaRPr lang="en-US" sz="1100" dirty="0"/>
          </a:p>
          <a:p>
            <a:pPr indent="0" marL="0">
              <a:buNone/>
            </a:pPr>
            <a:r>
              <a:rPr lang="en-US" sz="1100" dirty="0">
                <a:solidFill>
                  <a:srgbClr val="FDF3E3"/>
                </a:solidFill>
                <a:latin typeface="Arial" pitchFamily="34" charset="0"/>
                <a:ea typeface="Arial" pitchFamily="34" charset="-122"/>
                <a:cs typeface="Arial" pitchFamily="34" charset="-120"/>
              </a:rPr>
              <a:t>• Exalted Saturn in Lagna = strong Shasha Yoga</a:t>
            </a:r>
            <a:endParaRPr lang="en-US" sz="1100" dirty="0"/>
          </a:p>
          <a:p>
            <a:pPr indent="0" marL="0">
              <a:buNone/>
            </a:pPr>
            <a:r>
              <a:rPr lang="en-US" sz="1100" dirty="0">
                <a:solidFill>
                  <a:srgbClr val="FDF3E3"/>
                </a:solidFill>
                <a:latin typeface="Arial" pitchFamily="34" charset="0"/>
                <a:ea typeface="Arial" pitchFamily="34" charset="-122"/>
                <a:cs typeface="Arial" pitchFamily="34" charset="-120"/>
              </a:rPr>
              <a:t>• Seeks harmony in all relationships</a:t>
            </a:r>
            <a:endParaRPr lang="en-US" sz="1100" dirty="0"/>
          </a:p>
        </p:txBody>
      </p:sp>
      <p:sp>
        <p:nvSpPr>
          <p:cNvPr id="10" name="Shape 8"/>
          <p:cNvSpPr/>
          <p:nvPr/>
        </p:nvSpPr>
        <p:spPr>
          <a:xfrm>
            <a:off x="4663440" y="1051560"/>
            <a:ext cx="4114800" cy="3474720"/>
          </a:xfrm>
          <a:prstGeom prst="roundRect">
            <a:avLst>
              <a:gd name="adj" fmla="val 3158"/>
            </a:avLst>
          </a:prstGeom>
          <a:solidFill>
            <a:srgbClr val="2C1205"/>
          </a:solidFill>
          <a:ln/>
          <a:effectLst>
            <a:outerShdw sx="100000" sy="100000" kx="0" ky="0" algn="bl" rotWithShape="0" blurRad="101600" dist="38100" dir="2700000">
              <a:srgbClr val="000000">
                <a:alpha val="18000"/>
              </a:srgbClr>
            </a:outerShdw>
          </a:effectLst>
        </p:spPr>
      </p:sp>
      <p:sp>
        <p:nvSpPr>
          <p:cNvPr id="11" name="Text 9"/>
          <p:cNvSpPr/>
          <p:nvPr/>
        </p:nvSpPr>
        <p:spPr>
          <a:xfrm>
            <a:off x="4800600" y="1143000"/>
            <a:ext cx="3840480" cy="292608"/>
          </a:xfrm>
          <a:prstGeom prst="rect">
            <a:avLst/>
          </a:prstGeom>
          <a:noFill/>
          <a:ln/>
        </p:spPr>
        <p:txBody>
          <a:bodyPr wrap="square" lIns="0" tIns="0" rIns="0" bIns="0" rtlCol="0" anchor="ctr"/>
          <a:lstStyle/>
          <a:p>
            <a:pPr indent="0" marL="0">
              <a:buNone/>
            </a:pPr>
            <a:r>
              <a:rPr lang="en-US" sz="1100" b="1" spc="300" kern="0" dirty="0">
                <a:solidFill>
                  <a:srgbClr val="D4A853"/>
                </a:solidFill>
                <a:latin typeface="Arial" pitchFamily="34" charset="0"/>
                <a:ea typeface="Arial" pitchFamily="34" charset="-122"/>
                <a:cs typeface="Arial" pitchFamily="34" charset="-120"/>
              </a:rPr>
              <a:t>RASHI (MOON SIGN)</a:t>
            </a:r>
            <a:endParaRPr lang="en-US" sz="1100" dirty="0"/>
          </a:p>
        </p:txBody>
      </p:sp>
      <p:sp>
        <p:nvSpPr>
          <p:cNvPr id="12" name="Text 10"/>
          <p:cNvSpPr/>
          <p:nvPr/>
        </p:nvSpPr>
        <p:spPr>
          <a:xfrm>
            <a:off x="4800600" y="1463040"/>
            <a:ext cx="3840480" cy="438912"/>
          </a:xfrm>
          <a:prstGeom prst="rect">
            <a:avLst/>
          </a:prstGeom>
          <a:noFill/>
          <a:ln/>
        </p:spPr>
        <p:txBody>
          <a:bodyPr wrap="square" lIns="0" tIns="0" rIns="0" bIns="0" rtlCol="0" anchor="ctr"/>
          <a:lstStyle/>
          <a:p>
            <a:pPr indent="0" marL="0">
              <a:buNone/>
            </a:pPr>
            <a:r>
              <a:rPr lang="en-US" sz="2200" b="1" dirty="0">
                <a:solidFill>
                  <a:srgbClr val="C8941A"/>
                </a:solidFill>
                <a:latin typeface="Cambria" pitchFamily="34" charset="0"/>
                <a:ea typeface="Cambria" pitchFamily="34" charset="-122"/>
                <a:cs typeface="Cambria" pitchFamily="34" charset="-120"/>
              </a:rPr>
              <a:t>Aquarius (Kumbha)</a:t>
            </a:r>
            <a:endParaRPr lang="en-US" sz="2200" dirty="0"/>
          </a:p>
        </p:txBody>
      </p:sp>
      <p:sp>
        <p:nvSpPr>
          <p:cNvPr id="13" name="Text 11"/>
          <p:cNvSpPr/>
          <p:nvPr/>
        </p:nvSpPr>
        <p:spPr>
          <a:xfrm>
            <a:off x="4800600" y="1938528"/>
            <a:ext cx="3840480" cy="256032"/>
          </a:xfrm>
          <a:prstGeom prst="rect">
            <a:avLst/>
          </a:prstGeom>
          <a:noFill/>
          <a:ln/>
        </p:spPr>
        <p:txBody>
          <a:bodyPr wrap="square" lIns="0" tIns="0" rIns="0" bIns="0" rtlCol="0" anchor="ctr"/>
          <a:lstStyle/>
          <a:p>
            <a:pPr indent="0" marL="0">
              <a:buNone/>
            </a:pPr>
            <a:r>
              <a:rPr lang="en-US" sz="1100" i="1" dirty="0">
                <a:solidFill>
                  <a:srgbClr val="FDF3E3"/>
                </a:solidFill>
                <a:latin typeface="Arial" pitchFamily="34" charset="0"/>
                <a:ea typeface="Arial" pitchFamily="34" charset="-122"/>
                <a:cs typeface="Arial" pitchFamily="34" charset="-120"/>
              </a:rPr>
              <a:t>Lord: Shani (Saturn)  •  Air Sign</a:t>
            </a:r>
            <a:endParaRPr lang="en-US" sz="1100" dirty="0"/>
          </a:p>
        </p:txBody>
      </p:sp>
      <p:sp>
        <p:nvSpPr>
          <p:cNvPr id="14" name="Text 12"/>
          <p:cNvSpPr/>
          <p:nvPr/>
        </p:nvSpPr>
        <p:spPr>
          <a:xfrm>
            <a:off x="4800600" y="2286000"/>
            <a:ext cx="3840480" cy="2103120"/>
          </a:xfrm>
          <a:prstGeom prst="rect">
            <a:avLst/>
          </a:prstGeom>
          <a:noFill/>
          <a:ln/>
        </p:spPr>
        <p:txBody>
          <a:bodyPr wrap="square" lIns="0" tIns="0" rIns="0" bIns="0" rtlCol="0" anchor="ctr"/>
          <a:lstStyle/>
          <a:p>
            <a:pPr indent="0" marL="0">
              <a:buNone/>
            </a:pPr>
            <a:r>
              <a:rPr lang="en-US" sz="1100" dirty="0">
                <a:solidFill>
                  <a:srgbClr val="FDF3E3"/>
                </a:solidFill>
                <a:latin typeface="Arial" pitchFamily="34" charset="0"/>
                <a:ea typeface="Arial" pitchFamily="34" charset="-122"/>
                <a:cs typeface="Arial" pitchFamily="34" charset="-120"/>
              </a:rPr>
              <a:t>• Humanitarian, visionary, unconventional</a:t>
            </a:r>
            <a:endParaRPr lang="en-US" sz="1100" dirty="0"/>
          </a:p>
          <a:p>
            <a:pPr indent="0" marL="0">
              <a:buNone/>
            </a:pPr>
            <a:r>
              <a:rPr lang="en-US" sz="1100" dirty="0">
                <a:solidFill>
                  <a:srgbClr val="FDF3E3"/>
                </a:solidFill>
                <a:latin typeface="Arial" pitchFamily="34" charset="0"/>
                <a:ea typeface="Arial" pitchFamily="34" charset="-122"/>
                <a:cs typeface="Arial" pitchFamily="34" charset="-120"/>
              </a:rPr>
              <a:t>• Strong intellect with independent thinking</a:t>
            </a:r>
            <a:endParaRPr lang="en-US" sz="1100" dirty="0"/>
          </a:p>
          <a:p>
            <a:pPr indent="0" marL="0">
              <a:buNone/>
            </a:pPr>
            <a:r>
              <a:rPr lang="en-US" sz="1100" dirty="0">
                <a:solidFill>
                  <a:srgbClr val="FDF3E3"/>
                </a:solidFill>
                <a:latin typeface="Arial" pitchFamily="34" charset="0"/>
                <a:ea typeface="Arial" pitchFamily="34" charset="-122"/>
                <a:cs typeface="Arial" pitchFamily="34" charset="-120"/>
              </a:rPr>
              <a:t>• Drawn to social reform and innovation</a:t>
            </a:r>
            <a:endParaRPr lang="en-US" sz="1100" dirty="0"/>
          </a:p>
          <a:p>
            <a:pPr indent="0" marL="0">
              <a:buNone/>
            </a:pPr>
            <a:r>
              <a:rPr lang="en-US" sz="1100" dirty="0">
                <a:solidFill>
                  <a:srgbClr val="FDF3E3"/>
                </a:solidFill>
                <a:latin typeface="Arial" pitchFamily="34" charset="0"/>
                <a:ea typeface="Arial" pitchFamily="34" charset="-122"/>
                <a:cs typeface="Arial" pitchFamily="34" charset="-120"/>
              </a:rPr>
              <a:t>• Emotionally detached yet compassionate</a:t>
            </a:r>
            <a:endParaRPr lang="en-US" sz="1100" dirty="0"/>
          </a:p>
          <a:p>
            <a:pPr indent="0" marL="0">
              <a:buNone/>
            </a:pPr>
            <a:r>
              <a:rPr lang="en-US" sz="1100" dirty="0">
                <a:solidFill>
                  <a:srgbClr val="FDF3E3"/>
                </a:solidFill>
                <a:latin typeface="Arial" pitchFamily="34" charset="0"/>
                <a:ea typeface="Arial" pitchFamily="34" charset="-122"/>
                <a:cs typeface="Arial" pitchFamily="34" charset="-120"/>
              </a:rPr>
              <a:t>• Deep thinker; values freedom &amp; justice</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30</Slides>
  <Notes>30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Janma Kundali – Rajesh M</dc:title>
  <dc:subject>PptxGenJS Presentation</dc:subject>
  <dc:creator>Pandit Krishnakant Shastri Ji</dc:creator>
  <cp:lastModifiedBy>Pandit Krishnakant Shastri Ji</cp:lastModifiedBy>
  <cp:revision>1</cp:revision>
  <dcterms:created xsi:type="dcterms:W3CDTF">2026-06-13T06:21:18Z</dcterms:created>
  <dcterms:modified xsi:type="dcterms:W3CDTF">2026-06-13T06:21:18Z</dcterms:modified>
</cp:coreProperties>
</file>