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charts/chart1.xml" ContentType="application/vnd.openxmlformats-officedocument.drawingml.chart+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charts/chart2.xml" ContentType="application/vnd.openxmlformats-officedocument.drawingml.chart+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charts/chart3.xml" ContentType="application/vnd.openxmlformats-officedocument.drawingml.chart+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धन वृद्धि सूचकांक</c:v>
                </c:pt>
              </c:strCache>
            </c:strRef>
          </c:tx>
          <c:spPr>
            <a:solidFill>
              <a:srgbClr val="D4A017"/>
            </a:solidFill>
            <a:effectLst/>
          </c:spPr>
          <c:invertIfNegative val="0"/>
          <c:dLbls>
            <c:numFmt formatCode="#,##0" sourceLinked="0"/>
            <c:txPr>
              <a:bodyPr/>
              <a:lstStyle/>
              <a:p>
                <a:pPr>
                  <a:defRPr b="0" i="0" strike="noStrike" sz="1200" u="none">
                    <a:solidFill>
                      <a:srgbClr val="FFFFFF"/>
                    </a:solidFill>
                    <a:latin typeface="Arial"/>
                  </a:defRPr>
                </a:pPr>
              </a:p>
            </c:txPr>
            <c:showLegendKey val="0"/>
            <c:showVal val="1"/>
            <c:showCatName val="0"/>
            <c:showSerName val="0"/>
            <c:showPercent val="0"/>
            <c:showBubbleSize val="0"/>
            <c:showLeaderLines val="0"/>
          </c:dLbls>
          <c:dPt>
            <c:idx val="0"/>
            <c:invertIfNegative val="0"/>
            <c:bubble3D val="0"/>
            <c:spPr>
              <a:solidFill>
                <a:srgbClr val="D4A017"/>
              </a:solidFill>
              <a:effectLst/>
            </c:spPr>
          </c:dPt>
          <c:dPt>
            <c:idx val="1"/>
            <c:invertIfNegative val="0"/>
            <c:bubble3D val="0"/>
            <c:spPr>
              <a:solidFill>
                <a:srgbClr val="E8870A"/>
              </a:solidFill>
              <a:effectLst/>
            </c:spPr>
          </c:dPt>
          <c:dPt>
            <c:idx val="2"/>
            <c:invertIfNegative val="0"/>
            <c:bubble3D val="0"/>
            <c:spPr>
              <a:solidFill>
                <a:srgbClr val="1A7A4A"/>
              </a:solidFill>
              <a:effectLst/>
            </c:spPr>
          </c:dPt>
          <c:cat>
            <c:multiLvlStrRef>
              <c:f>Sheet1!$A$2:$A$4</c:f>
              <c:multiLvlStrCache>
                <c:ptCount val="3"/>
                <c:lvl>
                  <c:pt idx="0">
                    <c:v>24-30</c:v>
                  </c:pt>
                  <c:pt idx="1">
                    <c:v>30-40</c:v>
                  </c:pt>
                  <c:pt idx="2">
                    <c:v>40+</c:v>
                  </c:pt>
                </c:lvl>
              </c:multiLvlStrCache>
            </c:multiLvlStrRef>
          </c:cat>
          <c:val>
            <c:numRef>
              <c:f>Sheet1!$B$2:$B$4</c:f>
              <c:numCache>
                <c:formatCode>General</c:formatCode>
                <c:ptCount val="3"/>
                <c:pt idx="0">
                  <c:v>35</c:v>
                </c:pt>
                <c:pt idx="1">
                  <c:v>75</c:v>
                </c:pt>
                <c:pt idx="2">
                  <c:v>100</c:v>
                </c:pt>
              </c:numCache>
            </c:numRef>
          </c:val>
        </c:ser>
        <c:dLbls>
          <c:numFmt formatCode="#,##0" sourceLinked="0"/>
          <c:txPr>
            <a:bodyPr/>
            <a:lstStyle/>
            <a:p>
              <a:pPr>
                <a:defRPr b="0" i="0" strike="noStrike" sz="1200" u="none">
                  <a:solidFill>
                    <a:srgbClr val="FFFFFF"/>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D4A017"/>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1A2A5A"/>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D4A017"/>
                </a:solidFill>
                <a:latin typeface="Arial"/>
              </a:defRPr>
            </a:pPr>
            <a:endParaRPr lang="en-US"/>
          </a:p>
        </c:txPr>
        <c:crossAx val="2094734554"/>
        <c:crosses val="autoZero"/>
        <c:crossBetween val="between"/>
      </c:valAx>
      <c:spPr>
        <a:noFill/>
        <a:ln>
          <a:noFill/>
        </a:ln>
        <a:effectLst/>
      </c:spPr>
    </c:plotArea>
    <c:plotVisOnly val="1"/>
    <c:dispBlanksAs val="span"/>
  </c:chart>
  <c:spPr>
    <a:solidFill>
      <a:srgbClr val="0D1B3E"/>
    </a:solid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bar"/>
        <c:grouping val="clustered"/>
        <c:varyColors val="0"/>
        <c:ser>
          <c:idx val="0"/>
          <c:order val="0"/>
          <c:tx>
            <c:strRef>
              <c:f>Sheet1!$B$1</c:f>
              <c:strCache>
                <c:ptCount val="1"/>
                <c:pt idx="0">
                  <c:v>स्वास्थ्य स्कोर</c:v>
                </c:pt>
              </c:strCache>
            </c:strRef>
          </c:tx>
          <c:spPr>
            <a:solidFill>
              <a:srgbClr val="D4A017"/>
            </a:solidFill>
            <a:effectLst/>
          </c:spPr>
          <c:invertIfNegative val="0"/>
          <c:dLbls>
            <c:numFmt formatCode="#,##0" sourceLinked="0"/>
            <c:txPr>
              <a:bodyPr/>
              <a:lstStyle/>
              <a:p>
                <a:pPr>
                  <a:defRPr b="0" i="0" strike="noStrike" sz="1200" u="none">
                    <a:solidFill>
                      <a:srgbClr val="FFFFFF"/>
                    </a:solidFill>
                    <a:latin typeface="Arial"/>
                  </a:defRPr>
                </a:pPr>
              </a:p>
            </c:txPr>
            <c:showLegendKey val="0"/>
            <c:showVal val="1"/>
            <c:showCatName val="0"/>
            <c:showSerName val="0"/>
            <c:showPercent val="0"/>
            <c:showBubbleSize val="0"/>
            <c:showLeaderLines val="0"/>
          </c:dLbls>
          <c:cat>
            <c:multiLvlStrRef>
              <c:f>Sheet1!$A$2:$A$7</c:f>
              <c:multiLvlStrCache>
                <c:ptCount val="6"/>
                <c:lvl>
                  <c:pt idx="0">
                    <c:v>शारीरिक ऊर्जा</c:v>
                  </c:pt>
                  <c:pt idx="1">
                    <c:v>रोग प्रतिरोधक</c:v>
                  </c:pt>
                  <c:pt idx="2">
                    <c:v>मानसिक स्वास्थ्य</c:v>
                  </c:pt>
                  <c:pt idx="3">
                    <c:v>पाचन तंत्र</c:v>
                  </c:pt>
                  <c:pt idx="4">
                    <c:v>फिटनेस</c:v>
                  </c:pt>
                  <c:pt idx="5">
                    <c:v>दीर्घायु</c:v>
                  </c:pt>
                </c:lvl>
              </c:multiLvlStrCache>
            </c:multiLvlStrRef>
          </c:cat>
          <c:val>
            <c:numRef>
              <c:f>Sheet1!$B$2:$B$7</c:f>
              <c:numCache>
                <c:formatCode>General</c:formatCode>
                <c:ptCount val="6"/>
                <c:pt idx="0">
                  <c:v>5</c:v>
                </c:pt>
                <c:pt idx="1">
                  <c:v>4</c:v>
                </c:pt>
                <c:pt idx="2">
                  <c:v>4</c:v>
                </c:pt>
                <c:pt idx="3">
                  <c:v>4</c:v>
                </c:pt>
                <c:pt idx="4">
                  <c:v>5</c:v>
                </c:pt>
                <c:pt idx="5">
                  <c:v>4</c:v>
                </c:pt>
              </c:numCache>
            </c:numRef>
          </c:val>
        </c:ser>
        <c:dLbls>
          <c:numFmt formatCode="#,##0" sourceLinked="0"/>
          <c:txPr>
            <a:bodyPr/>
            <a:lstStyle/>
            <a:p>
              <a:pPr>
                <a:defRPr b="0" i="0" strike="noStrike" sz="1200" u="none">
                  <a:solidFill>
                    <a:srgbClr val="FFFFFF"/>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1200" b="0" i="0" u="none" strike="noStrike">
                <a:solidFill>
                  <a:srgbClr val="F0C040"/>
                </a:solidFill>
                <a:latin typeface="Arial"/>
              </a:defRPr>
            </a:pPr>
            <a:endParaRPr lang="en-US"/>
          </a:p>
        </c:txPr>
        <c:crossAx val="2094734552"/>
        <c:crosses val="autoZero"/>
        <c:auto val="1"/>
        <c:lblAlgn val="ctr"/>
        <c:noMultiLvlLbl val="1"/>
      </c:catAx>
      <c:valAx>
        <c:axId val="2094734552"/>
        <c:scaling>
          <c:orientation val="minMax"/>
        </c:scaling>
        <c:delete val="0"/>
        <c:axPos val="b"/>
        <c:majorGridlines>
          <c:spPr>
            <a:ln w="12700" cap="flat">
              <a:solidFill>
                <a:srgbClr val="1A2A5A"/>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1200" b="0" i="0" u="none" strike="noStrike">
                <a:solidFill>
                  <a:srgbClr val="F0C040"/>
                </a:solidFill>
                <a:latin typeface="Arial"/>
              </a:defRPr>
            </a:pPr>
            <a:endParaRPr lang="en-US"/>
          </a:p>
        </c:txPr>
        <c:crossAx val="2094734554"/>
        <c:crosses val="autoZero"/>
        <c:crossBetween val="between"/>
      </c:valAx>
      <c:spPr>
        <a:noFill/>
        <a:ln>
          <a:noFill/>
        </a:ln>
        <a:effectLst/>
      </c:spPr>
    </c:plotArea>
    <c:plotVisOnly val="1"/>
    <c:dispBlanksAs val="span"/>
  </c:chart>
  <c:spPr>
    <a:solidFill>
      <a:srgbClr val="0D1B3E"/>
    </a:solid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bar"/>
        <c:grouping val="clustered"/>
        <c:varyColors val="0"/>
        <c:ser>
          <c:idx val="0"/>
          <c:order val="0"/>
          <c:tx>
            <c:strRef>
              <c:f>Sheet1!$B$1</c:f>
              <c:strCache>
                <c:ptCount val="1"/>
                <c:pt idx="0">
                  <c:v>जीवन स्कोर (5 में से)</c:v>
                </c:pt>
              </c:strCache>
            </c:strRef>
          </c:tx>
          <c:spPr>
            <a:solidFill>
              <a:srgbClr val="D4A017"/>
            </a:solidFill>
            <a:effectLst/>
          </c:spPr>
          <c:invertIfNegative val="0"/>
          <c:dLbls>
            <c:numFmt formatCode="#,##0" sourceLinked="0"/>
            <c:txPr>
              <a:bodyPr/>
              <a:lstStyle/>
              <a:p>
                <a:pPr>
                  <a:defRPr b="0" i="0" strike="noStrike" sz="1200" u="none">
                    <a:solidFill>
                      <a:srgbClr val="FFFFFF"/>
                    </a:solidFill>
                    <a:latin typeface="Arial"/>
                  </a:defRPr>
                </a:pPr>
              </a:p>
            </c:txPr>
            <c:showLegendKey val="0"/>
            <c:showVal val="1"/>
            <c:showCatName val="0"/>
            <c:showSerName val="0"/>
            <c:showPercent val="0"/>
            <c:showBubbleSize val="0"/>
            <c:showLeaderLines val="0"/>
          </c:dLbls>
          <c:dPt>
            <c:idx val="0"/>
            <c:invertIfNegative val="0"/>
            <c:bubble3D val="0"/>
            <c:spPr>
              <a:solidFill>
                <a:srgbClr val="D4A017"/>
              </a:solidFill>
              <a:effectLst/>
            </c:spPr>
          </c:dPt>
          <c:dPt>
            <c:idx val="1"/>
            <c:invertIfNegative val="0"/>
            <c:bubble3D val="0"/>
            <c:spPr>
              <a:solidFill>
                <a:srgbClr val="E8870A"/>
              </a:solidFill>
              <a:effectLst/>
            </c:spPr>
          </c:dPt>
          <c:dPt>
            <c:idx val="2"/>
            <c:invertIfNegative val="0"/>
            <c:bubble3D val="0"/>
            <c:spPr>
              <a:solidFill>
                <a:srgbClr val="1A7A4A"/>
              </a:solidFill>
              <a:effectLst/>
            </c:spPr>
          </c:dPt>
          <c:dPt>
            <c:idx val="3"/>
            <c:invertIfNegative val="0"/>
            <c:bubble3D val="0"/>
            <c:spPr>
              <a:solidFill>
                <a:srgbClr val="5C6BC0"/>
              </a:solidFill>
              <a:effectLst/>
            </c:spPr>
          </c:dPt>
          <c:dPt>
            <c:idx val="4"/>
            <c:invertIfNegative val="0"/>
            <c:bubble3D val="0"/>
            <c:spPr>
              <a:solidFill>
                <a:srgbClr val="B85000"/>
              </a:solidFill>
              <a:effectLst/>
            </c:spPr>
          </c:dPt>
          <c:dPt>
            <c:idx val="5"/>
            <c:invertIfNegative val="0"/>
            <c:bubble3D val="0"/>
            <c:spPr>
              <a:solidFill>
                <a:srgbClr val="D4A017"/>
              </a:solidFill>
              <a:effectLst/>
            </c:spPr>
          </c:dPt>
          <c:dPt>
            <c:idx val="6"/>
            <c:invertIfNegative val="0"/>
            <c:bubble3D val="0"/>
            <c:spPr>
              <a:solidFill>
                <a:srgbClr val="1A7A4A"/>
              </a:solidFill>
              <a:effectLst/>
            </c:spPr>
          </c:dPt>
          <c:cat>
            <c:multiLvlStrRef>
              <c:f>Sheet1!$A$2:$A$8</c:f>
              <c:multiLvlStrCache>
                <c:ptCount val="7"/>
                <c:lvl>
                  <c:pt idx="0">
                    <c:v>शिक्षा</c:v>
                  </c:pt>
                  <c:pt idx="1">
                    <c:v>करियर</c:v>
                  </c:pt>
                  <c:pt idx="2">
                    <c:v>धन</c:v>
                  </c:pt>
                  <c:pt idx="3">
                    <c:v>विवाह</c:v>
                  </c:pt>
                  <c:pt idx="4">
                    <c:v>स्वास्थ्य</c:v>
                  </c:pt>
                  <c:pt idx="5">
                    <c:v>भाग्य</c:v>
                  </c:pt>
                  <c:pt idx="6">
                    <c:v>आध्यात्मिक विकास</c:v>
                  </c:pt>
                </c:lvl>
              </c:multiLvlStrCache>
            </c:multiLvlStrRef>
          </c:cat>
          <c:val>
            <c:numRef>
              <c:f>Sheet1!$B$2:$B$8</c:f>
              <c:numCache>
                <c:formatCode>General</c:formatCode>
                <c:ptCount val="7"/>
                <c:pt idx="0">
                  <c:v>5</c:v>
                </c:pt>
                <c:pt idx="1">
                  <c:v>5</c:v>
                </c:pt>
                <c:pt idx="2">
                  <c:v>4</c:v>
                </c:pt>
                <c:pt idx="3">
                  <c:v>4</c:v>
                </c:pt>
                <c:pt idx="4">
                  <c:v>4</c:v>
                </c:pt>
                <c:pt idx="5">
                  <c:v>4</c:v>
                </c:pt>
                <c:pt idx="6">
                  <c:v>5</c:v>
                </c:pt>
              </c:numCache>
            </c:numRef>
          </c:val>
        </c:ser>
        <c:dLbls>
          <c:numFmt formatCode="#,##0" sourceLinked="0"/>
          <c:txPr>
            <a:bodyPr/>
            <a:lstStyle/>
            <a:p>
              <a:pPr>
                <a:defRPr b="0" i="0" strike="noStrike" sz="1200" u="none">
                  <a:solidFill>
                    <a:srgbClr val="FFFFFF"/>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1200" b="0" i="0" u="none" strike="noStrike">
                <a:solidFill>
                  <a:srgbClr val="F0C040"/>
                </a:solidFill>
                <a:latin typeface="Arial"/>
              </a:defRPr>
            </a:pPr>
            <a:endParaRPr lang="en-US"/>
          </a:p>
        </c:txPr>
        <c:crossAx val="2094734552"/>
        <c:crosses val="autoZero"/>
        <c:auto val="1"/>
        <c:lblAlgn val="ctr"/>
        <c:noMultiLvlLbl val="1"/>
      </c:catAx>
      <c:valAx>
        <c:axId val="2094734552"/>
        <c:scaling>
          <c:orientation val="minMax"/>
        </c:scaling>
        <c:delete val="0"/>
        <c:axPos val="b"/>
        <c:majorGridlines>
          <c:spPr>
            <a:ln w="12700" cap="flat">
              <a:solidFill>
                <a:srgbClr val="1A2A5A"/>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1200" b="0" i="0" u="none" strike="noStrike">
                <a:solidFill>
                  <a:srgbClr val="D4A017"/>
                </a:solidFill>
                <a:latin typeface="Arial"/>
              </a:defRPr>
            </a:pPr>
            <a:endParaRPr lang="en-US"/>
          </a:p>
        </c:txPr>
        <c:crossAx val="2094734554"/>
        <c:crosses val="autoZero"/>
        <c:crossBetween val="between"/>
      </c:valAx>
      <c:spPr>
        <a:noFill/>
        <a:ln>
          <a:noFill/>
        </a:ln>
        <a:effectLst/>
      </c:spPr>
    </c:plotArea>
    <c:plotVisOnly val="1"/>
    <c:dispBlanksAs val="span"/>
  </c:chart>
  <c:spPr>
    <a:solidFill>
      <a:srgbClr val="0D1B3E"/>
    </a:solid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2" Type="http://schemas.openxmlformats.org/officeDocument/2006/relationships/chart" Target="/ppt/charts/chart2.xml"/><Relationship Id="rId1" Type="http://schemas.openxmlformats.org/officeDocument/2006/relationships/image" Target="../media/image-10-1.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2" Type="http://schemas.openxmlformats.org/officeDocument/2006/relationships/chart" Target="/ppt/charts/chart3.xml"/><Relationship Id="rId1" Type="http://schemas.openxmlformats.org/officeDocument/2006/relationships/image" Target="../media/image-14-1.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2" Type="http://schemas.openxmlformats.org/officeDocument/2006/relationships/chart" Target="/ppt/charts/chart1.xml"/><Relationship Id="rId1" Type="http://schemas.openxmlformats.org/officeDocument/2006/relationships/image" Target="../media/image-6-1.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60E22"/>
        </a:solidFill>
      </p:bgPr>
    </p:bg>
    <p:spTree>
      <p:nvGrpSpPr>
        <p:cNvPr id="1" name=""/>
        <p:cNvGrpSpPr/>
        <p:nvPr/>
      </p:nvGrpSpPr>
      <p:grpSpPr>
        <a:xfrm>
          <a:off x="0" y="0"/>
          <a:ext cx="0" cy="0"/>
          <a:chOff x="0" y="0"/>
          <a:chExt cx="0" cy="0"/>
        </a:xfrm>
      </p:grpSpPr>
      <p:sp>
        <p:nvSpPr>
          <p:cNvPr id="2" name="Shape 0"/>
          <p:cNvSpPr/>
          <p:nvPr/>
        </p:nvSpPr>
        <p:spPr>
          <a:xfrm>
            <a:off x="2743200" y="182880"/>
            <a:ext cx="3657600" cy="3657600"/>
          </a:xfrm>
          <a:prstGeom prst="ellipse">
            <a:avLst/>
          </a:prstGeom>
          <a:solidFill>
            <a:srgbClr val="D4A017">
              <a:alpha val="8000"/>
            </a:srgbClr>
          </a:solidFill>
          <a:ln w="12700">
            <a:solidFill>
              <a:srgbClr val="D4A017"/>
            </a:solidFill>
            <a:prstDash val="solid"/>
          </a:ln>
        </p:spPr>
      </p:sp>
      <p:sp>
        <p:nvSpPr>
          <p:cNvPr id="3" name="Shape 1"/>
          <p:cNvSpPr/>
          <p:nvPr/>
        </p:nvSpPr>
        <p:spPr>
          <a:xfrm>
            <a:off x="3200400" y="640080"/>
            <a:ext cx="2743200" cy="2743200"/>
          </a:xfrm>
          <a:prstGeom prst="ellipse">
            <a:avLst/>
          </a:prstGeom>
          <a:solidFill>
            <a:srgbClr val="D4A017">
              <a:alpha val="12000"/>
            </a:srgbClr>
          </a:solidFill>
          <a:ln w="6350">
            <a:solidFill>
              <a:srgbClr val="D4A017"/>
            </a:solidFill>
            <a:prstDash val="solid"/>
          </a:ln>
        </p:spPr>
      </p:sp>
      <p:sp>
        <p:nvSpPr>
          <p:cNvPr id="4" name="Text 2"/>
          <p:cNvSpPr/>
          <p:nvPr/>
        </p:nvSpPr>
        <p:spPr>
          <a:xfrm>
            <a:off x="274320" y="73152"/>
            <a:ext cx="7315200" cy="365760"/>
          </a:xfrm>
          <a:prstGeom prst="rect">
            <a:avLst/>
          </a:prstGeom>
          <a:noFill/>
          <a:ln/>
        </p:spPr>
        <p:txBody>
          <a:bodyPr wrap="square" rtlCol="0" anchor="ctr"/>
          <a:lstStyle/>
          <a:p>
            <a:pPr algn="ctr" indent="0" marL="0">
              <a:buNone/>
            </a:pPr>
            <a:r>
              <a:rPr lang="en-US" sz="1300" b="1" dirty="0">
                <a:solidFill>
                  <a:srgbClr val="F0C040"/>
                </a:solidFill>
                <a:latin typeface="Arial" pitchFamily="34" charset="0"/>
                <a:ea typeface="Arial" pitchFamily="34" charset="-122"/>
                <a:cs typeface="Arial" pitchFamily="34" charset="-120"/>
              </a:rPr>
              <a:t>VedicSage</a:t>
            </a:r>
            <a:endParaRPr lang="en-US" sz="1300" dirty="0"/>
          </a:p>
        </p:txBody>
      </p:sp>
      <p:sp>
        <p:nvSpPr>
          <p:cNvPr id="5" name="Text 3"/>
          <p:cNvSpPr/>
          <p:nvPr/>
        </p:nvSpPr>
        <p:spPr>
          <a:xfrm>
            <a:off x="274320" y="411480"/>
            <a:ext cx="8595360" cy="274320"/>
          </a:xfrm>
          <a:prstGeom prst="rect">
            <a:avLst/>
          </a:prstGeom>
          <a:noFill/>
          <a:ln/>
        </p:spPr>
        <p:txBody>
          <a:bodyPr wrap="square" rtlCol="0" anchor="ctr"/>
          <a:lstStyle/>
          <a:p>
            <a:pPr algn="ctr" indent="0" marL="0">
              <a:buNone/>
            </a:pPr>
            <a:r>
              <a:rPr lang="en-US" sz="1100" i="1" dirty="0">
                <a:solidFill>
                  <a:srgbClr val="9AACCC"/>
                </a:solidFill>
                <a:latin typeface="Arial" pitchFamily="34" charset="0"/>
                <a:ea typeface="Arial" pitchFamily="34" charset="-122"/>
                <a:cs typeface="Arial" pitchFamily="34" charset="-120"/>
              </a:rPr>
              <a:t>|| ज्योतिषं ज्ञानं प्रकाशः ||</a:t>
            </a:r>
            <a:endParaRPr lang="en-US" sz="1100" dirty="0"/>
          </a:p>
        </p:txBody>
      </p:sp>
      <p:sp>
        <p:nvSpPr>
          <p:cNvPr id="6" name="Text 4"/>
          <p:cNvSpPr/>
          <p:nvPr/>
        </p:nvSpPr>
        <p:spPr>
          <a:xfrm>
            <a:off x="274320" y="804672"/>
            <a:ext cx="8595360" cy="658368"/>
          </a:xfrm>
          <a:prstGeom prst="rect">
            <a:avLst/>
          </a:prstGeom>
          <a:noFill/>
          <a:ln/>
        </p:spPr>
        <p:txBody>
          <a:bodyPr wrap="square" rtlCol="0" anchor="ctr"/>
          <a:lstStyle/>
          <a:p>
            <a:pPr algn="ctr" indent="0" marL="0">
              <a:buNone/>
            </a:pPr>
            <a:r>
              <a:rPr lang="en-US" sz="4800" b="1" spc="400" kern="0" dirty="0">
                <a:solidFill>
                  <a:srgbClr val="D4A017"/>
                </a:solidFill>
                <a:latin typeface="Arial" pitchFamily="34" charset="0"/>
                <a:ea typeface="Arial" pitchFamily="34" charset="-122"/>
                <a:cs typeface="Arial" pitchFamily="34" charset="-120"/>
              </a:rPr>
              <a:t>PREMIUM</a:t>
            </a:r>
            <a:endParaRPr lang="en-US" sz="4800" dirty="0"/>
          </a:p>
        </p:txBody>
      </p:sp>
      <p:sp>
        <p:nvSpPr>
          <p:cNvPr id="7" name="Text 5"/>
          <p:cNvSpPr/>
          <p:nvPr/>
        </p:nvSpPr>
        <p:spPr>
          <a:xfrm>
            <a:off x="274320" y="1444752"/>
            <a:ext cx="8595360" cy="621792"/>
          </a:xfrm>
          <a:prstGeom prst="rect">
            <a:avLst/>
          </a:prstGeom>
          <a:noFill/>
          <a:ln/>
        </p:spPr>
        <p:txBody>
          <a:bodyPr wrap="square" rtlCol="0" anchor="ctr"/>
          <a:lstStyle/>
          <a:p>
            <a:pPr algn="ctr" indent="0" marL="0">
              <a:buNone/>
            </a:pPr>
            <a:r>
              <a:rPr lang="en-US" sz="4200" b="1" spc="200" kern="0" dirty="0">
                <a:solidFill>
                  <a:srgbClr val="D4A017"/>
                </a:solidFill>
                <a:latin typeface="Arial" pitchFamily="34" charset="0"/>
                <a:ea typeface="Arial" pitchFamily="34" charset="-122"/>
                <a:cs typeface="Arial" pitchFamily="34" charset="-120"/>
              </a:rPr>
              <a:t>KUNDALI REPORT</a:t>
            </a:r>
            <a:endParaRPr lang="en-US" sz="4200" dirty="0"/>
          </a:p>
        </p:txBody>
      </p:sp>
      <p:sp>
        <p:nvSpPr>
          <p:cNvPr id="8" name="Text 6"/>
          <p:cNvSpPr/>
          <p:nvPr/>
        </p:nvSpPr>
        <p:spPr>
          <a:xfrm>
            <a:off x="274320" y="2103120"/>
            <a:ext cx="8595360" cy="292608"/>
          </a:xfrm>
          <a:prstGeom prst="rect">
            <a:avLst/>
          </a:prstGeom>
          <a:noFill/>
          <a:ln/>
        </p:spPr>
        <p:txBody>
          <a:bodyPr wrap="square" rtlCol="0" anchor="ctr"/>
          <a:lstStyle/>
          <a:p>
            <a:pPr algn="ctr" indent="0" marL="0">
              <a:buNone/>
            </a:pPr>
            <a:r>
              <a:rPr lang="en-US" sz="1300" spc="300" kern="0" dirty="0">
                <a:solidFill>
                  <a:srgbClr val="FFFFFF"/>
                </a:solidFill>
                <a:latin typeface="Arial" pitchFamily="34" charset="0"/>
                <a:ea typeface="Arial" pitchFamily="34" charset="-122"/>
                <a:cs typeface="Arial" pitchFamily="34" charset="-120"/>
              </a:rPr>
              <a:t>VEDIC ASTROLOGICAL ANALYSIS</a:t>
            </a:r>
            <a:endParaRPr lang="en-US" sz="1300" dirty="0"/>
          </a:p>
        </p:txBody>
      </p:sp>
      <p:sp>
        <p:nvSpPr>
          <p:cNvPr id="9" name="Shape 7"/>
          <p:cNvSpPr/>
          <p:nvPr/>
        </p:nvSpPr>
        <p:spPr>
          <a:xfrm>
            <a:off x="1371600" y="2578608"/>
            <a:ext cx="6400800" cy="621792"/>
          </a:xfrm>
          <a:prstGeom prst="roundRect">
            <a:avLst>
              <a:gd name="adj" fmla="val 17647"/>
            </a:avLst>
          </a:prstGeom>
          <a:solidFill>
            <a:srgbClr val="0A1535"/>
          </a:solidFill>
          <a:ln w="19050">
            <a:solidFill>
              <a:srgbClr val="D4A017"/>
            </a:solidFill>
            <a:prstDash val="solid"/>
          </a:ln>
        </p:spPr>
      </p:sp>
      <p:sp>
        <p:nvSpPr>
          <p:cNvPr id="10" name="Text 8"/>
          <p:cNvSpPr/>
          <p:nvPr/>
        </p:nvSpPr>
        <p:spPr>
          <a:xfrm>
            <a:off x="1463040" y="2633472"/>
            <a:ext cx="365760" cy="457200"/>
          </a:xfrm>
          <a:prstGeom prst="rect">
            <a:avLst/>
          </a:prstGeom>
          <a:noFill/>
          <a:ln/>
        </p:spPr>
        <p:txBody>
          <a:bodyPr wrap="square" lIns="0" tIns="0" rIns="0" bIns="0" rtlCol="0" anchor="ctr"/>
          <a:lstStyle/>
          <a:p>
            <a:pPr indent="0" marL="0">
              <a:buNone/>
            </a:pPr>
            <a:r>
              <a:rPr lang="en-US" sz="1400" dirty="0">
                <a:solidFill>
                  <a:srgbClr val="D4A017"/>
                </a:solidFill>
                <a:latin typeface="Arial" pitchFamily="34" charset="0"/>
                <a:ea typeface="Arial" pitchFamily="34" charset="-122"/>
                <a:cs typeface="Arial" pitchFamily="34" charset="-120"/>
              </a:rPr>
              <a:t>❖</a:t>
            </a:r>
            <a:endParaRPr lang="en-US" sz="1400" dirty="0"/>
          </a:p>
        </p:txBody>
      </p:sp>
      <p:sp>
        <p:nvSpPr>
          <p:cNvPr id="11" name="Shape 9"/>
          <p:cNvSpPr/>
          <p:nvPr/>
        </p:nvSpPr>
        <p:spPr>
          <a:xfrm>
            <a:off x="1920240" y="2651760"/>
            <a:ext cx="5303520" cy="438912"/>
          </a:xfrm>
          <a:prstGeom prst="roundRect">
            <a:avLst>
              <a:gd name="adj" fmla="val 12500"/>
            </a:avLst>
          </a:prstGeom>
          <a:solidFill>
            <a:srgbClr val="1A2A5A"/>
          </a:solidFill>
          <a:ln w="6350">
            <a:solidFill>
              <a:srgbClr val="A07810"/>
            </a:solidFill>
            <a:prstDash val="solid"/>
          </a:ln>
        </p:spPr>
      </p:sp>
      <p:sp>
        <p:nvSpPr>
          <p:cNvPr id="12" name="Text 10"/>
          <p:cNvSpPr/>
          <p:nvPr/>
        </p:nvSpPr>
        <p:spPr>
          <a:xfrm>
            <a:off x="1920240" y="2651760"/>
            <a:ext cx="5303520" cy="438912"/>
          </a:xfrm>
          <a:prstGeom prst="rect">
            <a:avLst/>
          </a:prstGeom>
          <a:noFill/>
          <a:ln/>
        </p:spPr>
        <p:txBody>
          <a:bodyPr wrap="square" lIns="0" tIns="0" rIns="0" bIns="0" rtlCol="0" anchor="ctr"/>
          <a:lstStyle/>
          <a:p>
            <a:pPr algn="ctr" indent="0" marL="0">
              <a:buNone/>
            </a:pPr>
            <a:r>
              <a:rPr lang="en-US" sz="1400" b="1" dirty="0">
                <a:solidFill>
                  <a:srgbClr val="2A3A6A"/>
                </a:solidFill>
                <a:latin typeface="Arial" pitchFamily="34" charset="0"/>
                <a:ea typeface="Arial" pitchFamily="34" charset="-122"/>
                <a:cs typeface="Arial" pitchFamily="34" charset="-120"/>
              </a:rPr>
              <a:t>▓▓▓▓▓▓▓▓▓▓▓▓</a:t>
            </a:r>
            <a:endParaRPr lang="en-US" sz="1400" dirty="0"/>
          </a:p>
        </p:txBody>
      </p:sp>
      <p:sp>
        <p:nvSpPr>
          <p:cNvPr id="13" name="Text 11"/>
          <p:cNvSpPr/>
          <p:nvPr/>
        </p:nvSpPr>
        <p:spPr>
          <a:xfrm>
            <a:off x="7223760" y="2633472"/>
            <a:ext cx="365760" cy="457200"/>
          </a:xfrm>
          <a:prstGeom prst="rect">
            <a:avLst/>
          </a:prstGeom>
          <a:noFill/>
          <a:ln/>
        </p:spPr>
        <p:txBody>
          <a:bodyPr wrap="square" lIns="0" tIns="0" rIns="0" bIns="0" rtlCol="0" anchor="ctr"/>
          <a:lstStyle/>
          <a:p>
            <a:pPr algn="r" indent="0" marL="0">
              <a:buNone/>
            </a:pPr>
            <a:r>
              <a:rPr lang="en-US" sz="1400" dirty="0">
                <a:solidFill>
                  <a:srgbClr val="D4A017"/>
                </a:solidFill>
                <a:latin typeface="Arial" pitchFamily="34" charset="0"/>
                <a:ea typeface="Arial" pitchFamily="34" charset="-122"/>
                <a:cs typeface="Arial" pitchFamily="34" charset="-120"/>
              </a:rPr>
              <a:t>❖</a:t>
            </a:r>
            <a:endParaRPr lang="en-US" sz="1400" dirty="0"/>
          </a:p>
        </p:txBody>
      </p:sp>
      <p:sp>
        <p:nvSpPr>
          <p:cNvPr id="14" name="Shape 12"/>
          <p:cNvSpPr/>
          <p:nvPr/>
        </p:nvSpPr>
        <p:spPr>
          <a:xfrm>
            <a:off x="457200" y="3310128"/>
            <a:ext cx="2606040" cy="658368"/>
          </a:xfrm>
          <a:prstGeom prst="roundRect">
            <a:avLst>
              <a:gd name="adj" fmla="val 11111"/>
            </a:avLst>
          </a:prstGeom>
          <a:solidFill>
            <a:srgbClr val="111F45"/>
          </a:solidFill>
          <a:ln/>
        </p:spPr>
      </p:sp>
      <p:sp>
        <p:nvSpPr>
          <p:cNvPr id="15" name="Text 13"/>
          <p:cNvSpPr/>
          <p:nvPr/>
        </p:nvSpPr>
        <p:spPr>
          <a:xfrm>
            <a:off x="548640" y="3355848"/>
            <a:ext cx="2423160" cy="201168"/>
          </a:xfrm>
          <a:prstGeom prst="rect">
            <a:avLst/>
          </a:prstGeom>
          <a:noFill/>
          <a:ln/>
        </p:spPr>
        <p:txBody>
          <a:bodyPr wrap="square" lIns="0" tIns="0" rIns="0" bIns="0" rtlCol="0" anchor="ctr"/>
          <a:lstStyle/>
          <a:p>
            <a:pPr indent="0" marL="0">
              <a:buNone/>
            </a:pPr>
            <a:r>
              <a:rPr lang="en-US" sz="900" b="1" dirty="0">
                <a:solidFill>
                  <a:srgbClr val="9AACCC"/>
                </a:solidFill>
                <a:latin typeface="Arial" pitchFamily="34" charset="0"/>
                <a:ea typeface="Arial" pitchFamily="34" charset="-122"/>
                <a:cs typeface="Arial" pitchFamily="34" charset="-120"/>
              </a:rPr>
              <a:t>जन्म तिथि</a:t>
            </a:r>
            <a:endParaRPr lang="en-US" sz="900" dirty="0"/>
          </a:p>
        </p:txBody>
      </p:sp>
      <p:sp>
        <p:nvSpPr>
          <p:cNvPr id="16" name="Text 14"/>
          <p:cNvSpPr/>
          <p:nvPr/>
        </p:nvSpPr>
        <p:spPr>
          <a:xfrm>
            <a:off x="548640" y="3557016"/>
            <a:ext cx="2423160" cy="256032"/>
          </a:xfrm>
          <a:prstGeom prst="rect">
            <a:avLst/>
          </a:prstGeom>
          <a:noFill/>
          <a:ln/>
        </p:spPr>
        <p:txBody>
          <a:bodyPr wrap="square" lIns="0" tIns="0" rIns="0" bIns="0" rtlCol="0" anchor="ctr"/>
          <a:lstStyle/>
          <a:p>
            <a:pPr indent="0" marL="0">
              <a:buNone/>
            </a:pPr>
            <a:r>
              <a:rPr lang="en-US" sz="1200" b="1" dirty="0">
                <a:solidFill>
                  <a:srgbClr val="FFFFFF"/>
                </a:solidFill>
                <a:latin typeface="Arial" pitchFamily="34" charset="0"/>
                <a:ea typeface="Arial" pitchFamily="34" charset="-122"/>
                <a:cs typeface="Arial" pitchFamily="34" charset="-120"/>
              </a:rPr>
              <a:t>17 नवम्बर 2009</a:t>
            </a:r>
            <a:endParaRPr lang="en-US" sz="1200" dirty="0"/>
          </a:p>
        </p:txBody>
      </p:sp>
      <p:sp>
        <p:nvSpPr>
          <p:cNvPr id="17" name="Shape 15"/>
          <p:cNvSpPr/>
          <p:nvPr/>
        </p:nvSpPr>
        <p:spPr>
          <a:xfrm>
            <a:off x="3291840" y="3310128"/>
            <a:ext cx="2606040" cy="658368"/>
          </a:xfrm>
          <a:prstGeom prst="roundRect">
            <a:avLst>
              <a:gd name="adj" fmla="val 11111"/>
            </a:avLst>
          </a:prstGeom>
          <a:solidFill>
            <a:srgbClr val="111F45"/>
          </a:solidFill>
          <a:ln/>
        </p:spPr>
      </p:sp>
      <p:sp>
        <p:nvSpPr>
          <p:cNvPr id="18" name="Text 16"/>
          <p:cNvSpPr/>
          <p:nvPr/>
        </p:nvSpPr>
        <p:spPr>
          <a:xfrm>
            <a:off x="3383280" y="3355848"/>
            <a:ext cx="2423160" cy="201168"/>
          </a:xfrm>
          <a:prstGeom prst="rect">
            <a:avLst/>
          </a:prstGeom>
          <a:noFill/>
          <a:ln/>
        </p:spPr>
        <p:txBody>
          <a:bodyPr wrap="square" lIns="0" tIns="0" rIns="0" bIns="0" rtlCol="0" anchor="ctr"/>
          <a:lstStyle/>
          <a:p>
            <a:pPr indent="0" marL="0">
              <a:buNone/>
            </a:pPr>
            <a:r>
              <a:rPr lang="en-US" sz="900" b="1" dirty="0">
                <a:solidFill>
                  <a:srgbClr val="9AACCC"/>
                </a:solidFill>
                <a:latin typeface="Arial" pitchFamily="34" charset="0"/>
                <a:ea typeface="Arial" pitchFamily="34" charset="-122"/>
                <a:cs typeface="Arial" pitchFamily="34" charset="-120"/>
              </a:rPr>
              <a:t>जन्म समय</a:t>
            </a:r>
            <a:endParaRPr lang="en-US" sz="900" dirty="0"/>
          </a:p>
        </p:txBody>
      </p:sp>
      <p:sp>
        <p:nvSpPr>
          <p:cNvPr id="19" name="Text 17"/>
          <p:cNvSpPr/>
          <p:nvPr/>
        </p:nvSpPr>
        <p:spPr>
          <a:xfrm>
            <a:off x="3383280" y="3557016"/>
            <a:ext cx="2423160" cy="256032"/>
          </a:xfrm>
          <a:prstGeom prst="rect">
            <a:avLst/>
          </a:prstGeom>
          <a:noFill/>
          <a:ln/>
        </p:spPr>
        <p:txBody>
          <a:bodyPr wrap="square" lIns="0" tIns="0" rIns="0" bIns="0" rtlCol="0" anchor="ctr"/>
          <a:lstStyle/>
          <a:p>
            <a:pPr indent="0" marL="0">
              <a:buNone/>
            </a:pPr>
            <a:r>
              <a:rPr lang="en-US" sz="1200" b="1" dirty="0">
                <a:solidFill>
                  <a:srgbClr val="FFFFFF"/>
                </a:solidFill>
                <a:latin typeface="Arial" pitchFamily="34" charset="0"/>
                <a:ea typeface="Arial" pitchFamily="34" charset="-122"/>
                <a:cs typeface="Arial" pitchFamily="34" charset="-120"/>
              </a:rPr>
              <a:t>07:50 AM</a:t>
            </a:r>
            <a:endParaRPr lang="en-US" sz="1200" dirty="0"/>
          </a:p>
        </p:txBody>
      </p:sp>
      <p:sp>
        <p:nvSpPr>
          <p:cNvPr id="20" name="Shape 18"/>
          <p:cNvSpPr/>
          <p:nvPr/>
        </p:nvSpPr>
        <p:spPr>
          <a:xfrm>
            <a:off x="6126480" y="3310128"/>
            <a:ext cx="2606040" cy="658368"/>
          </a:xfrm>
          <a:prstGeom prst="roundRect">
            <a:avLst>
              <a:gd name="adj" fmla="val 11111"/>
            </a:avLst>
          </a:prstGeom>
          <a:solidFill>
            <a:srgbClr val="111F45"/>
          </a:solidFill>
          <a:ln/>
        </p:spPr>
      </p:sp>
      <p:sp>
        <p:nvSpPr>
          <p:cNvPr id="21" name="Text 19"/>
          <p:cNvSpPr/>
          <p:nvPr/>
        </p:nvSpPr>
        <p:spPr>
          <a:xfrm>
            <a:off x="6217920" y="3355848"/>
            <a:ext cx="2423160" cy="201168"/>
          </a:xfrm>
          <a:prstGeom prst="rect">
            <a:avLst/>
          </a:prstGeom>
          <a:noFill/>
          <a:ln/>
        </p:spPr>
        <p:txBody>
          <a:bodyPr wrap="square" lIns="0" tIns="0" rIns="0" bIns="0" rtlCol="0" anchor="ctr"/>
          <a:lstStyle/>
          <a:p>
            <a:pPr indent="0" marL="0">
              <a:buNone/>
            </a:pPr>
            <a:r>
              <a:rPr lang="en-US" sz="900" b="1" dirty="0">
                <a:solidFill>
                  <a:srgbClr val="9AACCC"/>
                </a:solidFill>
                <a:latin typeface="Arial" pitchFamily="34" charset="0"/>
                <a:ea typeface="Arial" pitchFamily="34" charset="-122"/>
                <a:cs typeface="Arial" pitchFamily="34" charset="-120"/>
              </a:rPr>
              <a:t>जन्म स्थान</a:t>
            </a:r>
            <a:endParaRPr lang="en-US" sz="900" dirty="0"/>
          </a:p>
        </p:txBody>
      </p:sp>
      <p:sp>
        <p:nvSpPr>
          <p:cNvPr id="22" name="Text 20"/>
          <p:cNvSpPr/>
          <p:nvPr/>
        </p:nvSpPr>
        <p:spPr>
          <a:xfrm>
            <a:off x="6217920" y="3557016"/>
            <a:ext cx="2423160" cy="256032"/>
          </a:xfrm>
          <a:prstGeom prst="rect">
            <a:avLst/>
          </a:prstGeom>
          <a:noFill/>
          <a:ln/>
        </p:spPr>
        <p:txBody>
          <a:bodyPr wrap="square" lIns="0" tIns="0" rIns="0" bIns="0" rtlCol="0" anchor="ctr"/>
          <a:lstStyle/>
          <a:p>
            <a:pPr indent="0" marL="0">
              <a:buNone/>
            </a:pPr>
            <a:r>
              <a:rPr lang="en-US" sz="1200" b="1" dirty="0">
                <a:solidFill>
                  <a:srgbClr val="FFFFFF"/>
                </a:solidFill>
                <a:latin typeface="Arial" pitchFamily="34" charset="0"/>
                <a:ea typeface="Arial" pitchFamily="34" charset="-122"/>
                <a:cs typeface="Arial" pitchFamily="34" charset="-120"/>
              </a:rPr>
              <a:t>मुंबई, महाराष्ट्र, भारत</a:t>
            </a:r>
            <a:endParaRPr lang="en-US" sz="1200" dirty="0"/>
          </a:p>
        </p:txBody>
      </p:sp>
      <p:sp>
        <p:nvSpPr>
          <p:cNvPr id="23" name="Shape 21"/>
          <p:cNvSpPr/>
          <p:nvPr/>
        </p:nvSpPr>
        <p:spPr>
          <a:xfrm>
            <a:off x="457200" y="4041648"/>
            <a:ext cx="2606040" cy="658368"/>
          </a:xfrm>
          <a:prstGeom prst="roundRect">
            <a:avLst>
              <a:gd name="adj" fmla="val 11111"/>
            </a:avLst>
          </a:prstGeom>
          <a:solidFill>
            <a:srgbClr val="111F45"/>
          </a:solidFill>
          <a:ln/>
        </p:spPr>
      </p:sp>
      <p:sp>
        <p:nvSpPr>
          <p:cNvPr id="24" name="Text 22"/>
          <p:cNvSpPr/>
          <p:nvPr/>
        </p:nvSpPr>
        <p:spPr>
          <a:xfrm>
            <a:off x="548640" y="4087368"/>
            <a:ext cx="2423160" cy="201168"/>
          </a:xfrm>
          <a:prstGeom prst="rect">
            <a:avLst/>
          </a:prstGeom>
          <a:noFill/>
          <a:ln/>
        </p:spPr>
        <p:txBody>
          <a:bodyPr wrap="square" lIns="0" tIns="0" rIns="0" bIns="0" rtlCol="0" anchor="ctr"/>
          <a:lstStyle/>
          <a:p>
            <a:pPr indent="0" marL="0">
              <a:buNone/>
            </a:pPr>
            <a:r>
              <a:rPr lang="en-US" sz="900" b="1" dirty="0">
                <a:solidFill>
                  <a:srgbClr val="9AACCC"/>
                </a:solidFill>
                <a:latin typeface="Arial" pitchFamily="34" charset="0"/>
                <a:ea typeface="Arial" pitchFamily="34" charset="-122"/>
                <a:cs typeface="Arial" pitchFamily="34" charset="-120"/>
              </a:rPr>
              <a:t>लग्न</a:t>
            </a:r>
            <a:endParaRPr lang="en-US" sz="900" dirty="0"/>
          </a:p>
        </p:txBody>
      </p:sp>
      <p:sp>
        <p:nvSpPr>
          <p:cNvPr id="25" name="Text 23"/>
          <p:cNvSpPr/>
          <p:nvPr/>
        </p:nvSpPr>
        <p:spPr>
          <a:xfrm>
            <a:off x="548640" y="4288536"/>
            <a:ext cx="2423160" cy="256032"/>
          </a:xfrm>
          <a:prstGeom prst="rect">
            <a:avLst/>
          </a:prstGeom>
          <a:noFill/>
          <a:ln/>
        </p:spPr>
        <p:txBody>
          <a:bodyPr wrap="square" lIns="0" tIns="0" rIns="0" bIns="0" rtlCol="0" anchor="ctr"/>
          <a:lstStyle/>
          <a:p>
            <a:pPr indent="0" marL="0">
              <a:buNone/>
            </a:pPr>
            <a:r>
              <a:rPr lang="en-US" sz="1200" b="1" dirty="0">
                <a:solidFill>
                  <a:srgbClr val="F0C040"/>
                </a:solidFill>
                <a:latin typeface="Arial" pitchFamily="34" charset="0"/>
                <a:ea typeface="Arial" pitchFamily="34" charset="-122"/>
                <a:cs typeface="Arial" pitchFamily="34" charset="-120"/>
              </a:rPr>
              <a:t>वृषभ (Taurus)</a:t>
            </a:r>
            <a:endParaRPr lang="en-US" sz="1200" dirty="0"/>
          </a:p>
        </p:txBody>
      </p:sp>
      <p:sp>
        <p:nvSpPr>
          <p:cNvPr id="26" name="Shape 24"/>
          <p:cNvSpPr/>
          <p:nvPr/>
        </p:nvSpPr>
        <p:spPr>
          <a:xfrm>
            <a:off x="3291840" y="4041648"/>
            <a:ext cx="2606040" cy="658368"/>
          </a:xfrm>
          <a:prstGeom prst="roundRect">
            <a:avLst>
              <a:gd name="adj" fmla="val 11111"/>
            </a:avLst>
          </a:prstGeom>
          <a:solidFill>
            <a:srgbClr val="111F45"/>
          </a:solidFill>
          <a:ln/>
        </p:spPr>
      </p:sp>
      <p:sp>
        <p:nvSpPr>
          <p:cNvPr id="27" name="Text 25"/>
          <p:cNvSpPr/>
          <p:nvPr/>
        </p:nvSpPr>
        <p:spPr>
          <a:xfrm>
            <a:off x="3383280" y="4087368"/>
            <a:ext cx="2423160" cy="201168"/>
          </a:xfrm>
          <a:prstGeom prst="rect">
            <a:avLst/>
          </a:prstGeom>
          <a:noFill/>
          <a:ln/>
        </p:spPr>
        <p:txBody>
          <a:bodyPr wrap="square" lIns="0" tIns="0" rIns="0" bIns="0" rtlCol="0" anchor="ctr"/>
          <a:lstStyle/>
          <a:p>
            <a:pPr indent="0" marL="0">
              <a:buNone/>
            </a:pPr>
            <a:r>
              <a:rPr lang="en-US" sz="900" b="1" dirty="0">
                <a:solidFill>
                  <a:srgbClr val="9AACCC"/>
                </a:solidFill>
                <a:latin typeface="Arial" pitchFamily="34" charset="0"/>
                <a:ea typeface="Arial" pitchFamily="34" charset="-122"/>
                <a:cs typeface="Arial" pitchFamily="34" charset="-120"/>
              </a:rPr>
              <a:t>राशि</a:t>
            </a:r>
            <a:endParaRPr lang="en-US" sz="900" dirty="0"/>
          </a:p>
        </p:txBody>
      </p:sp>
      <p:sp>
        <p:nvSpPr>
          <p:cNvPr id="28" name="Text 26"/>
          <p:cNvSpPr/>
          <p:nvPr/>
        </p:nvSpPr>
        <p:spPr>
          <a:xfrm>
            <a:off x="3383280" y="4288536"/>
            <a:ext cx="2423160" cy="256032"/>
          </a:xfrm>
          <a:prstGeom prst="rect">
            <a:avLst/>
          </a:prstGeom>
          <a:noFill/>
          <a:ln/>
        </p:spPr>
        <p:txBody>
          <a:bodyPr wrap="square" lIns="0" tIns="0" rIns="0" bIns="0" rtlCol="0" anchor="ctr"/>
          <a:lstStyle/>
          <a:p>
            <a:pPr indent="0" marL="0">
              <a:buNone/>
            </a:pPr>
            <a:r>
              <a:rPr lang="en-US" sz="1200" b="1" dirty="0">
                <a:solidFill>
                  <a:srgbClr val="F0C040"/>
                </a:solidFill>
                <a:latin typeface="Arial" pitchFamily="34" charset="0"/>
                <a:ea typeface="Arial" pitchFamily="34" charset="-122"/>
                <a:cs typeface="Arial" pitchFamily="34" charset="-120"/>
              </a:rPr>
              <a:t>वृश्चिक (Scorpio)</a:t>
            </a:r>
            <a:endParaRPr lang="en-US" sz="1200" dirty="0"/>
          </a:p>
        </p:txBody>
      </p:sp>
      <p:sp>
        <p:nvSpPr>
          <p:cNvPr id="29" name="Shape 27"/>
          <p:cNvSpPr/>
          <p:nvPr/>
        </p:nvSpPr>
        <p:spPr>
          <a:xfrm>
            <a:off x="6126480" y="4041648"/>
            <a:ext cx="2606040" cy="658368"/>
          </a:xfrm>
          <a:prstGeom prst="roundRect">
            <a:avLst>
              <a:gd name="adj" fmla="val 11111"/>
            </a:avLst>
          </a:prstGeom>
          <a:solidFill>
            <a:srgbClr val="111F45"/>
          </a:solidFill>
          <a:ln/>
        </p:spPr>
      </p:sp>
      <p:sp>
        <p:nvSpPr>
          <p:cNvPr id="30" name="Text 28"/>
          <p:cNvSpPr/>
          <p:nvPr/>
        </p:nvSpPr>
        <p:spPr>
          <a:xfrm>
            <a:off x="6217920" y="4087368"/>
            <a:ext cx="2423160" cy="201168"/>
          </a:xfrm>
          <a:prstGeom prst="rect">
            <a:avLst/>
          </a:prstGeom>
          <a:noFill/>
          <a:ln/>
        </p:spPr>
        <p:txBody>
          <a:bodyPr wrap="square" lIns="0" tIns="0" rIns="0" bIns="0" rtlCol="0" anchor="ctr"/>
          <a:lstStyle/>
          <a:p>
            <a:pPr indent="0" marL="0">
              <a:buNone/>
            </a:pPr>
            <a:r>
              <a:rPr lang="en-US" sz="900" b="1" dirty="0">
                <a:solidFill>
                  <a:srgbClr val="9AACCC"/>
                </a:solidFill>
                <a:latin typeface="Arial" pitchFamily="34" charset="0"/>
                <a:ea typeface="Arial" pitchFamily="34" charset="-122"/>
                <a:cs typeface="Arial" pitchFamily="34" charset="-120"/>
              </a:rPr>
              <a:t>नक्षत्र</a:t>
            </a:r>
            <a:endParaRPr lang="en-US" sz="900" dirty="0"/>
          </a:p>
        </p:txBody>
      </p:sp>
      <p:sp>
        <p:nvSpPr>
          <p:cNvPr id="31" name="Text 29"/>
          <p:cNvSpPr/>
          <p:nvPr/>
        </p:nvSpPr>
        <p:spPr>
          <a:xfrm>
            <a:off x="6217920" y="4288536"/>
            <a:ext cx="2423160" cy="256032"/>
          </a:xfrm>
          <a:prstGeom prst="rect">
            <a:avLst/>
          </a:prstGeom>
          <a:noFill/>
          <a:ln/>
        </p:spPr>
        <p:txBody>
          <a:bodyPr wrap="square" lIns="0" tIns="0" rIns="0" bIns="0" rtlCol="0" anchor="ctr"/>
          <a:lstStyle/>
          <a:p>
            <a:pPr indent="0" marL="0">
              <a:buNone/>
            </a:pPr>
            <a:r>
              <a:rPr lang="en-US" sz="1200" b="1" dirty="0">
                <a:solidFill>
                  <a:srgbClr val="F0C040"/>
                </a:solidFill>
                <a:latin typeface="Arial" pitchFamily="34" charset="0"/>
                <a:ea typeface="Arial" pitchFamily="34" charset="-122"/>
                <a:cs typeface="Arial" pitchFamily="34" charset="-120"/>
              </a:rPr>
              <a:t>अनुराधा (Anuradha)</a:t>
            </a:r>
            <a:endParaRPr lang="en-US" sz="1200" dirty="0"/>
          </a:p>
        </p:txBody>
      </p:sp>
      <p:sp>
        <p:nvSpPr>
          <p:cNvPr id="32" name="Text 30"/>
          <p:cNvSpPr/>
          <p:nvPr/>
        </p:nvSpPr>
        <p:spPr>
          <a:xfrm>
            <a:off x="274320" y="4754880"/>
            <a:ext cx="8595360" cy="256032"/>
          </a:xfrm>
          <a:prstGeom prst="rect">
            <a:avLst/>
          </a:prstGeom>
          <a:noFill/>
          <a:ln/>
        </p:spPr>
        <p:txBody>
          <a:bodyPr wrap="square" lIns="0" tIns="0" rIns="0" bIns="0" rtlCol="0" anchor="ctr"/>
          <a:lstStyle/>
          <a:p>
            <a:pPr algn="ctr" indent="0" marL="0">
              <a:buNone/>
            </a:pPr>
            <a:r>
              <a:rPr lang="en-US" sz="950" i="1" dirty="0">
                <a:solidFill>
                  <a:srgbClr val="9AACCC"/>
                </a:solidFill>
                <a:latin typeface="Arial" pitchFamily="34" charset="0"/>
                <a:ea typeface="Arial" pitchFamily="34" charset="-122"/>
                <a:cs typeface="Arial" pitchFamily="34" charset="-120"/>
              </a:rPr>
              <a:t>"ग्रह आपको दिशा देते हैं, लेकिन आपके कर्म ही आपके भाग्य का निर्माण करते हैं।"</a:t>
            </a:r>
            <a:endParaRPr lang="en-US" sz="950" dirty="0"/>
          </a:p>
        </p:txBody>
      </p:sp>
      <p:pic>
        <p:nvPicPr>
          <p:cNvPr id="33" name="Image 0" descr="preencoded.png">    </p:cNvPr>
          <p:cNvPicPr>
            <a:picLocks noChangeAspect="1"/>
          </p:cNvPicPr>
          <p:nvPr/>
        </p:nvPicPr>
        <p:blipFill>
          <a:blip r:embed="rId1"/>
          <a:stretch>
            <a:fillRect/>
          </a:stretch>
        </p:blipFill>
        <p:spPr>
          <a:xfrm>
            <a:off x="7818120" y="54864"/>
            <a:ext cx="1188720" cy="429768"/>
          </a:xfrm>
          <a:prstGeom prst="rect">
            <a:avLst/>
          </a:prstGeom>
        </p:spPr>
      </p:pic>
      <p:sp>
        <p:nvSpPr>
          <p:cNvPr id="34" name="Text 31"/>
          <p:cNvSpPr/>
          <p:nvPr/>
        </p:nvSpPr>
        <p:spPr>
          <a:xfrm>
            <a:off x="0" y="4846320"/>
            <a:ext cx="9052560" cy="228600"/>
          </a:xfrm>
          <a:prstGeom prst="rect">
            <a:avLst/>
          </a:prstGeom>
          <a:noFill/>
          <a:ln/>
        </p:spPr>
        <p:txBody>
          <a:bodyPr wrap="square" lIns="0" tIns="0" rIns="0" bIns="0" rtlCol="0" anchor="ctr"/>
          <a:lstStyle/>
          <a:p>
            <a:pPr algn="r" indent="0" marL="0">
              <a:buNone/>
            </a:pPr>
            <a:r>
              <a:rPr lang="en-US" sz="900" i="1" dirty="0">
                <a:solidFill>
                  <a:srgbClr val="D4A017"/>
                </a:solidFill>
                <a:latin typeface="Arial" pitchFamily="34" charset="0"/>
                <a:ea typeface="Arial" pitchFamily="34" charset="-122"/>
                <a:cs typeface="Arial" pitchFamily="34" charset="-120"/>
              </a:rPr>
              <a:t>www.vedicsage.in</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60E22"/>
        </a:solidFill>
      </p:bgPr>
    </p:bg>
    <p:spTree>
      <p:nvGrpSpPr>
        <p:cNvPr id="1" name=""/>
        <p:cNvGrpSpPr/>
        <p:nvPr/>
      </p:nvGrpSpPr>
      <p:grpSpPr>
        <a:xfrm>
          <a:off x="0" y="0"/>
          <a:ext cx="0" cy="0"/>
          <a:chOff x="0" y="0"/>
          <a:chExt cx="0" cy="0"/>
        </a:xfrm>
      </p:grpSpPr>
      <p:sp>
        <p:nvSpPr>
          <p:cNvPr id="2" name="Text 0"/>
          <p:cNvSpPr/>
          <p:nvPr/>
        </p:nvSpPr>
        <p:spPr>
          <a:xfrm>
            <a:off x="365760" y="502920"/>
            <a:ext cx="7132320" cy="475488"/>
          </a:xfrm>
          <a:prstGeom prst="rect">
            <a:avLst/>
          </a:prstGeom>
          <a:noFill/>
          <a:ln/>
        </p:spPr>
        <p:txBody>
          <a:bodyPr wrap="square" lIns="0" tIns="0" rIns="0" bIns="0" rtlCol="0" anchor="ctr"/>
          <a:lstStyle/>
          <a:p>
            <a:pPr algn="l" indent="0" marL="0">
              <a:buNone/>
            </a:pPr>
            <a:r>
              <a:rPr lang="en-US" sz="2400" b="1" dirty="0">
                <a:solidFill>
                  <a:srgbClr val="F0C040"/>
                </a:solidFill>
                <a:latin typeface="Arial" pitchFamily="34" charset="0"/>
                <a:ea typeface="Arial" pitchFamily="34" charset="-122"/>
                <a:cs typeface="Arial" pitchFamily="34" charset="-120"/>
              </a:rPr>
              <a:t>🌟 स्वास्थ्य रेटिंग एवं दिनचर्या सुझाव</a:t>
            </a:r>
            <a:endParaRPr lang="en-US" sz="2400" dirty="0"/>
          </a:p>
        </p:txBody>
      </p:sp>
      <p:sp>
        <p:nvSpPr>
          <p:cNvPr id="3" name="Shape 1"/>
          <p:cNvSpPr/>
          <p:nvPr/>
        </p:nvSpPr>
        <p:spPr>
          <a:xfrm>
            <a:off x="365760" y="1005840"/>
            <a:ext cx="8412480" cy="22860"/>
          </a:xfrm>
          <a:prstGeom prst="rect">
            <a:avLst/>
          </a:prstGeom>
          <a:solidFill>
            <a:srgbClr val="D4A017"/>
          </a:solidFill>
          <a:ln/>
        </p:spPr>
      </p:sp>
      <p:pic>
        <p:nvPicPr>
          <p:cNvPr id="4" name="Image 0" descr="preencoded.png">    </p:cNvPr>
          <p:cNvPicPr>
            <a:picLocks noChangeAspect="1"/>
          </p:cNvPicPr>
          <p:nvPr/>
        </p:nvPicPr>
        <p:blipFill>
          <a:blip r:embed="rId1"/>
          <a:stretch>
            <a:fillRect/>
          </a:stretch>
        </p:blipFill>
        <p:spPr>
          <a:xfrm>
            <a:off x="7818120" y="54864"/>
            <a:ext cx="1188720" cy="429768"/>
          </a:xfrm>
          <a:prstGeom prst="rect">
            <a:avLst/>
          </a:prstGeom>
        </p:spPr>
      </p:pic>
      <p:sp>
        <p:nvSpPr>
          <p:cNvPr id="5" name="Text 2"/>
          <p:cNvSpPr/>
          <p:nvPr/>
        </p:nvSpPr>
        <p:spPr>
          <a:xfrm>
            <a:off x="0" y="4846320"/>
            <a:ext cx="9052560" cy="228600"/>
          </a:xfrm>
          <a:prstGeom prst="rect">
            <a:avLst/>
          </a:prstGeom>
          <a:noFill/>
          <a:ln/>
        </p:spPr>
        <p:txBody>
          <a:bodyPr wrap="square" lIns="0" tIns="0" rIns="0" bIns="0" rtlCol="0" anchor="ctr"/>
          <a:lstStyle/>
          <a:p>
            <a:pPr algn="r" indent="0" marL="0">
              <a:buNone/>
            </a:pPr>
            <a:r>
              <a:rPr lang="en-US" sz="900" i="1" dirty="0">
                <a:solidFill>
                  <a:srgbClr val="D4A017"/>
                </a:solidFill>
                <a:latin typeface="Arial" pitchFamily="34" charset="0"/>
                <a:ea typeface="Arial" pitchFamily="34" charset="-122"/>
                <a:cs typeface="Arial" pitchFamily="34" charset="-120"/>
              </a:rPr>
              <a:t>www.vedicsage.in</a:t>
            </a:r>
            <a:endParaRPr lang="en-US" sz="900" dirty="0"/>
          </a:p>
        </p:txBody>
      </p:sp>
      <p:sp>
        <p:nvSpPr>
          <p:cNvPr id="6" name="Text 3"/>
          <p:cNvSpPr/>
          <p:nvPr/>
        </p:nvSpPr>
        <p:spPr>
          <a:xfrm>
            <a:off x="274320" y="4873752"/>
            <a:ext cx="7132320" cy="182880"/>
          </a:xfrm>
          <a:prstGeom prst="rect">
            <a:avLst/>
          </a:prstGeom>
          <a:noFill/>
          <a:ln/>
        </p:spPr>
        <p:txBody>
          <a:bodyPr wrap="square" lIns="0" tIns="0" rIns="0" bIns="0" rtlCol="0" anchor="ctr"/>
          <a:lstStyle/>
          <a:p>
            <a:pPr algn="l" indent="0" marL="0">
              <a:buNone/>
            </a:pPr>
            <a:r>
              <a:rPr lang="en-US" sz="800" i="1" dirty="0">
                <a:solidFill>
                  <a:srgbClr val="9AACCC"/>
                </a:solidFill>
                <a:latin typeface="Arial" pitchFamily="34" charset="0"/>
                <a:ea typeface="Arial" pitchFamily="34" charset="-122"/>
                <a:cs typeface="Arial" pitchFamily="34" charset="-120"/>
              </a:rPr>
              <a:t>VedicSage | प्रीमियम कुंडली रिपोर्ट | 17 नवम्बर 2009 | मुंबई, महाराष्ट्र</a:t>
            </a:r>
            <a:endParaRPr lang="en-US" sz="800" dirty="0"/>
          </a:p>
        </p:txBody>
      </p:sp>
      <p:graphicFrame>
        <p:nvGraphicFramePr>
          <p:cNvPr id="7" name="Chart 0" descr=""/>
          <p:cNvGraphicFramePr/>
          <p:nvPr/>
        </p:nvGraphicFramePr>
        <p:xfrm>
          <a:off x="365760" y="1143000"/>
          <a:ext cx="4937760" cy="3200400"/>
        </p:xfrm>
        <a:graphic xmlns:a="http://schemas.openxmlformats.org/drawingml/2006/main">
          <a:graphicData uri="http://schemas.openxmlformats.org/drawingml/2006/chart">
            <c:chart xmlns:c="http://schemas.openxmlformats.org/drawingml/2006/chart" r:id="rId2"/>
          </a:graphicData>
        </a:graphic>
      </p:graphicFrame>
      <p:sp>
        <p:nvSpPr>
          <p:cNvPr id="8" name="Shape 4"/>
          <p:cNvSpPr/>
          <p:nvPr/>
        </p:nvSpPr>
        <p:spPr>
          <a:xfrm>
            <a:off x="5486400" y="1143000"/>
            <a:ext cx="3383280" cy="3200400"/>
          </a:xfrm>
          <a:prstGeom prst="roundRect">
            <a:avLst>
              <a:gd name="adj" fmla="val 2857"/>
            </a:avLst>
          </a:prstGeom>
          <a:solidFill>
            <a:srgbClr val="111F45"/>
          </a:solidFill>
          <a:ln/>
          <a:effectLst>
            <a:outerShdw sx="100000" sy="100000" kx="0" ky="0" algn="bl" rotWithShape="0" blurRad="101600" dist="38100" dir="2700000">
              <a:srgbClr val="000000">
                <a:alpha val="25000"/>
              </a:srgbClr>
            </a:outerShdw>
          </a:effectLst>
        </p:spPr>
      </p:sp>
      <p:sp>
        <p:nvSpPr>
          <p:cNvPr id="9" name="Text 5"/>
          <p:cNvSpPr/>
          <p:nvPr/>
        </p:nvSpPr>
        <p:spPr>
          <a:xfrm>
            <a:off x="5669280" y="1216152"/>
            <a:ext cx="3017520" cy="274320"/>
          </a:xfrm>
          <a:prstGeom prst="rect">
            <a:avLst/>
          </a:prstGeom>
          <a:noFill/>
          <a:ln/>
        </p:spPr>
        <p:txBody>
          <a:bodyPr wrap="square" lIns="0" tIns="0" rIns="0" bIns="0" rtlCol="0" anchor="ctr"/>
          <a:lstStyle/>
          <a:p>
            <a:pPr indent="0" marL="0">
              <a:buNone/>
            </a:pPr>
            <a:r>
              <a:rPr lang="en-US" sz="1200" b="1" dirty="0">
                <a:solidFill>
                  <a:srgbClr val="F0C040"/>
                </a:solidFill>
                <a:latin typeface="Arial" pitchFamily="34" charset="0"/>
                <a:ea typeface="Arial" pitchFamily="34" charset="-122"/>
                <a:cs typeface="Arial" pitchFamily="34" charset="-120"/>
              </a:rPr>
              <a:t>🌅 सुबह की दिनचर्या</a:t>
            </a:r>
            <a:endParaRPr lang="en-US" sz="1200" dirty="0"/>
          </a:p>
        </p:txBody>
      </p:sp>
      <p:sp>
        <p:nvSpPr>
          <p:cNvPr id="10" name="Text 6"/>
          <p:cNvSpPr/>
          <p:nvPr/>
        </p:nvSpPr>
        <p:spPr>
          <a:xfrm>
            <a:off x="5669280" y="1554480"/>
            <a:ext cx="3017520" cy="237744"/>
          </a:xfrm>
          <a:prstGeom prst="rect">
            <a:avLst/>
          </a:prstGeom>
          <a:noFill/>
          <a:ln/>
        </p:spPr>
        <p:txBody>
          <a:bodyPr wrap="square" lIns="0" tIns="0" rIns="0" bIns="0" rtlCol="0" anchor="ctr"/>
          <a:lstStyle/>
          <a:p>
            <a:pPr marL="342900" indent="-342900">
              <a:buSzPct val="100000"/>
              <a:buChar char="✔"/>
            </a:pPr>
            <a:r>
              <a:rPr lang="en-US" sz="1100" dirty="0">
                <a:solidFill>
                  <a:srgbClr val="FFFFFF"/>
                </a:solidFill>
                <a:latin typeface="Arial" pitchFamily="34" charset="0"/>
                <a:ea typeface="Arial" pitchFamily="34" charset="-122"/>
                <a:cs typeface="Arial" pitchFamily="34" charset="-120"/>
              </a:rPr>
              <a:t>सूर्यनमस्कार (12 राउंड)</a:t>
            </a:r>
            <a:endParaRPr lang="en-US" sz="1100" dirty="0"/>
          </a:p>
        </p:txBody>
      </p:sp>
      <p:sp>
        <p:nvSpPr>
          <p:cNvPr id="11" name="Text 7"/>
          <p:cNvSpPr/>
          <p:nvPr/>
        </p:nvSpPr>
        <p:spPr>
          <a:xfrm>
            <a:off x="5669280" y="1828800"/>
            <a:ext cx="3017520" cy="237744"/>
          </a:xfrm>
          <a:prstGeom prst="rect">
            <a:avLst/>
          </a:prstGeom>
          <a:noFill/>
          <a:ln/>
        </p:spPr>
        <p:txBody>
          <a:bodyPr wrap="square" lIns="0" tIns="0" rIns="0" bIns="0" rtlCol="0" anchor="ctr"/>
          <a:lstStyle/>
          <a:p>
            <a:pPr marL="342900" indent="-342900">
              <a:buSzPct val="100000"/>
              <a:buChar char="✔"/>
            </a:pPr>
            <a:r>
              <a:rPr lang="en-US" sz="1100" dirty="0">
                <a:solidFill>
                  <a:srgbClr val="FFFFFF"/>
                </a:solidFill>
                <a:latin typeface="Arial" pitchFamily="34" charset="0"/>
                <a:ea typeface="Arial" pitchFamily="34" charset="-122"/>
                <a:cs typeface="Arial" pitchFamily="34" charset="-120"/>
              </a:rPr>
              <a:t>15 मिनट वॉक</a:t>
            </a:r>
            <a:endParaRPr lang="en-US" sz="1100" dirty="0"/>
          </a:p>
        </p:txBody>
      </p:sp>
      <p:sp>
        <p:nvSpPr>
          <p:cNvPr id="12" name="Text 8"/>
          <p:cNvSpPr/>
          <p:nvPr/>
        </p:nvSpPr>
        <p:spPr>
          <a:xfrm>
            <a:off x="5669280" y="2103120"/>
            <a:ext cx="3017520" cy="237744"/>
          </a:xfrm>
          <a:prstGeom prst="rect">
            <a:avLst/>
          </a:prstGeom>
          <a:noFill/>
          <a:ln/>
        </p:spPr>
        <p:txBody>
          <a:bodyPr wrap="square" lIns="0" tIns="0" rIns="0" bIns="0" rtlCol="0" anchor="ctr"/>
          <a:lstStyle/>
          <a:p>
            <a:pPr marL="342900" indent="-342900">
              <a:buSzPct val="100000"/>
              <a:buChar char="✔"/>
            </a:pPr>
            <a:r>
              <a:rPr lang="en-US" sz="1100" dirty="0">
                <a:solidFill>
                  <a:srgbClr val="FFFFFF"/>
                </a:solidFill>
                <a:latin typeface="Arial" pitchFamily="34" charset="0"/>
                <a:ea typeface="Arial" pitchFamily="34" charset="-122"/>
                <a:cs typeface="Arial" pitchFamily="34" charset="-120"/>
              </a:rPr>
              <a:t>प्राणायाम</a:t>
            </a:r>
            <a:endParaRPr lang="en-US" sz="1100" dirty="0"/>
          </a:p>
        </p:txBody>
      </p:sp>
      <p:sp>
        <p:nvSpPr>
          <p:cNvPr id="13" name="Text 9"/>
          <p:cNvSpPr/>
          <p:nvPr/>
        </p:nvSpPr>
        <p:spPr>
          <a:xfrm>
            <a:off x="5669280" y="2377440"/>
            <a:ext cx="3017520" cy="237744"/>
          </a:xfrm>
          <a:prstGeom prst="rect">
            <a:avLst/>
          </a:prstGeom>
          <a:noFill/>
          <a:ln/>
        </p:spPr>
        <p:txBody>
          <a:bodyPr wrap="square" lIns="0" tIns="0" rIns="0" bIns="0" rtlCol="0" anchor="ctr"/>
          <a:lstStyle/>
          <a:p>
            <a:pPr marL="342900" indent="-342900">
              <a:buSzPct val="100000"/>
              <a:buChar char="✔"/>
            </a:pPr>
            <a:r>
              <a:rPr lang="en-US" sz="1100" dirty="0">
                <a:solidFill>
                  <a:srgbClr val="FFFFFF"/>
                </a:solidFill>
                <a:latin typeface="Arial" pitchFamily="34" charset="0"/>
                <a:ea typeface="Arial" pitchFamily="34" charset="-122"/>
                <a:cs typeface="Arial" pitchFamily="34" charset="-120"/>
              </a:rPr>
              <a:t>सूर्य को जल अर्पित करें</a:t>
            </a:r>
            <a:endParaRPr lang="en-US" sz="1100" dirty="0"/>
          </a:p>
        </p:txBody>
      </p:sp>
      <p:sp>
        <p:nvSpPr>
          <p:cNvPr id="14" name="Text 10"/>
          <p:cNvSpPr/>
          <p:nvPr/>
        </p:nvSpPr>
        <p:spPr>
          <a:xfrm>
            <a:off x="5669280" y="2743200"/>
            <a:ext cx="3017520" cy="274320"/>
          </a:xfrm>
          <a:prstGeom prst="rect">
            <a:avLst/>
          </a:prstGeom>
          <a:noFill/>
          <a:ln/>
        </p:spPr>
        <p:txBody>
          <a:bodyPr wrap="square" lIns="0" tIns="0" rIns="0" bIns="0" rtlCol="0" anchor="ctr"/>
          <a:lstStyle/>
          <a:p>
            <a:pPr indent="0" marL="0">
              <a:buNone/>
            </a:pPr>
            <a:r>
              <a:rPr lang="en-US" sz="1200" b="1" dirty="0">
                <a:solidFill>
                  <a:srgbClr val="F0C040"/>
                </a:solidFill>
                <a:latin typeface="Arial" pitchFamily="34" charset="0"/>
                <a:ea typeface="Arial" pitchFamily="34" charset="-122"/>
                <a:cs typeface="Arial" pitchFamily="34" charset="-120"/>
              </a:rPr>
              <a:t>🥗 भोजन सुझाव</a:t>
            </a:r>
            <a:endParaRPr lang="en-US" sz="1200" dirty="0"/>
          </a:p>
        </p:txBody>
      </p:sp>
      <p:sp>
        <p:nvSpPr>
          <p:cNvPr id="15" name="Text 11"/>
          <p:cNvSpPr/>
          <p:nvPr/>
        </p:nvSpPr>
        <p:spPr>
          <a:xfrm>
            <a:off x="5669280" y="3090672"/>
            <a:ext cx="3017520" cy="237744"/>
          </a:xfrm>
          <a:prstGeom prst="rect">
            <a:avLst/>
          </a:prstGeom>
          <a:noFill/>
          <a:ln/>
        </p:spPr>
        <p:txBody>
          <a:bodyPr wrap="square" lIns="0" tIns="0" rIns="0" bIns="0" rtlCol="0" anchor="ctr"/>
          <a:lstStyle/>
          <a:p>
            <a:pPr indent="0" marL="0">
              <a:buNone/>
            </a:pPr>
            <a:r>
              <a:rPr lang="en-US" sz="1100" dirty="0">
                <a:solidFill>
                  <a:srgbClr val="FFFFFF"/>
                </a:solidFill>
                <a:latin typeface="Arial" pitchFamily="34" charset="0"/>
                <a:ea typeface="Arial" pitchFamily="34" charset="-122"/>
                <a:cs typeface="Arial" pitchFamily="34" charset="-120"/>
              </a:rPr>
              <a:t>हरी सब्जियाँ, फल, दालें ✅</a:t>
            </a:r>
            <a:endParaRPr lang="en-US" sz="1100" dirty="0"/>
          </a:p>
        </p:txBody>
      </p:sp>
      <p:sp>
        <p:nvSpPr>
          <p:cNvPr id="16" name="Text 12"/>
          <p:cNvSpPr/>
          <p:nvPr/>
        </p:nvSpPr>
        <p:spPr>
          <a:xfrm>
            <a:off x="5669280" y="3364992"/>
            <a:ext cx="3017520" cy="237744"/>
          </a:xfrm>
          <a:prstGeom prst="rect">
            <a:avLst/>
          </a:prstGeom>
          <a:noFill/>
          <a:ln/>
        </p:spPr>
        <p:txBody>
          <a:bodyPr wrap="square" lIns="0" tIns="0" rIns="0" bIns="0" rtlCol="0" anchor="ctr"/>
          <a:lstStyle/>
          <a:p>
            <a:pPr indent="0" marL="0">
              <a:buNone/>
            </a:pPr>
            <a:r>
              <a:rPr lang="en-US" sz="1100" dirty="0">
                <a:solidFill>
                  <a:srgbClr val="FFFFFF"/>
                </a:solidFill>
                <a:latin typeface="Arial" pitchFamily="34" charset="0"/>
                <a:ea typeface="Arial" pitchFamily="34" charset="-122"/>
                <a:cs typeface="Arial" pitchFamily="34" charset="-120"/>
              </a:rPr>
              <a:t>जंक फूड, कोल्ड ड्रिंक्स कम करें ❌</a:t>
            </a:r>
            <a:endParaRPr lang="en-US" sz="1100" dirty="0"/>
          </a:p>
        </p:txBody>
      </p:sp>
      <p:sp>
        <p:nvSpPr>
          <p:cNvPr id="17" name="Text 13"/>
          <p:cNvSpPr/>
          <p:nvPr/>
        </p:nvSpPr>
        <p:spPr>
          <a:xfrm>
            <a:off x="5669280" y="3639312"/>
            <a:ext cx="3017520" cy="237744"/>
          </a:xfrm>
          <a:prstGeom prst="rect">
            <a:avLst/>
          </a:prstGeom>
          <a:noFill/>
          <a:ln/>
        </p:spPr>
        <p:txBody>
          <a:bodyPr wrap="square" lIns="0" tIns="0" rIns="0" bIns="0" rtlCol="0" anchor="ctr"/>
          <a:lstStyle/>
          <a:p>
            <a:pPr indent="0" marL="0">
              <a:buNone/>
            </a:pPr>
            <a:r>
              <a:rPr lang="en-US" sz="1100" dirty="0">
                <a:solidFill>
                  <a:srgbClr val="FFFFFF"/>
                </a:solidFill>
                <a:latin typeface="Arial" pitchFamily="34" charset="0"/>
                <a:ea typeface="Arial" pitchFamily="34" charset="-122"/>
                <a:cs typeface="Arial" pitchFamily="34" charset="-120"/>
              </a:rPr>
              <a:t>पर्याप्त पानी पिएँ ✅</a:t>
            </a:r>
            <a:endParaRPr lang="en-US" sz="1100" dirty="0"/>
          </a:p>
        </p:txBody>
      </p:sp>
      <p:sp>
        <p:nvSpPr>
          <p:cNvPr id="18" name="Text 14"/>
          <p:cNvSpPr/>
          <p:nvPr/>
        </p:nvSpPr>
        <p:spPr>
          <a:xfrm>
            <a:off x="365760" y="4480560"/>
            <a:ext cx="8412480" cy="256032"/>
          </a:xfrm>
          <a:prstGeom prst="rect">
            <a:avLst/>
          </a:prstGeom>
          <a:noFill/>
          <a:ln/>
        </p:spPr>
        <p:txBody>
          <a:bodyPr wrap="square" lIns="0" tIns="0" rIns="0" bIns="0" rtlCol="0" anchor="ctr"/>
          <a:lstStyle/>
          <a:p>
            <a:pPr algn="ctr" indent="0" marL="0">
              <a:buNone/>
            </a:pPr>
            <a:r>
              <a:rPr lang="en-US" sz="1000" i="1" dirty="0">
                <a:solidFill>
                  <a:srgbClr val="9AACCC"/>
                </a:solidFill>
                <a:latin typeface="Arial" pitchFamily="34" charset="0"/>
                <a:ea typeface="Arial" pitchFamily="34" charset="-122"/>
                <a:cs typeface="Arial" pitchFamily="34" charset="-120"/>
              </a:rPr>
              <a:t>"आपका सबसे बड़ा स्वास्थ्य उपाय है – नियमित दिनचर्या, पर्याप्त नींद, संतुलित भोजन और शांत मन।"</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8E7"/>
        </a:solidFill>
      </p:bgPr>
    </p:bg>
    <p:spTree>
      <p:nvGrpSpPr>
        <p:cNvPr id="1" name=""/>
        <p:cNvGrpSpPr/>
        <p:nvPr/>
      </p:nvGrpSpPr>
      <p:grpSpPr>
        <a:xfrm>
          <a:off x="0" y="0"/>
          <a:ext cx="0" cy="0"/>
          <a:chOff x="0" y="0"/>
          <a:chExt cx="0" cy="0"/>
        </a:xfrm>
      </p:grpSpPr>
      <p:sp>
        <p:nvSpPr>
          <p:cNvPr id="2" name="Text 0"/>
          <p:cNvSpPr/>
          <p:nvPr/>
        </p:nvSpPr>
        <p:spPr>
          <a:xfrm>
            <a:off x="365760" y="502920"/>
            <a:ext cx="7132320" cy="475488"/>
          </a:xfrm>
          <a:prstGeom prst="rect">
            <a:avLst/>
          </a:prstGeom>
          <a:noFill/>
          <a:ln/>
        </p:spPr>
        <p:txBody>
          <a:bodyPr wrap="square" lIns="0" tIns="0" rIns="0" bIns="0" rtlCol="0" anchor="ctr"/>
          <a:lstStyle/>
          <a:p>
            <a:pPr algn="l" indent="0" marL="0">
              <a:buNone/>
            </a:pPr>
            <a:r>
              <a:rPr lang="en-US" sz="2400" b="1" dirty="0">
                <a:solidFill>
                  <a:srgbClr val="0D1B3E"/>
                </a:solidFill>
                <a:latin typeface="Arial" pitchFamily="34" charset="0"/>
                <a:ea typeface="Arial" pitchFamily="34" charset="-122"/>
                <a:cs typeface="Arial" pitchFamily="34" charset="-120"/>
              </a:rPr>
              <a:t>💎 शुभ रत्न एवं धारण विधि</a:t>
            </a:r>
            <a:endParaRPr lang="en-US" sz="2400" dirty="0"/>
          </a:p>
        </p:txBody>
      </p:sp>
      <p:sp>
        <p:nvSpPr>
          <p:cNvPr id="3" name="Shape 1"/>
          <p:cNvSpPr/>
          <p:nvPr/>
        </p:nvSpPr>
        <p:spPr>
          <a:xfrm>
            <a:off x="365760" y="1005840"/>
            <a:ext cx="8412480" cy="22860"/>
          </a:xfrm>
          <a:prstGeom prst="rect">
            <a:avLst/>
          </a:prstGeom>
          <a:solidFill>
            <a:srgbClr val="D4A017"/>
          </a:solidFill>
          <a:ln/>
        </p:spPr>
      </p:sp>
      <p:pic>
        <p:nvPicPr>
          <p:cNvPr id="4" name="Image 0" descr="preencoded.png">    </p:cNvPr>
          <p:cNvPicPr>
            <a:picLocks noChangeAspect="1"/>
          </p:cNvPicPr>
          <p:nvPr/>
        </p:nvPicPr>
        <p:blipFill>
          <a:blip r:embed="rId1"/>
          <a:stretch>
            <a:fillRect/>
          </a:stretch>
        </p:blipFill>
        <p:spPr>
          <a:xfrm>
            <a:off x="7818120" y="54864"/>
            <a:ext cx="1188720" cy="429768"/>
          </a:xfrm>
          <a:prstGeom prst="rect">
            <a:avLst/>
          </a:prstGeom>
        </p:spPr>
      </p:pic>
      <p:sp>
        <p:nvSpPr>
          <p:cNvPr id="5" name="Text 2"/>
          <p:cNvSpPr/>
          <p:nvPr/>
        </p:nvSpPr>
        <p:spPr>
          <a:xfrm>
            <a:off x="0" y="4846320"/>
            <a:ext cx="9052560" cy="228600"/>
          </a:xfrm>
          <a:prstGeom prst="rect">
            <a:avLst/>
          </a:prstGeom>
          <a:noFill/>
          <a:ln/>
        </p:spPr>
        <p:txBody>
          <a:bodyPr wrap="square" lIns="0" tIns="0" rIns="0" bIns="0" rtlCol="0" anchor="ctr"/>
          <a:lstStyle/>
          <a:p>
            <a:pPr algn="r" indent="0" marL="0">
              <a:buNone/>
            </a:pPr>
            <a:r>
              <a:rPr lang="en-US" sz="900" i="1" dirty="0">
                <a:solidFill>
                  <a:srgbClr val="A07810"/>
                </a:solidFill>
                <a:latin typeface="Arial" pitchFamily="34" charset="0"/>
                <a:ea typeface="Arial" pitchFamily="34" charset="-122"/>
                <a:cs typeface="Arial" pitchFamily="34" charset="-120"/>
              </a:rPr>
              <a:t>www.vedicsage.in</a:t>
            </a:r>
            <a:endParaRPr lang="en-US" sz="900" dirty="0"/>
          </a:p>
        </p:txBody>
      </p:sp>
      <p:sp>
        <p:nvSpPr>
          <p:cNvPr id="6" name="Text 3"/>
          <p:cNvSpPr/>
          <p:nvPr/>
        </p:nvSpPr>
        <p:spPr>
          <a:xfrm>
            <a:off x="274320" y="4873752"/>
            <a:ext cx="7132320" cy="182880"/>
          </a:xfrm>
          <a:prstGeom prst="rect">
            <a:avLst/>
          </a:prstGeom>
          <a:noFill/>
          <a:ln/>
        </p:spPr>
        <p:txBody>
          <a:bodyPr wrap="square" lIns="0" tIns="0" rIns="0" bIns="0" rtlCol="0" anchor="ctr"/>
          <a:lstStyle/>
          <a:p>
            <a:pPr algn="l" indent="0" marL="0">
              <a:buNone/>
            </a:pPr>
            <a:r>
              <a:rPr lang="en-US" sz="800" i="1" dirty="0">
                <a:solidFill>
                  <a:srgbClr val="7A8FA8"/>
                </a:solidFill>
                <a:latin typeface="Arial" pitchFamily="34" charset="0"/>
                <a:ea typeface="Arial" pitchFamily="34" charset="-122"/>
                <a:cs typeface="Arial" pitchFamily="34" charset="-120"/>
              </a:rPr>
              <a:t>VedicSage | प्रीमियम कुंडली रिपोर्ट | 17 नवम्बर 2009 | मुंबई, महाराष्ट्र</a:t>
            </a:r>
            <a:endParaRPr lang="en-US" sz="800" dirty="0"/>
          </a:p>
        </p:txBody>
      </p:sp>
      <p:sp>
        <p:nvSpPr>
          <p:cNvPr id="7" name="Shape 4"/>
          <p:cNvSpPr/>
          <p:nvPr/>
        </p:nvSpPr>
        <p:spPr>
          <a:xfrm>
            <a:off x="365760" y="1143000"/>
            <a:ext cx="2651760" cy="3794760"/>
          </a:xfrm>
          <a:prstGeom prst="roundRect">
            <a:avLst>
              <a:gd name="adj" fmla="val 4138"/>
            </a:avLst>
          </a:prstGeom>
          <a:solidFill>
            <a:srgbClr val="FFFFFF"/>
          </a:solidFill>
          <a:ln/>
          <a:effectLst>
            <a:outerShdw sx="100000" sy="100000" kx="0" ky="0" algn="bl" rotWithShape="0" blurRad="101600" dist="38100" dir="2700000">
              <a:srgbClr val="000000">
                <a:alpha val="25000"/>
              </a:srgbClr>
            </a:outerShdw>
          </a:effectLst>
        </p:spPr>
      </p:sp>
      <p:sp>
        <p:nvSpPr>
          <p:cNvPr id="8" name="Shape 5"/>
          <p:cNvSpPr/>
          <p:nvPr/>
        </p:nvSpPr>
        <p:spPr>
          <a:xfrm>
            <a:off x="1234440" y="1207008"/>
            <a:ext cx="914400" cy="914400"/>
          </a:xfrm>
          <a:prstGeom prst="ellipse">
            <a:avLst/>
          </a:prstGeom>
          <a:solidFill>
            <a:srgbClr val="1A7A4A">
              <a:alpha val="15000"/>
            </a:srgbClr>
          </a:solidFill>
          <a:ln w="25400">
            <a:solidFill>
              <a:srgbClr val="1A7A4A"/>
            </a:solidFill>
            <a:prstDash val="solid"/>
          </a:ln>
        </p:spPr>
      </p:sp>
      <p:sp>
        <p:nvSpPr>
          <p:cNvPr id="9" name="Text 6"/>
          <p:cNvSpPr/>
          <p:nvPr/>
        </p:nvSpPr>
        <p:spPr>
          <a:xfrm>
            <a:off x="1234440" y="1207008"/>
            <a:ext cx="914400" cy="914400"/>
          </a:xfrm>
          <a:prstGeom prst="rect">
            <a:avLst/>
          </a:prstGeom>
          <a:noFill/>
          <a:ln/>
        </p:spPr>
        <p:txBody>
          <a:bodyPr wrap="square" rtlCol="0" anchor="ctr"/>
          <a:lstStyle/>
          <a:p>
            <a:pPr algn="ctr" indent="0" marL="0">
              <a:buNone/>
            </a:pPr>
            <a:r>
              <a:rPr lang="en-US" sz="2800" dirty="0">
                <a:solidFill>
                  <a:srgbClr val="000000"/>
                </a:solidFill>
                <a:latin typeface="Arial" pitchFamily="34" charset="0"/>
                <a:ea typeface="Arial" pitchFamily="34" charset="-122"/>
                <a:cs typeface="Arial" pitchFamily="34" charset="-120"/>
              </a:rPr>
              <a:t>🟢</a:t>
            </a:r>
            <a:endParaRPr lang="en-US" sz="2800" dirty="0"/>
          </a:p>
        </p:txBody>
      </p:sp>
      <p:sp>
        <p:nvSpPr>
          <p:cNvPr id="10" name="Text 7"/>
          <p:cNvSpPr/>
          <p:nvPr/>
        </p:nvSpPr>
        <p:spPr>
          <a:xfrm>
            <a:off x="457200" y="2194560"/>
            <a:ext cx="2468880" cy="329184"/>
          </a:xfrm>
          <a:prstGeom prst="rect">
            <a:avLst/>
          </a:prstGeom>
          <a:noFill/>
          <a:ln/>
        </p:spPr>
        <p:txBody>
          <a:bodyPr wrap="square" lIns="0" tIns="0" rIns="0" bIns="0" rtlCol="0" anchor="ctr"/>
          <a:lstStyle/>
          <a:p>
            <a:pPr algn="ctr" indent="0" marL="0">
              <a:buNone/>
            </a:pPr>
            <a:r>
              <a:rPr lang="en-US" sz="1150" b="1" dirty="0">
                <a:solidFill>
                  <a:srgbClr val="1A7A4A"/>
                </a:solidFill>
                <a:latin typeface="Arial" pitchFamily="34" charset="0"/>
                <a:ea typeface="Arial" pitchFamily="34" charset="-122"/>
                <a:cs typeface="Arial" pitchFamily="34" charset="-120"/>
              </a:rPr>
              <a:t>पन्ना (Emerald)</a:t>
            </a:r>
            <a:endParaRPr lang="en-US" sz="1150" dirty="0"/>
          </a:p>
        </p:txBody>
      </p:sp>
      <p:sp>
        <p:nvSpPr>
          <p:cNvPr id="11" name="Text 8"/>
          <p:cNvSpPr/>
          <p:nvPr/>
        </p:nvSpPr>
        <p:spPr>
          <a:xfrm>
            <a:off x="502920" y="2596896"/>
            <a:ext cx="2423160" cy="237744"/>
          </a:xfrm>
          <a:prstGeom prst="rect">
            <a:avLst/>
          </a:prstGeom>
          <a:noFill/>
          <a:ln/>
        </p:spPr>
        <p:txBody>
          <a:bodyPr wrap="square" lIns="0" tIns="0" rIns="0" bIns="0" rtlCol="0" anchor="ctr"/>
          <a:lstStyle/>
          <a:p>
            <a:pPr marL="342900" indent="-342900">
              <a:buSzPct val="100000"/>
              <a:buChar char="✔"/>
            </a:pPr>
            <a:r>
              <a:rPr lang="en-US" sz="1050" dirty="0">
                <a:solidFill>
                  <a:srgbClr val="0D1B3E"/>
                </a:solidFill>
                <a:latin typeface="Arial" pitchFamily="34" charset="0"/>
                <a:ea typeface="Arial" pitchFamily="34" charset="-122"/>
                <a:cs typeface="Arial" pitchFamily="34" charset="-120"/>
              </a:rPr>
              <a:t>बुद्धि और एकाग्रता</a:t>
            </a:r>
            <a:endParaRPr lang="en-US" sz="1050" dirty="0"/>
          </a:p>
        </p:txBody>
      </p:sp>
      <p:sp>
        <p:nvSpPr>
          <p:cNvPr id="12" name="Text 9"/>
          <p:cNvSpPr/>
          <p:nvPr/>
        </p:nvSpPr>
        <p:spPr>
          <a:xfrm>
            <a:off x="502920" y="2871216"/>
            <a:ext cx="2423160" cy="237744"/>
          </a:xfrm>
          <a:prstGeom prst="rect">
            <a:avLst/>
          </a:prstGeom>
          <a:noFill/>
          <a:ln/>
        </p:spPr>
        <p:txBody>
          <a:bodyPr wrap="square" lIns="0" tIns="0" rIns="0" bIns="0" rtlCol="0" anchor="ctr"/>
          <a:lstStyle/>
          <a:p>
            <a:pPr marL="342900" indent="-342900">
              <a:buSzPct val="100000"/>
              <a:buChar char="✔"/>
            </a:pPr>
            <a:r>
              <a:rPr lang="en-US" sz="1050" dirty="0">
                <a:solidFill>
                  <a:srgbClr val="0D1B3E"/>
                </a:solidFill>
                <a:latin typeface="Arial" pitchFamily="34" charset="0"/>
                <a:ea typeface="Arial" pitchFamily="34" charset="-122"/>
                <a:cs typeface="Arial" pitchFamily="34" charset="-120"/>
              </a:rPr>
              <a:t>पढ़ाई में सफलता</a:t>
            </a:r>
            <a:endParaRPr lang="en-US" sz="1050" dirty="0"/>
          </a:p>
        </p:txBody>
      </p:sp>
      <p:sp>
        <p:nvSpPr>
          <p:cNvPr id="13" name="Text 10"/>
          <p:cNvSpPr/>
          <p:nvPr/>
        </p:nvSpPr>
        <p:spPr>
          <a:xfrm>
            <a:off x="502920" y="3145536"/>
            <a:ext cx="2423160" cy="237744"/>
          </a:xfrm>
          <a:prstGeom prst="rect">
            <a:avLst/>
          </a:prstGeom>
          <a:noFill/>
          <a:ln/>
        </p:spPr>
        <p:txBody>
          <a:bodyPr wrap="square" lIns="0" tIns="0" rIns="0" bIns="0" rtlCol="0" anchor="ctr"/>
          <a:lstStyle/>
          <a:p>
            <a:pPr marL="342900" indent="-342900">
              <a:buSzPct val="100000"/>
              <a:buChar char="✔"/>
            </a:pPr>
            <a:r>
              <a:rPr lang="en-US" sz="1050" dirty="0">
                <a:solidFill>
                  <a:srgbClr val="0D1B3E"/>
                </a:solidFill>
                <a:latin typeface="Arial" pitchFamily="34" charset="0"/>
                <a:ea typeface="Arial" pitchFamily="34" charset="-122"/>
                <a:cs typeface="Arial" pitchFamily="34" charset="-120"/>
              </a:rPr>
              <a:t>Communication Skills</a:t>
            </a:r>
            <a:endParaRPr lang="en-US" sz="1050" dirty="0"/>
          </a:p>
        </p:txBody>
      </p:sp>
      <p:sp>
        <p:nvSpPr>
          <p:cNvPr id="14" name="Text 11"/>
          <p:cNvSpPr/>
          <p:nvPr/>
        </p:nvSpPr>
        <p:spPr>
          <a:xfrm>
            <a:off x="502920" y="3419856"/>
            <a:ext cx="2423160" cy="237744"/>
          </a:xfrm>
          <a:prstGeom prst="rect">
            <a:avLst/>
          </a:prstGeom>
          <a:noFill/>
          <a:ln/>
        </p:spPr>
        <p:txBody>
          <a:bodyPr wrap="square" lIns="0" tIns="0" rIns="0" bIns="0" rtlCol="0" anchor="ctr"/>
          <a:lstStyle/>
          <a:p>
            <a:pPr marL="342900" indent="-342900">
              <a:buSzPct val="100000"/>
              <a:buChar char="✔"/>
            </a:pPr>
            <a:r>
              <a:rPr lang="en-US" sz="1050" dirty="0">
                <a:solidFill>
                  <a:srgbClr val="0D1B3E"/>
                </a:solidFill>
                <a:latin typeface="Arial" pitchFamily="34" charset="0"/>
                <a:ea typeface="Arial" pitchFamily="34" charset="-122"/>
                <a:cs typeface="Arial" pitchFamily="34" charset="-120"/>
              </a:rPr>
              <a:t>Technology क्षेत्र में लाभ</a:t>
            </a:r>
            <a:endParaRPr lang="en-US" sz="1050" dirty="0"/>
          </a:p>
        </p:txBody>
      </p:sp>
      <p:sp>
        <p:nvSpPr>
          <p:cNvPr id="15" name="Shape 12"/>
          <p:cNvSpPr/>
          <p:nvPr/>
        </p:nvSpPr>
        <p:spPr>
          <a:xfrm>
            <a:off x="457200" y="3739896"/>
            <a:ext cx="2468880" cy="658368"/>
          </a:xfrm>
          <a:prstGeom prst="roundRect">
            <a:avLst>
              <a:gd name="adj" fmla="val 8333"/>
            </a:avLst>
          </a:prstGeom>
          <a:solidFill>
            <a:srgbClr val="F5F5FF"/>
          </a:solidFill>
          <a:ln/>
        </p:spPr>
      </p:sp>
      <p:sp>
        <p:nvSpPr>
          <p:cNvPr id="16" name="Text 13"/>
          <p:cNvSpPr/>
          <p:nvPr/>
        </p:nvSpPr>
        <p:spPr>
          <a:xfrm>
            <a:off x="548640" y="3776472"/>
            <a:ext cx="2286000" cy="201168"/>
          </a:xfrm>
          <a:prstGeom prst="rect">
            <a:avLst/>
          </a:prstGeom>
          <a:noFill/>
          <a:ln/>
        </p:spPr>
        <p:txBody>
          <a:bodyPr wrap="square" lIns="0" tIns="0" rIns="0" bIns="0" rtlCol="0" anchor="ctr"/>
          <a:lstStyle/>
          <a:p>
            <a:pPr indent="0" marL="0">
              <a:buNone/>
            </a:pPr>
            <a:r>
              <a:rPr lang="en-US" sz="1000" b="1" dirty="0">
                <a:solidFill>
                  <a:srgbClr val="0D1B3E"/>
                </a:solidFill>
                <a:latin typeface="Arial" pitchFamily="34" charset="0"/>
                <a:ea typeface="Arial" pitchFamily="34" charset="-122"/>
                <a:cs typeface="Arial" pitchFamily="34" charset="-120"/>
              </a:rPr>
              <a:t>दिन: बुधवार</a:t>
            </a:r>
            <a:endParaRPr lang="en-US" sz="1000" dirty="0"/>
          </a:p>
        </p:txBody>
      </p:sp>
      <p:sp>
        <p:nvSpPr>
          <p:cNvPr id="17" name="Text 14"/>
          <p:cNvSpPr/>
          <p:nvPr/>
        </p:nvSpPr>
        <p:spPr>
          <a:xfrm>
            <a:off x="548640" y="3977640"/>
            <a:ext cx="2286000" cy="182880"/>
          </a:xfrm>
          <a:prstGeom prst="rect">
            <a:avLst/>
          </a:prstGeom>
          <a:noFill/>
          <a:ln/>
        </p:spPr>
        <p:txBody>
          <a:bodyPr wrap="square" lIns="0" tIns="0" rIns="0" bIns="0" rtlCol="0" anchor="ctr"/>
          <a:lstStyle/>
          <a:p>
            <a:pPr indent="0" marL="0">
              <a:buNone/>
            </a:pPr>
            <a:r>
              <a:rPr lang="en-US" sz="950" dirty="0">
                <a:solidFill>
                  <a:srgbClr val="555555"/>
                </a:solidFill>
                <a:latin typeface="Arial" pitchFamily="34" charset="0"/>
                <a:ea typeface="Arial" pitchFamily="34" charset="-122"/>
                <a:cs typeface="Arial" pitchFamily="34" charset="-120"/>
              </a:rPr>
              <a:t>उंगली: छोटी उंगली (Little Finger)</a:t>
            </a:r>
            <a:endParaRPr lang="en-US" sz="950" dirty="0"/>
          </a:p>
        </p:txBody>
      </p:sp>
      <p:sp>
        <p:nvSpPr>
          <p:cNvPr id="18" name="Text 15"/>
          <p:cNvSpPr/>
          <p:nvPr/>
        </p:nvSpPr>
        <p:spPr>
          <a:xfrm>
            <a:off x="548640" y="4160520"/>
            <a:ext cx="2286000" cy="182880"/>
          </a:xfrm>
          <a:prstGeom prst="rect">
            <a:avLst/>
          </a:prstGeom>
          <a:noFill/>
          <a:ln/>
        </p:spPr>
        <p:txBody>
          <a:bodyPr wrap="square" lIns="0" tIns="0" rIns="0" bIns="0" rtlCol="0" anchor="ctr"/>
          <a:lstStyle/>
          <a:p>
            <a:pPr indent="0" marL="0">
              <a:buNone/>
            </a:pPr>
            <a:r>
              <a:rPr lang="en-US" sz="950" dirty="0">
                <a:solidFill>
                  <a:srgbClr val="555555"/>
                </a:solidFill>
                <a:latin typeface="Arial" pitchFamily="34" charset="0"/>
                <a:ea typeface="Arial" pitchFamily="34" charset="-122"/>
                <a:cs typeface="Arial" pitchFamily="34" charset="-120"/>
              </a:rPr>
              <a:t>धातु: चाँदी या सोना</a:t>
            </a:r>
            <a:endParaRPr lang="en-US" sz="950" dirty="0"/>
          </a:p>
        </p:txBody>
      </p:sp>
      <p:sp>
        <p:nvSpPr>
          <p:cNvPr id="19" name="Shape 16"/>
          <p:cNvSpPr/>
          <p:nvPr/>
        </p:nvSpPr>
        <p:spPr>
          <a:xfrm>
            <a:off x="3246120" y="1143000"/>
            <a:ext cx="2651760" cy="3794760"/>
          </a:xfrm>
          <a:prstGeom prst="roundRect">
            <a:avLst>
              <a:gd name="adj" fmla="val 4138"/>
            </a:avLst>
          </a:prstGeom>
          <a:solidFill>
            <a:srgbClr val="FFFFFF"/>
          </a:solidFill>
          <a:ln/>
          <a:effectLst>
            <a:outerShdw sx="100000" sy="100000" kx="0" ky="0" algn="bl" rotWithShape="0" blurRad="101600" dist="38100" dir="2700000">
              <a:srgbClr val="000000">
                <a:alpha val="25000"/>
              </a:srgbClr>
            </a:outerShdw>
          </a:effectLst>
        </p:spPr>
      </p:sp>
      <p:sp>
        <p:nvSpPr>
          <p:cNvPr id="20" name="Shape 17"/>
          <p:cNvSpPr/>
          <p:nvPr/>
        </p:nvSpPr>
        <p:spPr>
          <a:xfrm>
            <a:off x="4114800" y="1207008"/>
            <a:ext cx="914400" cy="914400"/>
          </a:xfrm>
          <a:prstGeom prst="ellipse">
            <a:avLst/>
          </a:prstGeom>
          <a:solidFill>
            <a:srgbClr val="D4A017">
              <a:alpha val="15000"/>
            </a:srgbClr>
          </a:solidFill>
          <a:ln w="25400">
            <a:solidFill>
              <a:srgbClr val="D4A017"/>
            </a:solidFill>
            <a:prstDash val="solid"/>
          </a:ln>
        </p:spPr>
      </p:sp>
      <p:sp>
        <p:nvSpPr>
          <p:cNvPr id="21" name="Text 18"/>
          <p:cNvSpPr/>
          <p:nvPr/>
        </p:nvSpPr>
        <p:spPr>
          <a:xfrm>
            <a:off x="4114800" y="1207008"/>
            <a:ext cx="914400" cy="914400"/>
          </a:xfrm>
          <a:prstGeom prst="rect">
            <a:avLst/>
          </a:prstGeom>
          <a:noFill/>
          <a:ln/>
        </p:spPr>
        <p:txBody>
          <a:bodyPr wrap="square" rtlCol="0" anchor="ctr"/>
          <a:lstStyle/>
          <a:p>
            <a:pPr algn="ctr" indent="0" marL="0">
              <a:buNone/>
            </a:pPr>
            <a:r>
              <a:rPr lang="en-US" sz="2800" dirty="0">
                <a:solidFill>
                  <a:srgbClr val="000000"/>
                </a:solidFill>
                <a:latin typeface="Arial" pitchFamily="34" charset="0"/>
                <a:ea typeface="Arial" pitchFamily="34" charset="-122"/>
                <a:cs typeface="Arial" pitchFamily="34" charset="-120"/>
              </a:rPr>
              <a:t>🟡</a:t>
            </a:r>
            <a:endParaRPr lang="en-US" sz="2800" dirty="0"/>
          </a:p>
        </p:txBody>
      </p:sp>
      <p:sp>
        <p:nvSpPr>
          <p:cNvPr id="22" name="Text 19"/>
          <p:cNvSpPr/>
          <p:nvPr/>
        </p:nvSpPr>
        <p:spPr>
          <a:xfrm>
            <a:off x="3337560" y="2194560"/>
            <a:ext cx="2468880" cy="329184"/>
          </a:xfrm>
          <a:prstGeom prst="rect">
            <a:avLst/>
          </a:prstGeom>
          <a:noFill/>
          <a:ln/>
        </p:spPr>
        <p:txBody>
          <a:bodyPr wrap="square" lIns="0" tIns="0" rIns="0" bIns="0" rtlCol="0" anchor="ctr"/>
          <a:lstStyle/>
          <a:p>
            <a:pPr algn="ctr" indent="0" marL="0">
              <a:buNone/>
            </a:pPr>
            <a:r>
              <a:rPr lang="en-US" sz="1150" b="1" dirty="0">
                <a:solidFill>
                  <a:srgbClr val="D4A017"/>
                </a:solidFill>
                <a:latin typeface="Arial" pitchFamily="34" charset="0"/>
                <a:ea typeface="Arial" pitchFamily="34" charset="-122"/>
                <a:cs typeface="Arial" pitchFamily="34" charset="-120"/>
              </a:rPr>
              <a:t>पुखराज (Yellow Sapphire)</a:t>
            </a:r>
            <a:endParaRPr lang="en-US" sz="1150" dirty="0"/>
          </a:p>
        </p:txBody>
      </p:sp>
      <p:sp>
        <p:nvSpPr>
          <p:cNvPr id="23" name="Text 20"/>
          <p:cNvSpPr/>
          <p:nvPr/>
        </p:nvSpPr>
        <p:spPr>
          <a:xfrm>
            <a:off x="3383280" y="2596896"/>
            <a:ext cx="2423160" cy="237744"/>
          </a:xfrm>
          <a:prstGeom prst="rect">
            <a:avLst/>
          </a:prstGeom>
          <a:noFill/>
          <a:ln/>
        </p:spPr>
        <p:txBody>
          <a:bodyPr wrap="square" lIns="0" tIns="0" rIns="0" bIns="0" rtlCol="0" anchor="ctr"/>
          <a:lstStyle/>
          <a:p>
            <a:pPr marL="342900" indent="-342900">
              <a:buSzPct val="100000"/>
              <a:buChar char="✔"/>
            </a:pPr>
            <a:r>
              <a:rPr lang="en-US" sz="1050" dirty="0">
                <a:solidFill>
                  <a:srgbClr val="0D1B3E"/>
                </a:solidFill>
                <a:latin typeface="Arial" pitchFamily="34" charset="0"/>
                <a:ea typeface="Arial" pitchFamily="34" charset="-122"/>
                <a:cs typeface="Arial" pitchFamily="34" charset="-120"/>
              </a:rPr>
              <a:t>शिक्षा और ज्ञान वृद्धि</a:t>
            </a:r>
            <a:endParaRPr lang="en-US" sz="1050" dirty="0"/>
          </a:p>
        </p:txBody>
      </p:sp>
      <p:sp>
        <p:nvSpPr>
          <p:cNvPr id="24" name="Text 21"/>
          <p:cNvSpPr/>
          <p:nvPr/>
        </p:nvSpPr>
        <p:spPr>
          <a:xfrm>
            <a:off x="3383280" y="2871216"/>
            <a:ext cx="2423160" cy="237744"/>
          </a:xfrm>
          <a:prstGeom prst="rect">
            <a:avLst/>
          </a:prstGeom>
          <a:noFill/>
          <a:ln/>
        </p:spPr>
        <p:txBody>
          <a:bodyPr wrap="square" lIns="0" tIns="0" rIns="0" bIns="0" rtlCol="0" anchor="ctr"/>
          <a:lstStyle/>
          <a:p>
            <a:pPr marL="342900" indent="-342900">
              <a:buSzPct val="100000"/>
              <a:buChar char="✔"/>
            </a:pPr>
            <a:r>
              <a:rPr lang="en-US" sz="1050" dirty="0">
                <a:solidFill>
                  <a:srgbClr val="0D1B3E"/>
                </a:solidFill>
                <a:latin typeface="Arial" pitchFamily="34" charset="0"/>
                <a:ea typeface="Arial" pitchFamily="34" charset="-122"/>
                <a:cs typeface="Arial" pitchFamily="34" charset="-120"/>
              </a:rPr>
              <a:t>गुरु कृपा</a:t>
            </a:r>
            <a:endParaRPr lang="en-US" sz="1050" dirty="0"/>
          </a:p>
        </p:txBody>
      </p:sp>
      <p:sp>
        <p:nvSpPr>
          <p:cNvPr id="25" name="Text 22"/>
          <p:cNvSpPr/>
          <p:nvPr/>
        </p:nvSpPr>
        <p:spPr>
          <a:xfrm>
            <a:off x="3383280" y="3145536"/>
            <a:ext cx="2423160" cy="237744"/>
          </a:xfrm>
          <a:prstGeom prst="rect">
            <a:avLst/>
          </a:prstGeom>
          <a:noFill/>
          <a:ln/>
        </p:spPr>
        <p:txBody>
          <a:bodyPr wrap="square" lIns="0" tIns="0" rIns="0" bIns="0" rtlCol="0" anchor="ctr"/>
          <a:lstStyle/>
          <a:p>
            <a:pPr marL="342900" indent="-342900">
              <a:buSzPct val="100000"/>
              <a:buChar char="✔"/>
            </a:pPr>
            <a:r>
              <a:rPr lang="en-US" sz="1050" dirty="0">
                <a:solidFill>
                  <a:srgbClr val="0D1B3E"/>
                </a:solidFill>
                <a:latin typeface="Arial" pitchFamily="34" charset="0"/>
                <a:ea typeface="Arial" pitchFamily="34" charset="-122"/>
                <a:cs typeface="Arial" pitchFamily="34" charset="-120"/>
              </a:rPr>
              <a:t>करियर ग्रोथ</a:t>
            </a:r>
            <a:endParaRPr lang="en-US" sz="1050" dirty="0"/>
          </a:p>
        </p:txBody>
      </p:sp>
      <p:sp>
        <p:nvSpPr>
          <p:cNvPr id="26" name="Text 23"/>
          <p:cNvSpPr/>
          <p:nvPr/>
        </p:nvSpPr>
        <p:spPr>
          <a:xfrm>
            <a:off x="3383280" y="3419856"/>
            <a:ext cx="2423160" cy="237744"/>
          </a:xfrm>
          <a:prstGeom prst="rect">
            <a:avLst/>
          </a:prstGeom>
          <a:noFill/>
          <a:ln/>
        </p:spPr>
        <p:txBody>
          <a:bodyPr wrap="square" lIns="0" tIns="0" rIns="0" bIns="0" rtlCol="0" anchor="ctr"/>
          <a:lstStyle/>
          <a:p>
            <a:pPr marL="342900" indent="-342900">
              <a:buSzPct val="100000"/>
              <a:buChar char="✔"/>
            </a:pPr>
            <a:r>
              <a:rPr lang="en-US" sz="1050" dirty="0">
                <a:solidFill>
                  <a:srgbClr val="0D1B3E"/>
                </a:solidFill>
                <a:latin typeface="Arial" pitchFamily="34" charset="0"/>
                <a:ea typeface="Arial" pitchFamily="34" charset="-122"/>
                <a:cs typeface="Arial" pitchFamily="34" charset="-120"/>
              </a:rPr>
              <a:t>अच्छे निर्णय लेने की क्षमता</a:t>
            </a:r>
            <a:endParaRPr lang="en-US" sz="1050" dirty="0"/>
          </a:p>
        </p:txBody>
      </p:sp>
      <p:sp>
        <p:nvSpPr>
          <p:cNvPr id="27" name="Shape 24"/>
          <p:cNvSpPr/>
          <p:nvPr/>
        </p:nvSpPr>
        <p:spPr>
          <a:xfrm>
            <a:off x="3337560" y="3739896"/>
            <a:ext cx="2468880" cy="658368"/>
          </a:xfrm>
          <a:prstGeom prst="roundRect">
            <a:avLst>
              <a:gd name="adj" fmla="val 8333"/>
            </a:avLst>
          </a:prstGeom>
          <a:solidFill>
            <a:srgbClr val="F5F5FF"/>
          </a:solidFill>
          <a:ln/>
        </p:spPr>
      </p:sp>
      <p:sp>
        <p:nvSpPr>
          <p:cNvPr id="28" name="Text 25"/>
          <p:cNvSpPr/>
          <p:nvPr/>
        </p:nvSpPr>
        <p:spPr>
          <a:xfrm>
            <a:off x="3429000" y="3776472"/>
            <a:ext cx="2286000" cy="201168"/>
          </a:xfrm>
          <a:prstGeom prst="rect">
            <a:avLst/>
          </a:prstGeom>
          <a:noFill/>
          <a:ln/>
        </p:spPr>
        <p:txBody>
          <a:bodyPr wrap="square" lIns="0" tIns="0" rIns="0" bIns="0" rtlCol="0" anchor="ctr"/>
          <a:lstStyle/>
          <a:p>
            <a:pPr indent="0" marL="0">
              <a:buNone/>
            </a:pPr>
            <a:r>
              <a:rPr lang="en-US" sz="1000" b="1" dirty="0">
                <a:solidFill>
                  <a:srgbClr val="0D1B3E"/>
                </a:solidFill>
                <a:latin typeface="Arial" pitchFamily="34" charset="0"/>
                <a:ea typeface="Arial" pitchFamily="34" charset="-122"/>
                <a:cs typeface="Arial" pitchFamily="34" charset="-120"/>
              </a:rPr>
              <a:t>दिन: गुरुवार</a:t>
            </a:r>
            <a:endParaRPr lang="en-US" sz="1000" dirty="0"/>
          </a:p>
        </p:txBody>
      </p:sp>
      <p:sp>
        <p:nvSpPr>
          <p:cNvPr id="29" name="Text 26"/>
          <p:cNvSpPr/>
          <p:nvPr/>
        </p:nvSpPr>
        <p:spPr>
          <a:xfrm>
            <a:off x="3429000" y="3977640"/>
            <a:ext cx="2286000" cy="182880"/>
          </a:xfrm>
          <a:prstGeom prst="rect">
            <a:avLst/>
          </a:prstGeom>
          <a:noFill/>
          <a:ln/>
        </p:spPr>
        <p:txBody>
          <a:bodyPr wrap="square" lIns="0" tIns="0" rIns="0" bIns="0" rtlCol="0" anchor="ctr"/>
          <a:lstStyle/>
          <a:p>
            <a:pPr indent="0" marL="0">
              <a:buNone/>
            </a:pPr>
            <a:r>
              <a:rPr lang="en-US" sz="950" dirty="0">
                <a:solidFill>
                  <a:srgbClr val="555555"/>
                </a:solidFill>
                <a:latin typeface="Arial" pitchFamily="34" charset="0"/>
                <a:ea typeface="Arial" pitchFamily="34" charset="-122"/>
                <a:cs typeface="Arial" pitchFamily="34" charset="-120"/>
              </a:rPr>
              <a:t>उंगली: तर्जनी उंगली (Index Finger)</a:t>
            </a:r>
            <a:endParaRPr lang="en-US" sz="950" dirty="0"/>
          </a:p>
        </p:txBody>
      </p:sp>
      <p:sp>
        <p:nvSpPr>
          <p:cNvPr id="30" name="Text 27"/>
          <p:cNvSpPr/>
          <p:nvPr/>
        </p:nvSpPr>
        <p:spPr>
          <a:xfrm>
            <a:off x="3429000" y="4160520"/>
            <a:ext cx="2286000" cy="182880"/>
          </a:xfrm>
          <a:prstGeom prst="rect">
            <a:avLst/>
          </a:prstGeom>
          <a:noFill/>
          <a:ln/>
        </p:spPr>
        <p:txBody>
          <a:bodyPr wrap="square" lIns="0" tIns="0" rIns="0" bIns="0" rtlCol="0" anchor="ctr"/>
          <a:lstStyle/>
          <a:p>
            <a:pPr indent="0" marL="0">
              <a:buNone/>
            </a:pPr>
            <a:r>
              <a:rPr lang="en-US" sz="950" dirty="0">
                <a:solidFill>
                  <a:srgbClr val="555555"/>
                </a:solidFill>
                <a:latin typeface="Arial" pitchFamily="34" charset="0"/>
                <a:ea typeface="Arial" pitchFamily="34" charset="-122"/>
                <a:cs typeface="Arial" pitchFamily="34" charset="-120"/>
              </a:rPr>
              <a:t>धातु: सोना</a:t>
            </a:r>
            <a:endParaRPr lang="en-US" sz="950" dirty="0"/>
          </a:p>
        </p:txBody>
      </p:sp>
      <p:sp>
        <p:nvSpPr>
          <p:cNvPr id="31" name="Shape 28"/>
          <p:cNvSpPr/>
          <p:nvPr/>
        </p:nvSpPr>
        <p:spPr>
          <a:xfrm>
            <a:off x="6126480" y="1143000"/>
            <a:ext cx="2651760" cy="3794760"/>
          </a:xfrm>
          <a:prstGeom prst="roundRect">
            <a:avLst>
              <a:gd name="adj" fmla="val 4138"/>
            </a:avLst>
          </a:prstGeom>
          <a:solidFill>
            <a:srgbClr val="FFFFFF"/>
          </a:solidFill>
          <a:ln/>
          <a:effectLst>
            <a:outerShdw sx="100000" sy="100000" kx="0" ky="0" algn="bl" rotWithShape="0" blurRad="101600" dist="38100" dir="2700000">
              <a:srgbClr val="000000">
                <a:alpha val="25000"/>
              </a:srgbClr>
            </a:outerShdw>
          </a:effectLst>
        </p:spPr>
      </p:sp>
      <p:sp>
        <p:nvSpPr>
          <p:cNvPr id="32" name="Shape 29"/>
          <p:cNvSpPr/>
          <p:nvPr/>
        </p:nvSpPr>
        <p:spPr>
          <a:xfrm>
            <a:off x="6995160" y="1207008"/>
            <a:ext cx="914400" cy="914400"/>
          </a:xfrm>
          <a:prstGeom prst="ellipse">
            <a:avLst/>
          </a:prstGeom>
          <a:solidFill>
            <a:srgbClr val="E8870A">
              <a:alpha val="15000"/>
            </a:srgbClr>
          </a:solidFill>
          <a:ln w="25400">
            <a:solidFill>
              <a:srgbClr val="E8870A"/>
            </a:solidFill>
            <a:prstDash val="solid"/>
          </a:ln>
        </p:spPr>
      </p:sp>
      <p:sp>
        <p:nvSpPr>
          <p:cNvPr id="33" name="Text 30"/>
          <p:cNvSpPr/>
          <p:nvPr/>
        </p:nvSpPr>
        <p:spPr>
          <a:xfrm>
            <a:off x="6995160" y="1207008"/>
            <a:ext cx="914400" cy="914400"/>
          </a:xfrm>
          <a:prstGeom prst="rect">
            <a:avLst/>
          </a:prstGeom>
          <a:noFill/>
          <a:ln/>
        </p:spPr>
        <p:txBody>
          <a:bodyPr wrap="square" rtlCol="0" anchor="ctr"/>
          <a:lstStyle/>
          <a:p>
            <a:pPr algn="ctr" indent="0" marL="0">
              <a:buNone/>
            </a:pPr>
            <a:r>
              <a:rPr lang="en-US" sz="2800" dirty="0">
                <a:solidFill>
                  <a:srgbClr val="000000"/>
                </a:solidFill>
                <a:latin typeface="Arial" pitchFamily="34" charset="0"/>
                <a:ea typeface="Arial" pitchFamily="34" charset="-122"/>
                <a:cs typeface="Arial" pitchFamily="34" charset="-120"/>
              </a:rPr>
              <a:t>🌞</a:t>
            </a:r>
            <a:endParaRPr lang="en-US" sz="2800" dirty="0"/>
          </a:p>
        </p:txBody>
      </p:sp>
      <p:sp>
        <p:nvSpPr>
          <p:cNvPr id="34" name="Text 31"/>
          <p:cNvSpPr/>
          <p:nvPr/>
        </p:nvSpPr>
        <p:spPr>
          <a:xfrm>
            <a:off x="6217920" y="2194560"/>
            <a:ext cx="2468880" cy="329184"/>
          </a:xfrm>
          <a:prstGeom prst="rect">
            <a:avLst/>
          </a:prstGeom>
          <a:noFill/>
          <a:ln/>
        </p:spPr>
        <p:txBody>
          <a:bodyPr wrap="square" lIns="0" tIns="0" rIns="0" bIns="0" rtlCol="0" anchor="ctr"/>
          <a:lstStyle/>
          <a:p>
            <a:pPr algn="ctr" indent="0" marL="0">
              <a:buNone/>
            </a:pPr>
            <a:r>
              <a:rPr lang="en-US" sz="1150" b="1" dirty="0">
                <a:solidFill>
                  <a:srgbClr val="E8870A"/>
                </a:solidFill>
                <a:latin typeface="Arial" pitchFamily="34" charset="0"/>
                <a:ea typeface="Arial" pitchFamily="34" charset="-122"/>
                <a:cs typeface="Arial" pitchFamily="34" charset="-120"/>
              </a:rPr>
              <a:t>सुनेला (Citrine)</a:t>
            </a:r>
            <a:endParaRPr lang="en-US" sz="1150" dirty="0"/>
          </a:p>
        </p:txBody>
      </p:sp>
      <p:sp>
        <p:nvSpPr>
          <p:cNvPr id="35" name="Text 32"/>
          <p:cNvSpPr/>
          <p:nvPr/>
        </p:nvSpPr>
        <p:spPr>
          <a:xfrm>
            <a:off x="6263640" y="2596896"/>
            <a:ext cx="2423160" cy="237744"/>
          </a:xfrm>
          <a:prstGeom prst="rect">
            <a:avLst/>
          </a:prstGeom>
          <a:noFill/>
          <a:ln/>
        </p:spPr>
        <p:txBody>
          <a:bodyPr wrap="square" lIns="0" tIns="0" rIns="0" bIns="0" rtlCol="0" anchor="ctr"/>
          <a:lstStyle/>
          <a:p>
            <a:pPr marL="342900" indent="-342900">
              <a:buSzPct val="100000"/>
              <a:buChar char="✔"/>
            </a:pPr>
            <a:r>
              <a:rPr lang="en-US" sz="1050" dirty="0">
                <a:solidFill>
                  <a:srgbClr val="0D1B3E"/>
                </a:solidFill>
                <a:latin typeface="Arial" pitchFamily="34" charset="0"/>
                <a:ea typeface="Arial" pitchFamily="34" charset="-122"/>
                <a:cs typeface="Arial" pitchFamily="34" charset="-120"/>
              </a:rPr>
              <a:t>पुखराज का वैकल्पिक रत्न</a:t>
            </a:r>
            <a:endParaRPr lang="en-US" sz="1050" dirty="0"/>
          </a:p>
        </p:txBody>
      </p:sp>
      <p:sp>
        <p:nvSpPr>
          <p:cNvPr id="36" name="Text 33"/>
          <p:cNvSpPr/>
          <p:nvPr/>
        </p:nvSpPr>
        <p:spPr>
          <a:xfrm>
            <a:off x="6263640" y="2871216"/>
            <a:ext cx="2423160" cy="237744"/>
          </a:xfrm>
          <a:prstGeom prst="rect">
            <a:avLst/>
          </a:prstGeom>
          <a:noFill/>
          <a:ln/>
        </p:spPr>
        <p:txBody>
          <a:bodyPr wrap="square" lIns="0" tIns="0" rIns="0" bIns="0" rtlCol="0" anchor="ctr"/>
          <a:lstStyle/>
          <a:p>
            <a:pPr marL="342900" indent="-342900">
              <a:buSzPct val="100000"/>
              <a:buChar char="✔"/>
            </a:pPr>
            <a:r>
              <a:rPr lang="en-US" sz="1050" dirty="0">
                <a:solidFill>
                  <a:srgbClr val="0D1B3E"/>
                </a:solidFill>
                <a:latin typeface="Arial" pitchFamily="34" charset="0"/>
                <a:ea typeface="Arial" pitchFamily="34" charset="-122"/>
                <a:cs typeface="Arial" pitchFamily="34" charset="-120"/>
              </a:rPr>
              <a:t>सस्ता एवं प्रभावी विकल्प</a:t>
            </a:r>
            <a:endParaRPr lang="en-US" sz="1050" dirty="0"/>
          </a:p>
        </p:txBody>
      </p:sp>
      <p:sp>
        <p:nvSpPr>
          <p:cNvPr id="37" name="Text 34"/>
          <p:cNvSpPr/>
          <p:nvPr/>
        </p:nvSpPr>
        <p:spPr>
          <a:xfrm>
            <a:off x="6263640" y="3145536"/>
            <a:ext cx="2423160" cy="237744"/>
          </a:xfrm>
          <a:prstGeom prst="rect">
            <a:avLst/>
          </a:prstGeom>
          <a:noFill/>
          <a:ln/>
        </p:spPr>
        <p:txBody>
          <a:bodyPr wrap="square" lIns="0" tIns="0" rIns="0" bIns="0" rtlCol="0" anchor="ctr"/>
          <a:lstStyle/>
          <a:p>
            <a:pPr marL="342900" indent="-342900">
              <a:buSzPct val="100000"/>
              <a:buChar char="✔"/>
            </a:pPr>
            <a:r>
              <a:rPr lang="en-US" sz="1050" dirty="0">
                <a:solidFill>
                  <a:srgbClr val="0D1B3E"/>
                </a:solidFill>
                <a:latin typeface="Arial" pitchFamily="34" charset="0"/>
                <a:ea typeface="Arial" pitchFamily="34" charset="-122"/>
                <a:cs typeface="Arial" pitchFamily="34" charset="-120"/>
              </a:rPr>
              <a:t>समान लाभ प्रदान करता है</a:t>
            </a:r>
            <a:endParaRPr lang="en-US" sz="1050" dirty="0"/>
          </a:p>
        </p:txBody>
      </p:sp>
      <p:sp>
        <p:nvSpPr>
          <p:cNvPr id="38" name="Shape 35"/>
          <p:cNvSpPr/>
          <p:nvPr/>
        </p:nvSpPr>
        <p:spPr>
          <a:xfrm>
            <a:off x="6217920" y="3465576"/>
            <a:ext cx="2468880" cy="658368"/>
          </a:xfrm>
          <a:prstGeom prst="roundRect">
            <a:avLst>
              <a:gd name="adj" fmla="val 8333"/>
            </a:avLst>
          </a:prstGeom>
          <a:solidFill>
            <a:srgbClr val="F5F5FF"/>
          </a:solidFill>
          <a:ln/>
        </p:spPr>
      </p:sp>
      <p:sp>
        <p:nvSpPr>
          <p:cNvPr id="39" name="Text 36"/>
          <p:cNvSpPr/>
          <p:nvPr/>
        </p:nvSpPr>
        <p:spPr>
          <a:xfrm>
            <a:off x="6309360" y="3502152"/>
            <a:ext cx="2286000" cy="201168"/>
          </a:xfrm>
          <a:prstGeom prst="rect">
            <a:avLst/>
          </a:prstGeom>
          <a:noFill/>
          <a:ln/>
        </p:spPr>
        <p:txBody>
          <a:bodyPr wrap="square" lIns="0" tIns="0" rIns="0" bIns="0" rtlCol="0" anchor="ctr"/>
          <a:lstStyle/>
          <a:p>
            <a:pPr indent="0" marL="0">
              <a:buNone/>
            </a:pPr>
            <a:r>
              <a:rPr lang="en-US" sz="1000" b="1" dirty="0">
                <a:solidFill>
                  <a:srgbClr val="0D1B3E"/>
                </a:solidFill>
                <a:latin typeface="Arial" pitchFamily="34" charset="0"/>
                <a:ea typeface="Arial" pitchFamily="34" charset="-122"/>
                <a:cs typeface="Arial" pitchFamily="34" charset="-120"/>
              </a:rPr>
              <a:t>दिन: गुरुवार</a:t>
            </a:r>
            <a:endParaRPr lang="en-US" sz="1000" dirty="0"/>
          </a:p>
        </p:txBody>
      </p:sp>
      <p:sp>
        <p:nvSpPr>
          <p:cNvPr id="40" name="Text 37"/>
          <p:cNvSpPr/>
          <p:nvPr/>
        </p:nvSpPr>
        <p:spPr>
          <a:xfrm>
            <a:off x="6309360" y="3703320"/>
            <a:ext cx="2286000" cy="182880"/>
          </a:xfrm>
          <a:prstGeom prst="rect">
            <a:avLst/>
          </a:prstGeom>
          <a:noFill/>
          <a:ln/>
        </p:spPr>
        <p:txBody>
          <a:bodyPr wrap="square" lIns="0" tIns="0" rIns="0" bIns="0" rtlCol="0" anchor="ctr"/>
          <a:lstStyle/>
          <a:p>
            <a:pPr indent="0" marL="0">
              <a:buNone/>
            </a:pPr>
            <a:r>
              <a:rPr lang="en-US" sz="950" dirty="0">
                <a:solidFill>
                  <a:srgbClr val="555555"/>
                </a:solidFill>
                <a:latin typeface="Arial" pitchFamily="34" charset="0"/>
                <a:ea typeface="Arial" pitchFamily="34" charset="-122"/>
                <a:cs typeface="Arial" pitchFamily="34" charset="-120"/>
              </a:rPr>
              <a:t>उंगली: तर्जनी उंगली</a:t>
            </a:r>
            <a:endParaRPr lang="en-US" sz="950" dirty="0"/>
          </a:p>
        </p:txBody>
      </p:sp>
      <p:sp>
        <p:nvSpPr>
          <p:cNvPr id="41" name="Text 38"/>
          <p:cNvSpPr/>
          <p:nvPr/>
        </p:nvSpPr>
        <p:spPr>
          <a:xfrm>
            <a:off x="6309360" y="3886200"/>
            <a:ext cx="2286000" cy="182880"/>
          </a:xfrm>
          <a:prstGeom prst="rect">
            <a:avLst/>
          </a:prstGeom>
          <a:noFill/>
          <a:ln/>
        </p:spPr>
        <p:txBody>
          <a:bodyPr wrap="square" lIns="0" tIns="0" rIns="0" bIns="0" rtlCol="0" anchor="ctr"/>
          <a:lstStyle/>
          <a:p>
            <a:pPr indent="0" marL="0">
              <a:buNone/>
            </a:pPr>
            <a:r>
              <a:rPr lang="en-US" sz="950" dirty="0">
                <a:solidFill>
                  <a:srgbClr val="555555"/>
                </a:solidFill>
                <a:latin typeface="Arial" pitchFamily="34" charset="0"/>
                <a:ea typeface="Arial" pitchFamily="34" charset="-122"/>
                <a:cs typeface="Arial" pitchFamily="34" charset="-120"/>
              </a:rPr>
              <a:t>धातु: सोना/पंचधातु</a:t>
            </a:r>
            <a:endParaRPr lang="en-US" sz="950" dirty="0"/>
          </a:p>
        </p:txBody>
      </p:sp>
      <p:sp>
        <p:nvSpPr>
          <p:cNvPr id="42" name="Text 39"/>
          <p:cNvSpPr/>
          <p:nvPr/>
        </p:nvSpPr>
        <p:spPr>
          <a:xfrm>
            <a:off x="365760" y="4983480"/>
            <a:ext cx="8412480" cy="201168"/>
          </a:xfrm>
          <a:prstGeom prst="rect">
            <a:avLst/>
          </a:prstGeom>
          <a:noFill/>
          <a:ln/>
        </p:spPr>
        <p:txBody>
          <a:bodyPr wrap="square" lIns="0" tIns="0" rIns="0" bIns="0" rtlCol="0" anchor="ctr"/>
          <a:lstStyle/>
          <a:p>
            <a:pPr algn="ctr" indent="0" marL="0">
              <a:buNone/>
            </a:pPr>
            <a:r>
              <a:rPr lang="en-US" sz="1000" b="1" dirty="0">
                <a:solidFill>
                  <a:srgbClr val="B85000"/>
                </a:solidFill>
                <a:latin typeface="Arial" pitchFamily="34" charset="0"/>
                <a:ea typeface="Arial" pitchFamily="34" charset="-122"/>
                <a:cs typeface="Arial" pitchFamily="34" charset="-120"/>
              </a:rPr>
              <a:t>⚠️ रत्न धारण करने से पहले विशेषज्ञ ज्योतिषी से कुंडली के ग्रहों की सटीक स्थिति की पुष्टि अवश्य कर लें।</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60E22"/>
        </a:solidFill>
      </p:bgPr>
    </p:bg>
    <p:spTree>
      <p:nvGrpSpPr>
        <p:cNvPr id="1" name=""/>
        <p:cNvGrpSpPr/>
        <p:nvPr/>
      </p:nvGrpSpPr>
      <p:grpSpPr>
        <a:xfrm>
          <a:off x="0" y="0"/>
          <a:ext cx="0" cy="0"/>
          <a:chOff x="0" y="0"/>
          <a:chExt cx="0" cy="0"/>
        </a:xfrm>
      </p:grpSpPr>
      <p:sp>
        <p:nvSpPr>
          <p:cNvPr id="2" name="Text 0"/>
          <p:cNvSpPr/>
          <p:nvPr/>
        </p:nvSpPr>
        <p:spPr>
          <a:xfrm>
            <a:off x="365760" y="502920"/>
            <a:ext cx="7132320" cy="475488"/>
          </a:xfrm>
          <a:prstGeom prst="rect">
            <a:avLst/>
          </a:prstGeom>
          <a:noFill/>
          <a:ln/>
        </p:spPr>
        <p:txBody>
          <a:bodyPr wrap="square" lIns="0" tIns="0" rIns="0" bIns="0" rtlCol="0" anchor="ctr"/>
          <a:lstStyle/>
          <a:p>
            <a:pPr algn="l" indent="0" marL="0">
              <a:buNone/>
            </a:pPr>
            <a:r>
              <a:rPr lang="en-US" sz="2400" b="1" dirty="0">
                <a:solidFill>
                  <a:srgbClr val="F0C040"/>
                </a:solidFill>
                <a:latin typeface="Arial" pitchFamily="34" charset="0"/>
                <a:ea typeface="Arial" pitchFamily="34" charset="-122"/>
                <a:cs typeface="Arial" pitchFamily="34" charset="-120"/>
              </a:rPr>
              <a:t>📿 शक्तिशाली मंत्र एवं व्यक्तिगत उपाय</a:t>
            </a:r>
            <a:endParaRPr lang="en-US" sz="2400" dirty="0"/>
          </a:p>
        </p:txBody>
      </p:sp>
      <p:sp>
        <p:nvSpPr>
          <p:cNvPr id="3" name="Shape 1"/>
          <p:cNvSpPr/>
          <p:nvPr/>
        </p:nvSpPr>
        <p:spPr>
          <a:xfrm>
            <a:off x="365760" y="1005840"/>
            <a:ext cx="8412480" cy="22860"/>
          </a:xfrm>
          <a:prstGeom prst="rect">
            <a:avLst/>
          </a:prstGeom>
          <a:solidFill>
            <a:srgbClr val="D4A017"/>
          </a:solidFill>
          <a:ln/>
        </p:spPr>
      </p:sp>
      <p:pic>
        <p:nvPicPr>
          <p:cNvPr id="4" name="Image 0" descr="preencoded.png">    </p:cNvPr>
          <p:cNvPicPr>
            <a:picLocks noChangeAspect="1"/>
          </p:cNvPicPr>
          <p:nvPr/>
        </p:nvPicPr>
        <p:blipFill>
          <a:blip r:embed="rId1"/>
          <a:stretch>
            <a:fillRect/>
          </a:stretch>
        </p:blipFill>
        <p:spPr>
          <a:xfrm>
            <a:off x="7818120" y="54864"/>
            <a:ext cx="1188720" cy="429768"/>
          </a:xfrm>
          <a:prstGeom prst="rect">
            <a:avLst/>
          </a:prstGeom>
        </p:spPr>
      </p:pic>
      <p:sp>
        <p:nvSpPr>
          <p:cNvPr id="5" name="Text 2"/>
          <p:cNvSpPr/>
          <p:nvPr/>
        </p:nvSpPr>
        <p:spPr>
          <a:xfrm>
            <a:off x="0" y="4846320"/>
            <a:ext cx="9052560" cy="228600"/>
          </a:xfrm>
          <a:prstGeom prst="rect">
            <a:avLst/>
          </a:prstGeom>
          <a:noFill/>
          <a:ln/>
        </p:spPr>
        <p:txBody>
          <a:bodyPr wrap="square" lIns="0" tIns="0" rIns="0" bIns="0" rtlCol="0" anchor="ctr"/>
          <a:lstStyle/>
          <a:p>
            <a:pPr algn="r" indent="0" marL="0">
              <a:buNone/>
            </a:pPr>
            <a:r>
              <a:rPr lang="en-US" sz="900" i="1" dirty="0">
                <a:solidFill>
                  <a:srgbClr val="D4A017"/>
                </a:solidFill>
                <a:latin typeface="Arial" pitchFamily="34" charset="0"/>
                <a:ea typeface="Arial" pitchFamily="34" charset="-122"/>
                <a:cs typeface="Arial" pitchFamily="34" charset="-120"/>
              </a:rPr>
              <a:t>www.vedicsage.in</a:t>
            </a:r>
            <a:endParaRPr lang="en-US" sz="900" dirty="0"/>
          </a:p>
        </p:txBody>
      </p:sp>
      <p:sp>
        <p:nvSpPr>
          <p:cNvPr id="6" name="Text 3"/>
          <p:cNvSpPr/>
          <p:nvPr/>
        </p:nvSpPr>
        <p:spPr>
          <a:xfrm>
            <a:off x="274320" y="4873752"/>
            <a:ext cx="7132320" cy="182880"/>
          </a:xfrm>
          <a:prstGeom prst="rect">
            <a:avLst/>
          </a:prstGeom>
          <a:noFill/>
          <a:ln/>
        </p:spPr>
        <p:txBody>
          <a:bodyPr wrap="square" lIns="0" tIns="0" rIns="0" bIns="0" rtlCol="0" anchor="ctr"/>
          <a:lstStyle/>
          <a:p>
            <a:pPr algn="l" indent="0" marL="0">
              <a:buNone/>
            </a:pPr>
            <a:r>
              <a:rPr lang="en-US" sz="800" i="1" dirty="0">
                <a:solidFill>
                  <a:srgbClr val="9AACCC"/>
                </a:solidFill>
                <a:latin typeface="Arial" pitchFamily="34" charset="0"/>
                <a:ea typeface="Arial" pitchFamily="34" charset="-122"/>
                <a:cs typeface="Arial" pitchFamily="34" charset="-120"/>
              </a:rPr>
              <a:t>VedicSage | प्रीमियम कुंडली रिपोर्ट | 17 नवम्बर 2009 | मुंबई, महाराष्ट्र</a:t>
            </a:r>
            <a:endParaRPr lang="en-US" sz="800" dirty="0"/>
          </a:p>
        </p:txBody>
      </p:sp>
      <p:sp>
        <p:nvSpPr>
          <p:cNvPr id="7" name="Shape 4"/>
          <p:cNvSpPr/>
          <p:nvPr/>
        </p:nvSpPr>
        <p:spPr>
          <a:xfrm>
            <a:off x="365760" y="1143000"/>
            <a:ext cx="4114800" cy="1719072"/>
          </a:xfrm>
          <a:prstGeom prst="roundRect">
            <a:avLst>
              <a:gd name="adj" fmla="val 5319"/>
            </a:avLst>
          </a:prstGeom>
          <a:solidFill>
            <a:srgbClr val="111F45"/>
          </a:solidFill>
          <a:ln/>
          <a:effectLst>
            <a:outerShdw sx="100000" sy="100000" kx="0" ky="0" algn="bl" rotWithShape="0" blurRad="101600" dist="38100" dir="2700000">
              <a:srgbClr val="000000">
                <a:alpha val="25000"/>
              </a:srgbClr>
            </a:outerShdw>
          </a:effectLst>
        </p:spPr>
      </p:sp>
      <p:sp>
        <p:nvSpPr>
          <p:cNvPr id="8" name="Shape 5"/>
          <p:cNvSpPr/>
          <p:nvPr/>
        </p:nvSpPr>
        <p:spPr>
          <a:xfrm>
            <a:off x="457200" y="1234440"/>
            <a:ext cx="3931920" cy="457200"/>
          </a:xfrm>
          <a:prstGeom prst="roundRect">
            <a:avLst>
              <a:gd name="adj" fmla="val 14000"/>
            </a:avLst>
          </a:prstGeom>
          <a:solidFill>
            <a:srgbClr val="E8870A"/>
          </a:solidFill>
          <a:ln/>
        </p:spPr>
      </p:sp>
      <p:sp>
        <p:nvSpPr>
          <p:cNvPr id="9" name="Text 6"/>
          <p:cNvSpPr/>
          <p:nvPr/>
        </p:nvSpPr>
        <p:spPr>
          <a:xfrm>
            <a:off x="548640" y="1307592"/>
            <a:ext cx="3749040" cy="274320"/>
          </a:xfrm>
          <a:prstGeom prst="rect">
            <a:avLst/>
          </a:prstGeom>
          <a:noFill/>
          <a:ln/>
        </p:spPr>
        <p:txBody>
          <a:bodyPr wrap="square" lIns="0" tIns="0" rIns="0" bIns="0" rtlCol="0" anchor="ctr"/>
          <a:lstStyle/>
          <a:p>
            <a:pPr indent="0" marL="0">
              <a:buNone/>
            </a:pPr>
            <a:r>
              <a:rPr lang="en-US" sz="1200" b="1" dirty="0">
                <a:solidFill>
                  <a:srgbClr val="FFFFFF"/>
                </a:solidFill>
                <a:latin typeface="Arial" pitchFamily="34" charset="0"/>
                <a:ea typeface="Arial" pitchFamily="34" charset="-122"/>
                <a:cs typeface="Arial" pitchFamily="34" charset="-120"/>
              </a:rPr>
              <a:t>बुद्धि एवं सफलता हेतु</a:t>
            </a:r>
            <a:endParaRPr lang="en-US" sz="1200" dirty="0"/>
          </a:p>
        </p:txBody>
      </p:sp>
      <p:sp>
        <p:nvSpPr>
          <p:cNvPr id="10" name="Text 7"/>
          <p:cNvSpPr/>
          <p:nvPr/>
        </p:nvSpPr>
        <p:spPr>
          <a:xfrm>
            <a:off x="502920" y="1764792"/>
            <a:ext cx="3840480" cy="320040"/>
          </a:xfrm>
          <a:prstGeom prst="rect">
            <a:avLst/>
          </a:prstGeom>
          <a:noFill/>
          <a:ln/>
        </p:spPr>
        <p:txBody>
          <a:bodyPr wrap="square" lIns="0" tIns="0" rIns="0" bIns="0" rtlCol="0" anchor="ctr"/>
          <a:lstStyle/>
          <a:p>
            <a:pPr algn="ctr" indent="0" marL="0">
              <a:buNone/>
            </a:pPr>
            <a:r>
              <a:rPr lang="en-US" sz="1600" b="1" dirty="0">
                <a:solidFill>
                  <a:srgbClr val="F0C040"/>
                </a:solidFill>
                <a:latin typeface="Arial" pitchFamily="34" charset="0"/>
                <a:ea typeface="Arial" pitchFamily="34" charset="-122"/>
                <a:cs typeface="Arial" pitchFamily="34" charset="-120"/>
              </a:rPr>
              <a:t>ॐ गं गणपतये नमः</a:t>
            </a:r>
            <a:endParaRPr lang="en-US" sz="1600" dirty="0"/>
          </a:p>
        </p:txBody>
      </p:sp>
      <p:sp>
        <p:nvSpPr>
          <p:cNvPr id="11" name="Text 8"/>
          <p:cNvSpPr/>
          <p:nvPr/>
        </p:nvSpPr>
        <p:spPr>
          <a:xfrm>
            <a:off x="502920" y="2112264"/>
            <a:ext cx="3840480" cy="219456"/>
          </a:xfrm>
          <a:prstGeom prst="rect">
            <a:avLst/>
          </a:prstGeom>
          <a:noFill/>
          <a:ln/>
        </p:spPr>
        <p:txBody>
          <a:bodyPr wrap="square" lIns="0" tIns="0" rIns="0" bIns="0" rtlCol="0" anchor="ctr"/>
          <a:lstStyle/>
          <a:p>
            <a:pPr indent="0" marL="0">
              <a:buNone/>
            </a:pPr>
            <a:r>
              <a:rPr lang="en-US" sz="1000" i="1" dirty="0">
                <a:solidFill>
                  <a:srgbClr val="9AACCC"/>
                </a:solidFill>
                <a:latin typeface="Arial" pitchFamily="34" charset="0"/>
                <a:ea typeface="Arial" pitchFamily="34" charset="-122"/>
                <a:cs typeface="Arial" pitchFamily="34" charset="-120"/>
              </a:rPr>
              <a:t>जाप: 108 बार प्रतिदिन</a:t>
            </a:r>
            <a:endParaRPr lang="en-US" sz="1000" dirty="0"/>
          </a:p>
        </p:txBody>
      </p:sp>
      <p:sp>
        <p:nvSpPr>
          <p:cNvPr id="12" name="Text 9"/>
          <p:cNvSpPr/>
          <p:nvPr/>
        </p:nvSpPr>
        <p:spPr>
          <a:xfrm>
            <a:off x="502920" y="2368296"/>
            <a:ext cx="3840480" cy="402336"/>
          </a:xfrm>
          <a:prstGeom prst="rect">
            <a:avLst/>
          </a:prstGeom>
          <a:noFill/>
          <a:ln/>
        </p:spPr>
        <p:txBody>
          <a:bodyPr wrap="square" lIns="0" tIns="0" rIns="0" bIns="0" rtlCol="0" anchor="ctr"/>
          <a:lstStyle/>
          <a:p>
            <a:pPr indent="0" marL="0">
              <a:buNone/>
            </a:pPr>
            <a:r>
              <a:rPr lang="en-US" sz="1050" dirty="0">
                <a:solidFill>
                  <a:srgbClr val="FFFFFF"/>
                </a:solidFill>
                <a:latin typeface="Arial" pitchFamily="34" charset="0"/>
                <a:ea typeface="Arial" pitchFamily="34" charset="-122"/>
                <a:cs typeface="Arial" pitchFamily="34" charset="-120"/>
              </a:rPr>
              <a:t>✅ बाधाओं का नाश, पढ़ाई में सफलता, आत्मविश्वास वृद्धि</a:t>
            </a:r>
            <a:endParaRPr lang="en-US" sz="1050" dirty="0"/>
          </a:p>
        </p:txBody>
      </p:sp>
      <p:sp>
        <p:nvSpPr>
          <p:cNvPr id="13" name="Shape 10"/>
          <p:cNvSpPr/>
          <p:nvPr/>
        </p:nvSpPr>
        <p:spPr>
          <a:xfrm>
            <a:off x="4754880" y="1143000"/>
            <a:ext cx="4114800" cy="1719072"/>
          </a:xfrm>
          <a:prstGeom prst="roundRect">
            <a:avLst>
              <a:gd name="adj" fmla="val 5319"/>
            </a:avLst>
          </a:prstGeom>
          <a:solidFill>
            <a:srgbClr val="111F45"/>
          </a:solidFill>
          <a:ln/>
          <a:effectLst>
            <a:outerShdw sx="100000" sy="100000" kx="0" ky="0" algn="bl" rotWithShape="0" blurRad="101600" dist="38100" dir="2700000">
              <a:srgbClr val="000000">
                <a:alpha val="25000"/>
              </a:srgbClr>
            </a:outerShdw>
          </a:effectLst>
        </p:spPr>
      </p:sp>
      <p:sp>
        <p:nvSpPr>
          <p:cNvPr id="14" name="Shape 11"/>
          <p:cNvSpPr/>
          <p:nvPr/>
        </p:nvSpPr>
        <p:spPr>
          <a:xfrm>
            <a:off x="4846320" y="1234440"/>
            <a:ext cx="3931920" cy="457200"/>
          </a:xfrm>
          <a:prstGeom prst="roundRect">
            <a:avLst>
              <a:gd name="adj" fmla="val 14000"/>
            </a:avLst>
          </a:prstGeom>
          <a:solidFill>
            <a:srgbClr val="1A7A4A"/>
          </a:solidFill>
          <a:ln/>
        </p:spPr>
      </p:sp>
      <p:sp>
        <p:nvSpPr>
          <p:cNvPr id="15" name="Text 12"/>
          <p:cNvSpPr/>
          <p:nvPr/>
        </p:nvSpPr>
        <p:spPr>
          <a:xfrm>
            <a:off x="4937760" y="1307592"/>
            <a:ext cx="3749040" cy="274320"/>
          </a:xfrm>
          <a:prstGeom prst="rect">
            <a:avLst/>
          </a:prstGeom>
          <a:noFill/>
          <a:ln/>
        </p:spPr>
        <p:txBody>
          <a:bodyPr wrap="square" lIns="0" tIns="0" rIns="0" bIns="0" rtlCol="0" anchor="ctr"/>
          <a:lstStyle/>
          <a:p>
            <a:pPr indent="0" marL="0">
              <a:buNone/>
            </a:pPr>
            <a:r>
              <a:rPr lang="en-US" sz="1200" b="1" dirty="0">
                <a:solidFill>
                  <a:srgbClr val="FFFFFF"/>
                </a:solidFill>
                <a:latin typeface="Arial" pitchFamily="34" charset="0"/>
                <a:ea typeface="Arial" pitchFamily="34" charset="-122"/>
                <a:cs typeface="Arial" pitchFamily="34" charset="-120"/>
              </a:rPr>
              <a:t>शिक्षा एवं ज्ञान हेतु</a:t>
            </a:r>
            <a:endParaRPr lang="en-US" sz="1200" dirty="0"/>
          </a:p>
        </p:txBody>
      </p:sp>
      <p:sp>
        <p:nvSpPr>
          <p:cNvPr id="16" name="Text 13"/>
          <p:cNvSpPr/>
          <p:nvPr/>
        </p:nvSpPr>
        <p:spPr>
          <a:xfrm>
            <a:off x="4892040" y="1764792"/>
            <a:ext cx="3840480" cy="320040"/>
          </a:xfrm>
          <a:prstGeom prst="rect">
            <a:avLst/>
          </a:prstGeom>
          <a:noFill/>
          <a:ln/>
        </p:spPr>
        <p:txBody>
          <a:bodyPr wrap="square" lIns="0" tIns="0" rIns="0" bIns="0" rtlCol="0" anchor="ctr"/>
          <a:lstStyle/>
          <a:p>
            <a:pPr algn="ctr" indent="0" marL="0">
              <a:buNone/>
            </a:pPr>
            <a:r>
              <a:rPr lang="en-US" sz="1600" b="1" dirty="0">
                <a:solidFill>
                  <a:srgbClr val="F0C040"/>
                </a:solidFill>
                <a:latin typeface="Arial" pitchFamily="34" charset="0"/>
                <a:ea typeface="Arial" pitchFamily="34" charset="-122"/>
                <a:cs typeface="Arial" pitchFamily="34" charset="-120"/>
              </a:rPr>
              <a:t>ॐ गुरवे नमः</a:t>
            </a:r>
            <a:endParaRPr lang="en-US" sz="1600" dirty="0"/>
          </a:p>
        </p:txBody>
      </p:sp>
      <p:sp>
        <p:nvSpPr>
          <p:cNvPr id="17" name="Text 14"/>
          <p:cNvSpPr/>
          <p:nvPr/>
        </p:nvSpPr>
        <p:spPr>
          <a:xfrm>
            <a:off x="4892040" y="2112264"/>
            <a:ext cx="3840480" cy="219456"/>
          </a:xfrm>
          <a:prstGeom prst="rect">
            <a:avLst/>
          </a:prstGeom>
          <a:noFill/>
          <a:ln/>
        </p:spPr>
        <p:txBody>
          <a:bodyPr wrap="square" lIns="0" tIns="0" rIns="0" bIns="0" rtlCol="0" anchor="ctr"/>
          <a:lstStyle/>
          <a:p>
            <a:pPr indent="0" marL="0">
              <a:buNone/>
            </a:pPr>
            <a:r>
              <a:rPr lang="en-US" sz="1000" i="1" dirty="0">
                <a:solidFill>
                  <a:srgbClr val="9AACCC"/>
                </a:solidFill>
                <a:latin typeface="Arial" pitchFamily="34" charset="0"/>
                <a:ea typeface="Arial" pitchFamily="34" charset="-122"/>
                <a:cs typeface="Arial" pitchFamily="34" charset="-120"/>
              </a:rPr>
              <a:t>जाप: 108 बार गुरुवार को</a:t>
            </a:r>
            <a:endParaRPr lang="en-US" sz="1000" dirty="0"/>
          </a:p>
        </p:txBody>
      </p:sp>
      <p:sp>
        <p:nvSpPr>
          <p:cNvPr id="18" name="Text 15"/>
          <p:cNvSpPr/>
          <p:nvPr/>
        </p:nvSpPr>
        <p:spPr>
          <a:xfrm>
            <a:off x="4892040" y="2368296"/>
            <a:ext cx="3840480" cy="402336"/>
          </a:xfrm>
          <a:prstGeom prst="rect">
            <a:avLst/>
          </a:prstGeom>
          <a:noFill/>
          <a:ln/>
        </p:spPr>
        <p:txBody>
          <a:bodyPr wrap="square" lIns="0" tIns="0" rIns="0" bIns="0" rtlCol="0" anchor="ctr"/>
          <a:lstStyle/>
          <a:p>
            <a:pPr indent="0" marL="0">
              <a:buNone/>
            </a:pPr>
            <a:r>
              <a:rPr lang="en-US" sz="1050" dirty="0">
                <a:solidFill>
                  <a:srgbClr val="FFFFFF"/>
                </a:solidFill>
                <a:latin typeface="Arial" pitchFamily="34" charset="0"/>
                <a:ea typeface="Arial" pitchFamily="34" charset="-122"/>
                <a:cs typeface="Arial" pitchFamily="34" charset="-120"/>
              </a:rPr>
              <a:t>✅ एकाग्रता, शिक्षा में सफलता, अच्छे मार्गदर्शक मिलेंगे</a:t>
            </a:r>
            <a:endParaRPr lang="en-US" sz="1050" dirty="0"/>
          </a:p>
        </p:txBody>
      </p:sp>
      <p:sp>
        <p:nvSpPr>
          <p:cNvPr id="19" name="Shape 16"/>
          <p:cNvSpPr/>
          <p:nvPr/>
        </p:nvSpPr>
        <p:spPr>
          <a:xfrm>
            <a:off x="365760" y="3017520"/>
            <a:ext cx="4114800" cy="1719072"/>
          </a:xfrm>
          <a:prstGeom prst="roundRect">
            <a:avLst>
              <a:gd name="adj" fmla="val 5319"/>
            </a:avLst>
          </a:prstGeom>
          <a:solidFill>
            <a:srgbClr val="111F45"/>
          </a:solidFill>
          <a:ln/>
          <a:effectLst>
            <a:outerShdw sx="100000" sy="100000" kx="0" ky="0" algn="bl" rotWithShape="0" blurRad="101600" dist="38100" dir="2700000">
              <a:srgbClr val="000000">
                <a:alpha val="25000"/>
              </a:srgbClr>
            </a:outerShdw>
          </a:effectLst>
        </p:spPr>
      </p:sp>
      <p:sp>
        <p:nvSpPr>
          <p:cNvPr id="20" name="Shape 17"/>
          <p:cNvSpPr/>
          <p:nvPr/>
        </p:nvSpPr>
        <p:spPr>
          <a:xfrm>
            <a:off x="457200" y="3108960"/>
            <a:ext cx="3931920" cy="457200"/>
          </a:xfrm>
          <a:prstGeom prst="roundRect">
            <a:avLst>
              <a:gd name="adj" fmla="val 14000"/>
            </a:avLst>
          </a:prstGeom>
          <a:solidFill>
            <a:srgbClr val="5C6BC0"/>
          </a:solidFill>
          <a:ln/>
        </p:spPr>
      </p:sp>
      <p:sp>
        <p:nvSpPr>
          <p:cNvPr id="21" name="Text 18"/>
          <p:cNvSpPr/>
          <p:nvPr/>
        </p:nvSpPr>
        <p:spPr>
          <a:xfrm>
            <a:off x="548640" y="3182112"/>
            <a:ext cx="3749040" cy="274320"/>
          </a:xfrm>
          <a:prstGeom prst="rect">
            <a:avLst/>
          </a:prstGeom>
          <a:noFill/>
          <a:ln/>
        </p:spPr>
        <p:txBody>
          <a:bodyPr wrap="square" lIns="0" tIns="0" rIns="0" bIns="0" rtlCol="0" anchor="ctr"/>
          <a:lstStyle/>
          <a:p>
            <a:pPr indent="0" marL="0">
              <a:buNone/>
            </a:pPr>
            <a:r>
              <a:rPr lang="en-US" sz="1200" b="1" dirty="0">
                <a:solidFill>
                  <a:srgbClr val="FFFFFF"/>
                </a:solidFill>
                <a:latin typeface="Arial" pitchFamily="34" charset="0"/>
                <a:ea typeface="Arial" pitchFamily="34" charset="-122"/>
                <a:cs typeface="Arial" pitchFamily="34" charset="-120"/>
              </a:rPr>
              <a:t>मानसिक शांति हेतु</a:t>
            </a:r>
            <a:endParaRPr lang="en-US" sz="1200" dirty="0"/>
          </a:p>
        </p:txBody>
      </p:sp>
      <p:sp>
        <p:nvSpPr>
          <p:cNvPr id="22" name="Text 19"/>
          <p:cNvSpPr/>
          <p:nvPr/>
        </p:nvSpPr>
        <p:spPr>
          <a:xfrm>
            <a:off x="502920" y="3639312"/>
            <a:ext cx="3840480" cy="320040"/>
          </a:xfrm>
          <a:prstGeom prst="rect">
            <a:avLst/>
          </a:prstGeom>
          <a:noFill/>
          <a:ln/>
        </p:spPr>
        <p:txBody>
          <a:bodyPr wrap="square" lIns="0" tIns="0" rIns="0" bIns="0" rtlCol="0" anchor="ctr"/>
          <a:lstStyle/>
          <a:p>
            <a:pPr algn="ctr" indent="0" marL="0">
              <a:buNone/>
            </a:pPr>
            <a:r>
              <a:rPr lang="en-US" sz="1600" b="1" dirty="0">
                <a:solidFill>
                  <a:srgbClr val="F0C040"/>
                </a:solidFill>
                <a:latin typeface="Arial" pitchFamily="34" charset="0"/>
                <a:ea typeface="Arial" pitchFamily="34" charset="-122"/>
                <a:cs typeface="Arial" pitchFamily="34" charset="-120"/>
              </a:rPr>
              <a:t>ॐ नमः शिवाय</a:t>
            </a:r>
            <a:endParaRPr lang="en-US" sz="1600" dirty="0"/>
          </a:p>
        </p:txBody>
      </p:sp>
      <p:sp>
        <p:nvSpPr>
          <p:cNvPr id="23" name="Text 20"/>
          <p:cNvSpPr/>
          <p:nvPr/>
        </p:nvSpPr>
        <p:spPr>
          <a:xfrm>
            <a:off x="502920" y="3986784"/>
            <a:ext cx="3840480" cy="219456"/>
          </a:xfrm>
          <a:prstGeom prst="rect">
            <a:avLst/>
          </a:prstGeom>
          <a:noFill/>
          <a:ln/>
        </p:spPr>
        <p:txBody>
          <a:bodyPr wrap="square" lIns="0" tIns="0" rIns="0" bIns="0" rtlCol="0" anchor="ctr"/>
          <a:lstStyle/>
          <a:p>
            <a:pPr indent="0" marL="0">
              <a:buNone/>
            </a:pPr>
            <a:r>
              <a:rPr lang="en-US" sz="1000" i="1" dirty="0">
                <a:solidFill>
                  <a:srgbClr val="9AACCC"/>
                </a:solidFill>
                <a:latin typeface="Arial" pitchFamily="34" charset="0"/>
                <a:ea typeface="Arial" pitchFamily="34" charset="-122"/>
                <a:cs typeface="Arial" pitchFamily="34" charset="-120"/>
              </a:rPr>
              <a:t>जाप: 108 बार प्रतिदिन</a:t>
            </a:r>
            <a:endParaRPr lang="en-US" sz="1000" dirty="0"/>
          </a:p>
        </p:txBody>
      </p:sp>
      <p:sp>
        <p:nvSpPr>
          <p:cNvPr id="24" name="Text 21"/>
          <p:cNvSpPr/>
          <p:nvPr/>
        </p:nvSpPr>
        <p:spPr>
          <a:xfrm>
            <a:off x="502920" y="4242816"/>
            <a:ext cx="3840480" cy="402336"/>
          </a:xfrm>
          <a:prstGeom prst="rect">
            <a:avLst/>
          </a:prstGeom>
          <a:noFill/>
          <a:ln/>
        </p:spPr>
        <p:txBody>
          <a:bodyPr wrap="square" lIns="0" tIns="0" rIns="0" bIns="0" rtlCol="0" anchor="ctr"/>
          <a:lstStyle/>
          <a:p>
            <a:pPr indent="0" marL="0">
              <a:buNone/>
            </a:pPr>
            <a:r>
              <a:rPr lang="en-US" sz="1050" dirty="0">
                <a:solidFill>
                  <a:srgbClr val="FFFFFF"/>
                </a:solidFill>
                <a:latin typeface="Arial" pitchFamily="34" charset="0"/>
                <a:ea typeface="Arial" pitchFamily="34" charset="-122"/>
                <a:cs typeface="Arial" pitchFamily="34" charset="-120"/>
              </a:rPr>
              <a:t>✅ तनाव कम, मन शांत, सकारात्मक ऊर्जा वृद्धि</a:t>
            </a:r>
            <a:endParaRPr lang="en-US" sz="1050" dirty="0"/>
          </a:p>
        </p:txBody>
      </p:sp>
      <p:sp>
        <p:nvSpPr>
          <p:cNvPr id="25" name="Shape 22"/>
          <p:cNvSpPr/>
          <p:nvPr/>
        </p:nvSpPr>
        <p:spPr>
          <a:xfrm>
            <a:off x="4754880" y="3017520"/>
            <a:ext cx="4114800" cy="1719072"/>
          </a:xfrm>
          <a:prstGeom prst="roundRect">
            <a:avLst>
              <a:gd name="adj" fmla="val 5319"/>
            </a:avLst>
          </a:prstGeom>
          <a:solidFill>
            <a:srgbClr val="111F45"/>
          </a:solidFill>
          <a:ln/>
          <a:effectLst>
            <a:outerShdw sx="100000" sy="100000" kx="0" ky="0" algn="bl" rotWithShape="0" blurRad="101600" dist="38100" dir="2700000">
              <a:srgbClr val="000000">
                <a:alpha val="25000"/>
              </a:srgbClr>
            </a:outerShdw>
          </a:effectLst>
        </p:spPr>
      </p:sp>
      <p:sp>
        <p:nvSpPr>
          <p:cNvPr id="26" name="Shape 23"/>
          <p:cNvSpPr/>
          <p:nvPr/>
        </p:nvSpPr>
        <p:spPr>
          <a:xfrm>
            <a:off x="4846320" y="3108960"/>
            <a:ext cx="3931920" cy="457200"/>
          </a:xfrm>
          <a:prstGeom prst="roundRect">
            <a:avLst>
              <a:gd name="adj" fmla="val 14000"/>
            </a:avLst>
          </a:prstGeom>
          <a:solidFill>
            <a:srgbClr val="D4A017"/>
          </a:solidFill>
          <a:ln/>
        </p:spPr>
      </p:sp>
      <p:sp>
        <p:nvSpPr>
          <p:cNvPr id="27" name="Text 24"/>
          <p:cNvSpPr/>
          <p:nvPr/>
        </p:nvSpPr>
        <p:spPr>
          <a:xfrm>
            <a:off x="4937760" y="3182112"/>
            <a:ext cx="3749040" cy="274320"/>
          </a:xfrm>
          <a:prstGeom prst="rect">
            <a:avLst/>
          </a:prstGeom>
          <a:noFill/>
          <a:ln/>
        </p:spPr>
        <p:txBody>
          <a:bodyPr wrap="square" lIns="0" tIns="0" rIns="0" bIns="0" rtlCol="0" anchor="ctr"/>
          <a:lstStyle/>
          <a:p>
            <a:pPr indent="0" marL="0">
              <a:buNone/>
            </a:pPr>
            <a:r>
              <a:rPr lang="en-US" sz="1200" b="1" dirty="0">
                <a:solidFill>
                  <a:srgbClr val="FFFFFF"/>
                </a:solidFill>
                <a:latin typeface="Arial" pitchFamily="34" charset="0"/>
                <a:ea typeface="Arial" pitchFamily="34" charset="-122"/>
                <a:cs typeface="Arial" pitchFamily="34" charset="-120"/>
              </a:rPr>
              <a:t>सूर्य उपाय</a:t>
            </a:r>
            <a:endParaRPr lang="en-US" sz="1200" dirty="0"/>
          </a:p>
        </p:txBody>
      </p:sp>
      <p:sp>
        <p:nvSpPr>
          <p:cNvPr id="28" name="Text 25"/>
          <p:cNvSpPr/>
          <p:nvPr/>
        </p:nvSpPr>
        <p:spPr>
          <a:xfrm>
            <a:off x="4892040" y="3639312"/>
            <a:ext cx="3840480" cy="320040"/>
          </a:xfrm>
          <a:prstGeom prst="rect">
            <a:avLst/>
          </a:prstGeom>
          <a:noFill/>
          <a:ln/>
        </p:spPr>
        <p:txBody>
          <a:bodyPr wrap="square" lIns="0" tIns="0" rIns="0" bIns="0" rtlCol="0" anchor="ctr"/>
          <a:lstStyle/>
          <a:p>
            <a:pPr algn="ctr" indent="0" marL="0">
              <a:buNone/>
            </a:pPr>
            <a:r>
              <a:rPr lang="en-US" sz="1600" b="1" dirty="0">
                <a:solidFill>
                  <a:srgbClr val="F0C040"/>
                </a:solidFill>
                <a:latin typeface="Arial" pitchFamily="34" charset="0"/>
                <a:ea typeface="Arial" pitchFamily="34" charset="-122"/>
                <a:cs typeface="Arial" pitchFamily="34" charset="-120"/>
              </a:rPr>
              <a:t>ॐ सूर्याय नमः</a:t>
            </a:r>
            <a:endParaRPr lang="en-US" sz="1600" dirty="0"/>
          </a:p>
        </p:txBody>
      </p:sp>
      <p:sp>
        <p:nvSpPr>
          <p:cNvPr id="29" name="Text 26"/>
          <p:cNvSpPr/>
          <p:nvPr/>
        </p:nvSpPr>
        <p:spPr>
          <a:xfrm>
            <a:off x="4892040" y="3986784"/>
            <a:ext cx="3840480" cy="219456"/>
          </a:xfrm>
          <a:prstGeom prst="rect">
            <a:avLst/>
          </a:prstGeom>
          <a:noFill/>
          <a:ln/>
        </p:spPr>
        <p:txBody>
          <a:bodyPr wrap="square" lIns="0" tIns="0" rIns="0" bIns="0" rtlCol="0" anchor="ctr"/>
          <a:lstStyle/>
          <a:p>
            <a:pPr indent="0" marL="0">
              <a:buNone/>
            </a:pPr>
            <a:r>
              <a:rPr lang="en-US" sz="1000" i="1" dirty="0">
                <a:solidFill>
                  <a:srgbClr val="9AACCC"/>
                </a:solidFill>
                <a:latin typeface="Arial" pitchFamily="34" charset="0"/>
                <a:ea typeface="Arial" pitchFamily="34" charset="-122"/>
                <a:cs typeface="Arial" pitchFamily="34" charset="-120"/>
              </a:rPr>
              <a:t>जाप: 11 बार प्रतिदिन सुबह</a:t>
            </a:r>
            <a:endParaRPr lang="en-US" sz="1000" dirty="0"/>
          </a:p>
        </p:txBody>
      </p:sp>
      <p:sp>
        <p:nvSpPr>
          <p:cNvPr id="30" name="Text 27"/>
          <p:cNvSpPr/>
          <p:nvPr/>
        </p:nvSpPr>
        <p:spPr>
          <a:xfrm>
            <a:off x="4892040" y="4242816"/>
            <a:ext cx="3840480" cy="402336"/>
          </a:xfrm>
          <a:prstGeom prst="rect">
            <a:avLst/>
          </a:prstGeom>
          <a:noFill/>
          <a:ln/>
        </p:spPr>
        <p:txBody>
          <a:bodyPr wrap="square" lIns="0" tIns="0" rIns="0" bIns="0" rtlCol="0" anchor="ctr"/>
          <a:lstStyle/>
          <a:p>
            <a:pPr indent="0" marL="0">
              <a:buNone/>
            </a:pPr>
            <a:r>
              <a:rPr lang="en-US" sz="1050" dirty="0">
                <a:solidFill>
                  <a:srgbClr val="FFFFFF"/>
                </a:solidFill>
                <a:latin typeface="Arial" pitchFamily="34" charset="0"/>
                <a:ea typeface="Arial" pitchFamily="34" charset="-122"/>
                <a:cs typeface="Arial" pitchFamily="34" charset="-120"/>
              </a:rPr>
              <a:t>✅ आत्मविश्वास, नेतृत्व क्षमता, स्वास्थ्य लाभ</a:t>
            </a:r>
            <a:endParaRPr lang="en-US" sz="10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8E7"/>
        </a:solidFill>
      </p:bgPr>
    </p:bg>
    <p:spTree>
      <p:nvGrpSpPr>
        <p:cNvPr id="1" name=""/>
        <p:cNvGrpSpPr/>
        <p:nvPr/>
      </p:nvGrpSpPr>
      <p:grpSpPr>
        <a:xfrm>
          <a:off x="0" y="0"/>
          <a:ext cx="0" cy="0"/>
          <a:chOff x="0" y="0"/>
          <a:chExt cx="0" cy="0"/>
        </a:xfrm>
      </p:grpSpPr>
      <p:sp>
        <p:nvSpPr>
          <p:cNvPr id="2" name="Text 0"/>
          <p:cNvSpPr/>
          <p:nvPr/>
        </p:nvSpPr>
        <p:spPr>
          <a:xfrm>
            <a:off x="365760" y="502920"/>
            <a:ext cx="7132320" cy="475488"/>
          </a:xfrm>
          <a:prstGeom prst="rect">
            <a:avLst/>
          </a:prstGeom>
          <a:noFill/>
          <a:ln/>
        </p:spPr>
        <p:txBody>
          <a:bodyPr wrap="square" lIns="0" tIns="0" rIns="0" bIns="0" rtlCol="0" anchor="ctr"/>
          <a:lstStyle/>
          <a:p>
            <a:pPr algn="l" indent="0" marL="0">
              <a:buNone/>
            </a:pPr>
            <a:r>
              <a:rPr lang="en-US" sz="2400" b="1" dirty="0">
                <a:solidFill>
                  <a:srgbClr val="0D1B3E"/>
                </a:solidFill>
                <a:latin typeface="Arial" pitchFamily="34" charset="0"/>
                <a:ea typeface="Arial" pitchFamily="34" charset="-122"/>
                <a:cs typeface="Arial" pitchFamily="34" charset="-120"/>
              </a:rPr>
              <a:t>👑 योग एवं दोष विश्लेषण</a:t>
            </a:r>
            <a:endParaRPr lang="en-US" sz="2400" dirty="0"/>
          </a:p>
        </p:txBody>
      </p:sp>
      <p:sp>
        <p:nvSpPr>
          <p:cNvPr id="3" name="Shape 1"/>
          <p:cNvSpPr/>
          <p:nvPr/>
        </p:nvSpPr>
        <p:spPr>
          <a:xfrm>
            <a:off x="365760" y="1005840"/>
            <a:ext cx="8412480" cy="22860"/>
          </a:xfrm>
          <a:prstGeom prst="rect">
            <a:avLst/>
          </a:prstGeom>
          <a:solidFill>
            <a:srgbClr val="D4A017"/>
          </a:solidFill>
          <a:ln/>
        </p:spPr>
      </p:sp>
      <p:pic>
        <p:nvPicPr>
          <p:cNvPr id="4" name="Image 0" descr="preencoded.png">    </p:cNvPr>
          <p:cNvPicPr>
            <a:picLocks noChangeAspect="1"/>
          </p:cNvPicPr>
          <p:nvPr/>
        </p:nvPicPr>
        <p:blipFill>
          <a:blip r:embed="rId1"/>
          <a:stretch>
            <a:fillRect/>
          </a:stretch>
        </p:blipFill>
        <p:spPr>
          <a:xfrm>
            <a:off x="7818120" y="54864"/>
            <a:ext cx="1188720" cy="429768"/>
          </a:xfrm>
          <a:prstGeom prst="rect">
            <a:avLst/>
          </a:prstGeom>
        </p:spPr>
      </p:pic>
      <p:sp>
        <p:nvSpPr>
          <p:cNvPr id="5" name="Text 2"/>
          <p:cNvSpPr/>
          <p:nvPr/>
        </p:nvSpPr>
        <p:spPr>
          <a:xfrm>
            <a:off x="0" y="4846320"/>
            <a:ext cx="9052560" cy="228600"/>
          </a:xfrm>
          <a:prstGeom prst="rect">
            <a:avLst/>
          </a:prstGeom>
          <a:noFill/>
          <a:ln/>
        </p:spPr>
        <p:txBody>
          <a:bodyPr wrap="square" lIns="0" tIns="0" rIns="0" bIns="0" rtlCol="0" anchor="ctr"/>
          <a:lstStyle/>
          <a:p>
            <a:pPr algn="r" indent="0" marL="0">
              <a:buNone/>
            </a:pPr>
            <a:r>
              <a:rPr lang="en-US" sz="900" i="1" dirty="0">
                <a:solidFill>
                  <a:srgbClr val="A07810"/>
                </a:solidFill>
                <a:latin typeface="Arial" pitchFamily="34" charset="0"/>
                <a:ea typeface="Arial" pitchFamily="34" charset="-122"/>
                <a:cs typeface="Arial" pitchFamily="34" charset="-120"/>
              </a:rPr>
              <a:t>www.vedicsage.in</a:t>
            </a:r>
            <a:endParaRPr lang="en-US" sz="900" dirty="0"/>
          </a:p>
        </p:txBody>
      </p:sp>
      <p:sp>
        <p:nvSpPr>
          <p:cNvPr id="6" name="Text 3"/>
          <p:cNvSpPr/>
          <p:nvPr/>
        </p:nvSpPr>
        <p:spPr>
          <a:xfrm>
            <a:off x="274320" y="4873752"/>
            <a:ext cx="7132320" cy="182880"/>
          </a:xfrm>
          <a:prstGeom prst="rect">
            <a:avLst/>
          </a:prstGeom>
          <a:noFill/>
          <a:ln/>
        </p:spPr>
        <p:txBody>
          <a:bodyPr wrap="square" lIns="0" tIns="0" rIns="0" bIns="0" rtlCol="0" anchor="ctr"/>
          <a:lstStyle/>
          <a:p>
            <a:pPr algn="l" indent="0" marL="0">
              <a:buNone/>
            </a:pPr>
            <a:r>
              <a:rPr lang="en-US" sz="800" i="1" dirty="0">
                <a:solidFill>
                  <a:srgbClr val="7A8FA8"/>
                </a:solidFill>
                <a:latin typeface="Arial" pitchFamily="34" charset="0"/>
                <a:ea typeface="Arial" pitchFamily="34" charset="-122"/>
                <a:cs typeface="Arial" pitchFamily="34" charset="-120"/>
              </a:rPr>
              <a:t>VedicSage | प्रीमियम कुंडली रिपोर्ट | 17 नवम्बर 2009 | मुंबई, महाराष्ट्र</a:t>
            </a:r>
            <a:endParaRPr lang="en-US" sz="800" dirty="0"/>
          </a:p>
        </p:txBody>
      </p:sp>
      <p:sp>
        <p:nvSpPr>
          <p:cNvPr id="7" name="Shape 4"/>
          <p:cNvSpPr/>
          <p:nvPr/>
        </p:nvSpPr>
        <p:spPr>
          <a:xfrm>
            <a:off x="365760" y="1143000"/>
            <a:ext cx="4023360" cy="1965960"/>
          </a:xfrm>
          <a:prstGeom prst="roundRect">
            <a:avLst>
              <a:gd name="adj" fmla="val 4651"/>
            </a:avLst>
          </a:prstGeom>
          <a:solidFill>
            <a:srgbClr val="FFFFFF"/>
          </a:solidFill>
          <a:ln/>
          <a:effectLst>
            <a:outerShdw sx="100000" sy="100000" kx="0" ky="0" algn="bl" rotWithShape="0" blurRad="101600" dist="38100" dir="2700000">
              <a:srgbClr val="000000">
                <a:alpha val="25000"/>
              </a:srgbClr>
            </a:outerShdw>
          </a:effectLst>
        </p:spPr>
      </p:sp>
      <p:sp>
        <p:nvSpPr>
          <p:cNvPr id="8" name="Shape 5"/>
          <p:cNvSpPr/>
          <p:nvPr/>
        </p:nvSpPr>
        <p:spPr>
          <a:xfrm>
            <a:off x="1783080" y="1188720"/>
            <a:ext cx="1188720" cy="914400"/>
          </a:xfrm>
          <a:prstGeom prst="ellipse">
            <a:avLst/>
          </a:prstGeom>
          <a:solidFill>
            <a:srgbClr val="D4A017">
              <a:alpha val="12000"/>
            </a:srgbClr>
          </a:solidFill>
          <a:ln w="25400">
            <a:solidFill>
              <a:srgbClr val="D4A017"/>
            </a:solidFill>
            <a:prstDash val="solid"/>
          </a:ln>
        </p:spPr>
      </p:sp>
      <p:sp>
        <p:nvSpPr>
          <p:cNvPr id="9" name="Text 6"/>
          <p:cNvSpPr/>
          <p:nvPr/>
        </p:nvSpPr>
        <p:spPr>
          <a:xfrm>
            <a:off x="1783080" y="1188720"/>
            <a:ext cx="1188720" cy="914400"/>
          </a:xfrm>
          <a:prstGeom prst="rect">
            <a:avLst/>
          </a:prstGeom>
          <a:noFill/>
          <a:ln/>
        </p:spPr>
        <p:txBody>
          <a:bodyPr wrap="square" rtlCol="0" anchor="ctr"/>
          <a:lstStyle/>
          <a:p>
            <a:pPr algn="ctr" indent="0" marL="0">
              <a:buNone/>
            </a:pPr>
            <a:r>
              <a:rPr lang="en-US" sz="2600" dirty="0">
                <a:solidFill>
                  <a:srgbClr val="000000"/>
                </a:solidFill>
                <a:latin typeface="Arial" pitchFamily="34" charset="0"/>
                <a:ea typeface="Arial" pitchFamily="34" charset="-122"/>
                <a:cs typeface="Arial" pitchFamily="34" charset="-120"/>
              </a:rPr>
              <a:t>👑</a:t>
            </a:r>
            <a:endParaRPr lang="en-US" sz="2600" dirty="0"/>
          </a:p>
        </p:txBody>
      </p:sp>
      <p:sp>
        <p:nvSpPr>
          <p:cNvPr id="10" name="Text 7"/>
          <p:cNvSpPr/>
          <p:nvPr/>
        </p:nvSpPr>
        <p:spPr>
          <a:xfrm>
            <a:off x="502920" y="2176272"/>
            <a:ext cx="3749040" cy="274320"/>
          </a:xfrm>
          <a:prstGeom prst="rect">
            <a:avLst/>
          </a:prstGeom>
          <a:noFill/>
          <a:ln/>
        </p:spPr>
        <p:txBody>
          <a:bodyPr wrap="square" lIns="0" tIns="0" rIns="0" bIns="0" rtlCol="0" anchor="ctr"/>
          <a:lstStyle/>
          <a:p>
            <a:pPr algn="ctr" indent="0" marL="0">
              <a:buNone/>
            </a:pPr>
            <a:r>
              <a:rPr lang="en-US" sz="1400" b="1" dirty="0">
                <a:solidFill>
                  <a:srgbClr val="D4A017"/>
                </a:solidFill>
                <a:latin typeface="Arial" pitchFamily="34" charset="0"/>
                <a:ea typeface="Arial" pitchFamily="34" charset="-122"/>
                <a:cs typeface="Arial" pitchFamily="34" charset="-120"/>
              </a:rPr>
              <a:t>राजयोग</a:t>
            </a:r>
            <a:endParaRPr lang="en-US" sz="1400" dirty="0"/>
          </a:p>
        </p:txBody>
      </p:sp>
      <p:sp>
        <p:nvSpPr>
          <p:cNvPr id="11" name="Text 8"/>
          <p:cNvSpPr/>
          <p:nvPr/>
        </p:nvSpPr>
        <p:spPr>
          <a:xfrm>
            <a:off x="502920" y="2468880"/>
            <a:ext cx="3749040" cy="237744"/>
          </a:xfrm>
          <a:prstGeom prst="rect">
            <a:avLst/>
          </a:prstGeom>
          <a:noFill/>
          <a:ln/>
        </p:spPr>
        <p:txBody>
          <a:bodyPr wrap="square" lIns="0" tIns="0" rIns="0" bIns="0" rtlCol="0" anchor="ctr"/>
          <a:lstStyle/>
          <a:p>
            <a:pPr algn="ctr" indent="0" marL="0">
              <a:buNone/>
            </a:pPr>
            <a:r>
              <a:rPr lang="en-US" sz="1100" i="1" dirty="0">
                <a:solidFill>
                  <a:srgbClr val="555555"/>
                </a:solidFill>
                <a:latin typeface="Arial" pitchFamily="34" charset="0"/>
                <a:ea typeface="Arial" pitchFamily="34" charset="-122"/>
                <a:cs typeface="Arial" pitchFamily="34" charset="-120"/>
              </a:rPr>
              <a:t>नेतृत्व एवं उपलब्धियों के संकेत</a:t>
            </a:r>
            <a:endParaRPr lang="en-US" sz="1100" dirty="0"/>
          </a:p>
        </p:txBody>
      </p:sp>
      <p:sp>
        <p:nvSpPr>
          <p:cNvPr id="12" name="Text 9"/>
          <p:cNvSpPr/>
          <p:nvPr/>
        </p:nvSpPr>
        <p:spPr>
          <a:xfrm>
            <a:off x="548640" y="2724912"/>
            <a:ext cx="3657600" cy="219456"/>
          </a:xfrm>
          <a:prstGeom prst="rect">
            <a:avLst/>
          </a:prstGeom>
          <a:noFill/>
          <a:ln/>
        </p:spPr>
        <p:txBody>
          <a:bodyPr wrap="square" lIns="0" tIns="0" rIns="0" bIns="0" rtlCol="0" anchor="ctr"/>
          <a:lstStyle/>
          <a:p>
            <a:pPr marL="342900" indent="-342900">
              <a:buSzPct val="100000"/>
              <a:buChar char="▸"/>
            </a:pPr>
            <a:r>
              <a:rPr lang="en-US" sz="1100" dirty="0">
                <a:solidFill>
                  <a:srgbClr val="0D1B3E"/>
                </a:solidFill>
                <a:latin typeface="Arial" pitchFamily="34" charset="0"/>
                <a:ea typeface="Arial" pitchFamily="34" charset="-122"/>
                <a:cs typeface="Arial" pitchFamily="34" charset="-120"/>
              </a:rPr>
              <a:t>करियर में अवसर</a:t>
            </a:r>
            <a:endParaRPr lang="en-US" sz="1100" dirty="0"/>
          </a:p>
        </p:txBody>
      </p:sp>
      <p:sp>
        <p:nvSpPr>
          <p:cNvPr id="13" name="Text 10"/>
          <p:cNvSpPr/>
          <p:nvPr/>
        </p:nvSpPr>
        <p:spPr>
          <a:xfrm>
            <a:off x="548640" y="2980944"/>
            <a:ext cx="3657600" cy="219456"/>
          </a:xfrm>
          <a:prstGeom prst="rect">
            <a:avLst/>
          </a:prstGeom>
          <a:noFill/>
          <a:ln/>
        </p:spPr>
        <p:txBody>
          <a:bodyPr wrap="square" lIns="0" tIns="0" rIns="0" bIns="0" rtlCol="0" anchor="ctr"/>
          <a:lstStyle/>
          <a:p>
            <a:pPr marL="342900" indent="-342900">
              <a:buSzPct val="100000"/>
              <a:buChar char="▸"/>
            </a:pPr>
            <a:r>
              <a:rPr lang="en-US" sz="1100" dirty="0">
                <a:solidFill>
                  <a:srgbClr val="0D1B3E"/>
                </a:solidFill>
                <a:latin typeface="Arial" pitchFamily="34" charset="0"/>
                <a:ea typeface="Arial" pitchFamily="34" charset="-122"/>
                <a:cs typeface="Arial" pitchFamily="34" charset="-120"/>
              </a:rPr>
              <a:t>समाज में सम्मान</a:t>
            </a:r>
            <a:endParaRPr lang="en-US" sz="1100" dirty="0"/>
          </a:p>
        </p:txBody>
      </p:sp>
      <p:sp>
        <p:nvSpPr>
          <p:cNvPr id="14" name="Text 11"/>
          <p:cNvSpPr/>
          <p:nvPr/>
        </p:nvSpPr>
        <p:spPr>
          <a:xfrm>
            <a:off x="548640" y="3236976"/>
            <a:ext cx="3657600" cy="219456"/>
          </a:xfrm>
          <a:prstGeom prst="rect">
            <a:avLst/>
          </a:prstGeom>
          <a:noFill/>
          <a:ln/>
        </p:spPr>
        <p:txBody>
          <a:bodyPr wrap="square" lIns="0" tIns="0" rIns="0" bIns="0" rtlCol="0" anchor="ctr"/>
          <a:lstStyle/>
          <a:p>
            <a:pPr marL="342900" indent="-342900">
              <a:buSzPct val="100000"/>
              <a:buChar char="▸"/>
            </a:pPr>
            <a:r>
              <a:rPr lang="en-US" sz="1100" dirty="0">
                <a:solidFill>
                  <a:srgbClr val="0D1B3E"/>
                </a:solidFill>
                <a:latin typeface="Arial" pitchFamily="34" charset="0"/>
                <a:ea typeface="Arial" pitchFamily="34" charset="-122"/>
                <a:cs typeface="Arial" pitchFamily="34" charset="-120"/>
              </a:rPr>
              <a:t>जीवन में पहचान</a:t>
            </a:r>
            <a:endParaRPr lang="en-US" sz="1100" dirty="0"/>
          </a:p>
        </p:txBody>
      </p:sp>
      <p:sp>
        <p:nvSpPr>
          <p:cNvPr id="15" name="Shape 12"/>
          <p:cNvSpPr/>
          <p:nvPr/>
        </p:nvSpPr>
        <p:spPr>
          <a:xfrm>
            <a:off x="4754880" y="1143000"/>
            <a:ext cx="4023360" cy="1965960"/>
          </a:xfrm>
          <a:prstGeom prst="roundRect">
            <a:avLst>
              <a:gd name="adj" fmla="val 4651"/>
            </a:avLst>
          </a:prstGeom>
          <a:solidFill>
            <a:srgbClr val="FFFFFF"/>
          </a:solidFill>
          <a:ln/>
          <a:effectLst>
            <a:outerShdw sx="100000" sy="100000" kx="0" ky="0" algn="bl" rotWithShape="0" blurRad="101600" dist="38100" dir="2700000">
              <a:srgbClr val="000000">
                <a:alpha val="25000"/>
              </a:srgbClr>
            </a:outerShdw>
          </a:effectLst>
        </p:spPr>
      </p:sp>
      <p:sp>
        <p:nvSpPr>
          <p:cNvPr id="16" name="Shape 13"/>
          <p:cNvSpPr/>
          <p:nvPr/>
        </p:nvSpPr>
        <p:spPr>
          <a:xfrm>
            <a:off x="6172200" y="1188720"/>
            <a:ext cx="1188720" cy="914400"/>
          </a:xfrm>
          <a:prstGeom prst="ellipse">
            <a:avLst/>
          </a:prstGeom>
          <a:solidFill>
            <a:srgbClr val="1A7A4A">
              <a:alpha val="12000"/>
            </a:srgbClr>
          </a:solidFill>
          <a:ln w="25400">
            <a:solidFill>
              <a:srgbClr val="1A7A4A"/>
            </a:solidFill>
            <a:prstDash val="solid"/>
          </a:ln>
        </p:spPr>
      </p:sp>
      <p:sp>
        <p:nvSpPr>
          <p:cNvPr id="17" name="Text 14"/>
          <p:cNvSpPr/>
          <p:nvPr/>
        </p:nvSpPr>
        <p:spPr>
          <a:xfrm>
            <a:off x="6172200" y="1188720"/>
            <a:ext cx="1188720" cy="914400"/>
          </a:xfrm>
          <a:prstGeom prst="rect">
            <a:avLst/>
          </a:prstGeom>
          <a:noFill/>
          <a:ln/>
        </p:spPr>
        <p:txBody>
          <a:bodyPr wrap="square" rtlCol="0" anchor="ctr"/>
          <a:lstStyle/>
          <a:p>
            <a:pPr algn="ctr" indent="0" marL="0">
              <a:buNone/>
            </a:pPr>
            <a:r>
              <a:rPr lang="en-US" sz="2600" dirty="0">
                <a:solidFill>
                  <a:srgbClr val="000000"/>
                </a:solidFill>
                <a:latin typeface="Arial" pitchFamily="34" charset="0"/>
                <a:ea typeface="Arial" pitchFamily="34" charset="-122"/>
                <a:cs typeface="Arial" pitchFamily="34" charset="-120"/>
              </a:rPr>
              <a:t>💼</a:t>
            </a:r>
            <a:endParaRPr lang="en-US" sz="2600" dirty="0"/>
          </a:p>
        </p:txBody>
      </p:sp>
      <p:sp>
        <p:nvSpPr>
          <p:cNvPr id="18" name="Text 15"/>
          <p:cNvSpPr/>
          <p:nvPr/>
        </p:nvSpPr>
        <p:spPr>
          <a:xfrm>
            <a:off x="4892040" y="2176272"/>
            <a:ext cx="3749040" cy="274320"/>
          </a:xfrm>
          <a:prstGeom prst="rect">
            <a:avLst/>
          </a:prstGeom>
          <a:noFill/>
          <a:ln/>
        </p:spPr>
        <p:txBody>
          <a:bodyPr wrap="square" lIns="0" tIns="0" rIns="0" bIns="0" rtlCol="0" anchor="ctr"/>
          <a:lstStyle/>
          <a:p>
            <a:pPr algn="ctr" indent="0" marL="0">
              <a:buNone/>
            </a:pPr>
            <a:r>
              <a:rPr lang="en-US" sz="1400" b="1" dirty="0">
                <a:solidFill>
                  <a:srgbClr val="1A7A4A"/>
                </a:solidFill>
                <a:latin typeface="Arial" pitchFamily="34" charset="0"/>
                <a:ea typeface="Arial" pitchFamily="34" charset="-122"/>
                <a:cs typeface="Arial" pitchFamily="34" charset="-120"/>
              </a:rPr>
              <a:t>धन योग</a:t>
            </a:r>
            <a:endParaRPr lang="en-US" sz="1400" dirty="0"/>
          </a:p>
        </p:txBody>
      </p:sp>
      <p:sp>
        <p:nvSpPr>
          <p:cNvPr id="19" name="Text 16"/>
          <p:cNvSpPr/>
          <p:nvPr/>
        </p:nvSpPr>
        <p:spPr>
          <a:xfrm>
            <a:off x="4892040" y="2468880"/>
            <a:ext cx="3749040" cy="237744"/>
          </a:xfrm>
          <a:prstGeom prst="rect">
            <a:avLst/>
          </a:prstGeom>
          <a:noFill/>
          <a:ln/>
        </p:spPr>
        <p:txBody>
          <a:bodyPr wrap="square" lIns="0" tIns="0" rIns="0" bIns="0" rtlCol="0" anchor="ctr"/>
          <a:lstStyle/>
          <a:p>
            <a:pPr algn="ctr" indent="0" marL="0">
              <a:buNone/>
            </a:pPr>
            <a:r>
              <a:rPr lang="en-US" sz="1100" i="1" dirty="0">
                <a:solidFill>
                  <a:srgbClr val="555555"/>
                </a:solidFill>
                <a:latin typeface="Arial" pitchFamily="34" charset="0"/>
                <a:ea typeface="Arial" pitchFamily="34" charset="-122"/>
                <a:cs typeface="Arial" pitchFamily="34" charset="-120"/>
              </a:rPr>
              <a:t>धन संचय की मजबूत संभावनाएँ</a:t>
            </a:r>
            <a:endParaRPr lang="en-US" sz="1100" dirty="0"/>
          </a:p>
        </p:txBody>
      </p:sp>
      <p:sp>
        <p:nvSpPr>
          <p:cNvPr id="20" name="Text 17"/>
          <p:cNvSpPr/>
          <p:nvPr/>
        </p:nvSpPr>
        <p:spPr>
          <a:xfrm>
            <a:off x="4937760" y="2724912"/>
            <a:ext cx="3657600" cy="219456"/>
          </a:xfrm>
          <a:prstGeom prst="rect">
            <a:avLst/>
          </a:prstGeom>
          <a:noFill/>
          <a:ln/>
        </p:spPr>
        <p:txBody>
          <a:bodyPr wrap="square" lIns="0" tIns="0" rIns="0" bIns="0" rtlCol="0" anchor="ctr"/>
          <a:lstStyle/>
          <a:p>
            <a:pPr marL="342900" indent="-342900">
              <a:buSzPct val="100000"/>
              <a:buChar char="▸"/>
            </a:pPr>
            <a:r>
              <a:rPr lang="en-US" sz="1100" dirty="0">
                <a:solidFill>
                  <a:srgbClr val="0D1B3E"/>
                </a:solidFill>
                <a:latin typeface="Arial" pitchFamily="34" charset="0"/>
                <a:ea typeface="Arial" pitchFamily="34" charset="-122"/>
                <a:cs typeface="Arial" pitchFamily="34" charset="-120"/>
              </a:rPr>
              <a:t>तकनीकी क्षेत्र</a:t>
            </a:r>
            <a:endParaRPr lang="en-US" sz="1100" dirty="0"/>
          </a:p>
        </p:txBody>
      </p:sp>
      <p:sp>
        <p:nvSpPr>
          <p:cNvPr id="21" name="Text 18"/>
          <p:cNvSpPr/>
          <p:nvPr/>
        </p:nvSpPr>
        <p:spPr>
          <a:xfrm>
            <a:off x="4937760" y="2980944"/>
            <a:ext cx="3657600" cy="219456"/>
          </a:xfrm>
          <a:prstGeom prst="rect">
            <a:avLst/>
          </a:prstGeom>
          <a:noFill/>
          <a:ln/>
        </p:spPr>
        <p:txBody>
          <a:bodyPr wrap="square" lIns="0" tIns="0" rIns="0" bIns="0" rtlCol="0" anchor="ctr"/>
          <a:lstStyle/>
          <a:p>
            <a:pPr marL="342900" indent="-342900">
              <a:buSzPct val="100000"/>
              <a:buChar char="▸"/>
            </a:pPr>
            <a:r>
              <a:rPr lang="en-US" sz="1100" dirty="0">
                <a:solidFill>
                  <a:srgbClr val="0D1B3E"/>
                </a:solidFill>
                <a:latin typeface="Arial" pitchFamily="34" charset="0"/>
                <a:ea typeface="Arial" pitchFamily="34" charset="-122"/>
                <a:cs typeface="Arial" pitchFamily="34" charset="-120"/>
              </a:rPr>
              <a:t>व्यवसाय</a:t>
            </a:r>
            <a:endParaRPr lang="en-US" sz="1100" dirty="0"/>
          </a:p>
        </p:txBody>
      </p:sp>
      <p:sp>
        <p:nvSpPr>
          <p:cNvPr id="22" name="Text 19"/>
          <p:cNvSpPr/>
          <p:nvPr/>
        </p:nvSpPr>
        <p:spPr>
          <a:xfrm>
            <a:off x="4937760" y="3236976"/>
            <a:ext cx="3657600" cy="219456"/>
          </a:xfrm>
          <a:prstGeom prst="rect">
            <a:avLst/>
          </a:prstGeom>
          <a:noFill/>
          <a:ln/>
        </p:spPr>
        <p:txBody>
          <a:bodyPr wrap="square" lIns="0" tIns="0" rIns="0" bIns="0" rtlCol="0" anchor="ctr"/>
          <a:lstStyle/>
          <a:p>
            <a:pPr marL="342900" indent="-342900">
              <a:buSzPct val="100000"/>
              <a:buChar char="▸"/>
            </a:pPr>
            <a:r>
              <a:rPr lang="en-US" sz="1100" dirty="0">
                <a:solidFill>
                  <a:srgbClr val="0D1B3E"/>
                </a:solidFill>
                <a:latin typeface="Arial" pitchFamily="34" charset="0"/>
                <a:ea typeface="Arial" pitchFamily="34" charset="-122"/>
                <a:cs typeface="Arial" pitchFamily="34" charset="-120"/>
              </a:rPr>
              <a:t>निवेश से लाभ</a:t>
            </a:r>
            <a:endParaRPr lang="en-US" sz="1100" dirty="0"/>
          </a:p>
        </p:txBody>
      </p:sp>
      <p:sp>
        <p:nvSpPr>
          <p:cNvPr id="23" name="Shape 20"/>
          <p:cNvSpPr/>
          <p:nvPr/>
        </p:nvSpPr>
        <p:spPr>
          <a:xfrm>
            <a:off x="365760" y="3218688"/>
            <a:ext cx="8412480" cy="1691640"/>
          </a:xfrm>
          <a:prstGeom prst="roundRect">
            <a:avLst>
              <a:gd name="adj" fmla="val 5405"/>
            </a:avLst>
          </a:prstGeom>
          <a:solidFill>
            <a:srgbClr val="FFFFFF"/>
          </a:solidFill>
          <a:ln/>
          <a:effectLst>
            <a:outerShdw sx="100000" sy="100000" kx="0" ky="0" algn="bl" rotWithShape="0" blurRad="101600" dist="38100" dir="2700000">
              <a:srgbClr val="000000">
                <a:alpha val="25000"/>
              </a:srgbClr>
            </a:outerShdw>
          </a:effectLst>
        </p:spPr>
      </p:sp>
      <p:sp>
        <p:nvSpPr>
          <p:cNvPr id="24" name="Text 21"/>
          <p:cNvSpPr/>
          <p:nvPr/>
        </p:nvSpPr>
        <p:spPr>
          <a:xfrm>
            <a:off x="548640" y="3291840"/>
            <a:ext cx="8229600" cy="274320"/>
          </a:xfrm>
          <a:prstGeom prst="rect">
            <a:avLst/>
          </a:prstGeom>
          <a:noFill/>
          <a:ln/>
        </p:spPr>
        <p:txBody>
          <a:bodyPr wrap="square" lIns="0" tIns="0" rIns="0" bIns="0" rtlCol="0" anchor="ctr"/>
          <a:lstStyle/>
          <a:p>
            <a:pPr indent="0" marL="0">
              <a:buNone/>
            </a:pPr>
            <a:r>
              <a:rPr lang="en-US" sz="1300" b="1" dirty="0">
                <a:solidFill>
                  <a:srgbClr val="0D1B3E"/>
                </a:solidFill>
                <a:latin typeface="Arial" pitchFamily="34" charset="0"/>
                <a:ea typeface="Arial" pitchFamily="34" charset="-122"/>
                <a:cs typeface="Arial" pitchFamily="34" charset="-120"/>
              </a:rPr>
              <a:t>🌟 व्यक्तिगत उपाय (साप्ताहिक)</a:t>
            </a:r>
            <a:endParaRPr lang="en-US" sz="1300" dirty="0"/>
          </a:p>
        </p:txBody>
      </p:sp>
      <p:sp>
        <p:nvSpPr>
          <p:cNvPr id="25" name="Text 22"/>
          <p:cNvSpPr/>
          <p:nvPr/>
        </p:nvSpPr>
        <p:spPr>
          <a:xfrm>
            <a:off x="457200" y="3639312"/>
            <a:ext cx="1188720" cy="256032"/>
          </a:xfrm>
          <a:prstGeom prst="rect">
            <a:avLst/>
          </a:prstGeom>
          <a:noFill/>
          <a:ln/>
        </p:spPr>
        <p:txBody>
          <a:bodyPr wrap="square" lIns="0" tIns="0" rIns="0" bIns="0" rtlCol="0" anchor="ctr"/>
          <a:lstStyle/>
          <a:p>
            <a:pPr indent="0" marL="0">
              <a:buNone/>
            </a:pPr>
            <a:r>
              <a:rPr lang="en-US" sz="1100" b="1" dirty="0">
                <a:solidFill>
                  <a:srgbClr val="B85000"/>
                </a:solidFill>
                <a:latin typeface="Arial" pitchFamily="34" charset="0"/>
                <a:ea typeface="Arial" pitchFamily="34" charset="-122"/>
                <a:cs typeface="Arial" pitchFamily="34" charset="-120"/>
              </a:rPr>
              <a:t>☀️ प्रतिदिन</a:t>
            </a:r>
            <a:endParaRPr lang="en-US" sz="1100" dirty="0"/>
          </a:p>
        </p:txBody>
      </p:sp>
      <p:sp>
        <p:nvSpPr>
          <p:cNvPr id="26" name="Text 23"/>
          <p:cNvSpPr/>
          <p:nvPr/>
        </p:nvSpPr>
        <p:spPr>
          <a:xfrm>
            <a:off x="1645920" y="3639312"/>
            <a:ext cx="2834640" cy="256032"/>
          </a:xfrm>
          <a:prstGeom prst="rect">
            <a:avLst/>
          </a:prstGeom>
          <a:noFill/>
          <a:ln/>
        </p:spPr>
        <p:txBody>
          <a:bodyPr wrap="square" lIns="0" tIns="0" rIns="0" bIns="0" rtlCol="0" anchor="ctr"/>
          <a:lstStyle/>
          <a:p>
            <a:pPr indent="0" marL="0">
              <a:buNone/>
            </a:pPr>
            <a:r>
              <a:rPr lang="en-US" sz="1100" dirty="0">
                <a:solidFill>
                  <a:srgbClr val="333333"/>
                </a:solidFill>
                <a:latin typeface="Arial" pitchFamily="34" charset="0"/>
                <a:ea typeface="Arial" pitchFamily="34" charset="-122"/>
                <a:cs typeface="Arial" pitchFamily="34" charset="-120"/>
              </a:rPr>
              <a:t>सूर्य को जल अर्पित करें • 10 मिनट ध्यान करें</a:t>
            </a:r>
            <a:endParaRPr lang="en-US" sz="1100" dirty="0"/>
          </a:p>
        </p:txBody>
      </p:sp>
      <p:sp>
        <p:nvSpPr>
          <p:cNvPr id="27" name="Text 24"/>
          <p:cNvSpPr/>
          <p:nvPr/>
        </p:nvSpPr>
        <p:spPr>
          <a:xfrm>
            <a:off x="4663440" y="3639312"/>
            <a:ext cx="1188720" cy="256032"/>
          </a:xfrm>
          <a:prstGeom prst="rect">
            <a:avLst/>
          </a:prstGeom>
          <a:noFill/>
          <a:ln/>
        </p:spPr>
        <p:txBody>
          <a:bodyPr wrap="square" lIns="0" tIns="0" rIns="0" bIns="0" rtlCol="0" anchor="ctr"/>
          <a:lstStyle/>
          <a:p>
            <a:pPr indent="0" marL="0">
              <a:buNone/>
            </a:pPr>
            <a:r>
              <a:rPr lang="en-US" sz="1100" b="1" dirty="0">
                <a:solidFill>
                  <a:srgbClr val="B85000"/>
                </a:solidFill>
                <a:latin typeface="Arial" pitchFamily="34" charset="0"/>
                <a:ea typeface="Arial" pitchFamily="34" charset="-122"/>
                <a:cs typeface="Arial" pitchFamily="34" charset="-120"/>
              </a:rPr>
              <a:t>🟡 गुरुवार</a:t>
            </a:r>
            <a:endParaRPr lang="en-US" sz="1100" dirty="0"/>
          </a:p>
        </p:txBody>
      </p:sp>
      <p:sp>
        <p:nvSpPr>
          <p:cNvPr id="28" name="Text 25"/>
          <p:cNvSpPr/>
          <p:nvPr/>
        </p:nvSpPr>
        <p:spPr>
          <a:xfrm>
            <a:off x="5852160" y="3639312"/>
            <a:ext cx="2834640" cy="256032"/>
          </a:xfrm>
          <a:prstGeom prst="rect">
            <a:avLst/>
          </a:prstGeom>
          <a:noFill/>
          <a:ln/>
        </p:spPr>
        <p:txBody>
          <a:bodyPr wrap="square" lIns="0" tIns="0" rIns="0" bIns="0" rtlCol="0" anchor="ctr"/>
          <a:lstStyle/>
          <a:p>
            <a:pPr indent="0" marL="0">
              <a:buNone/>
            </a:pPr>
            <a:r>
              <a:rPr lang="en-US" sz="1100" dirty="0">
                <a:solidFill>
                  <a:srgbClr val="333333"/>
                </a:solidFill>
                <a:latin typeface="Arial" pitchFamily="34" charset="0"/>
                <a:ea typeface="Arial" pitchFamily="34" charset="-122"/>
                <a:cs typeface="Arial" pitchFamily="34" charset="-120"/>
              </a:rPr>
              <a:t>पीले फल दान करें • गुरु मंत्र का जाप करें</a:t>
            </a:r>
            <a:endParaRPr lang="en-US" sz="1100" dirty="0"/>
          </a:p>
        </p:txBody>
      </p:sp>
      <p:sp>
        <p:nvSpPr>
          <p:cNvPr id="29" name="Text 26"/>
          <p:cNvSpPr/>
          <p:nvPr/>
        </p:nvSpPr>
        <p:spPr>
          <a:xfrm>
            <a:off x="457200" y="4187952"/>
            <a:ext cx="1188720" cy="256032"/>
          </a:xfrm>
          <a:prstGeom prst="rect">
            <a:avLst/>
          </a:prstGeom>
          <a:noFill/>
          <a:ln/>
        </p:spPr>
        <p:txBody>
          <a:bodyPr wrap="square" lIns="0" tIns="0" rIns="0" bIns="0" rtlCol="0" anchor="ctr"/>
          <a:lstStyle/>
          <a:p>
            <a:pPr indent="0" marL="0">
              <a:buNone/>
            </a:pPr>
            <a:r>
              <a:rPr lang="en-US" sz="1100" b="1" dirty="0">
                <a:solidFill>
                  <a:srgbClr val="B85000"/>
                </a:solidFill>
                <a:latin typeface="Arial" pitchFamily="34" charset="0"/>
                <a:ea typeface="Arial" pitchFamily="34" charset="-122"/>
                <a:cs typeface="Arial" pitchFamily="34" charset="-120"/>
              </a:rPr>
              <a:t>🔴 मंगलवार</a:t>
            </a:r>
            <a:endParaRPr lang="en-US" sz="1100" dirty="0"/>
          </a:p>
        </p:txBody>
      </p:sp>
      <p:sp>
        <p:nvSpPr>
          <p:cNvPr id="30" name="Text 27"/>
          <p:cNvSpPr/>
          <p:nvPr/>
        </p:nvSpPr>
        <p:spPr>
          <a:xfrm>
            <a:off x="1645920" y="4187952"/>
            <a:ext cx="2834640" cy="256032"/>
          </a:xfrm>
          <a:prstGeom prst="rect">
            <a:avLst/>
          </a:prstGeom>
          <a:noFill/>
          <a:ln/>
        </p:spPr>
        <p:txBody>
          <a:bodyPr wrap="square" lIns="0" tIns="0" rIns="0" bIns="0" rtlCol="0" anchor="ctr"/>
          <a:lstStyle/>
          <a:p>
            <a:pPr indent="0" marL="0">
              <a:buNone/>
            </a:pPr>
            <a:r>
              <a:rPr lang="en-US" sz="1100" dirty="0">
                <a:solidFill>
                  <a:srgbClr val="333333"/>
                </a:solidFill>
                <a:latin typeface="Arial" pitchFamily="34" charset="0"/>
                <a:ea typeface="Arial" pitchFamily="34" charset="-122"/>
                <a:cs typeface="Arial" pitchFamily="34" charset="-120"/>
              </a:rPr>
              <a:t>हनुमान चालीसा पढ़ें • जरूरतमंद को भोजन कराएं</a:t>
            </a:r>
            <a:endParaRPr lang="en-US" sz="1100" dirty="0"/>
          </a:p>
        </p:txBody>
      </p:sp>
      <p:sp>
        <p:nvSpPr>
          <p:cNvPr id="31" name="Text 28"/>
          <p:cNvSpPr/>
          <p:nvPr/>
        </p:nvSpPr>
        <p:spPr>
          <a:xfrm>
            <a:off x="4663440" y="4187952"/>
            <a:ext cx="1188720" cy="256032"/>
          </a:xfrm>
          <a:prstGeom prst="rect">
            <a:avLst/>
          </a:prstGeom>
          <a:noFill/>
          <a:ln/>
        </p:spPr>
        <p:txBody>
          <a:bodyPr wrap="square" lIns="0" tIns="0" rIns="0" bIns="0" rtlCol="0" anchor="ctr"/>
          <a:lstStyle/>
          <a:p>
            <a:pPr indent="0" marL="0">
              <a:buNone/>
            </a:pPr>
            <a:r>
              <a:rPr lang="en-US" sz="1100" b="1" dirty="0">
                <a:solidFill>
                  <a:srgbClr val="B85000"/>
                </a:solidFill>
                <a:latin typeface="Arial" pitchFamily="34" charset="0"/>
                <a:ea typeface="Arial" pitchFamily="34" charset="-122"/>
                <a:cs typeface="Arial" pitchFamily="34" charset="-120"/>
              </a:rPr>
              <a:t>⚫ शनिवार</a:t>
            </a:r>
            <a:endParaRPr lang="en-US" sz="1100" dirty="0"/>
          </a:p>
        </p:txBody>
      </p:sp>
      <p:sp>
        <p:nvSpPr>
          <p:cNvPr id="32" name="Text 29"/>
          <p:cNvSpPr/>
          <p:nvPr/>
        </p:nvSpPr>
        <p:spPr>
          <a:xfrm>
            <a:off x="5852160" y="4187952"/>
            <a:ext cx="2834640" cy="256032"/>
          </a:xfrm>
          <a:prstGeom prst="rect">
            <a:avLst/>
          </a:prstGeom>
          <a:noFill/>
          <a:ln/>
        </p:spPr>
        <p:txBody>
          <a:bodyPr wrap="square" lIns="0" tIns="0" rIns="0" bIns="0" rtlCol="0" anchor="ctr"/>
          <a:lstStyle/>
          <a:p>
            <a:pPr indent="0" marL="0">
              <a:buNone/>
            </a:pPr>
            <a:r>
              <a:rPr lang="en-US" sz="1100" dirty="0">
                <a:solidFill>
                  <a:srgbClr val="333333"/>
                </a:solidFill>
                <a:latin typeface="Arial" pitchFamily="34" charset="0"/>
                <a:ea typeface="Arial" pitchFamily="34" charset="-122"/>
                <a:cs typeface="Arial" pitchFamily="34" charset="-120"/>
              </a:rPr>
              <a:t>पीपल वृक्ष को जल अर्पित करें • शनि मंत्र जप करें</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60E22"/>
        </a:solidFill>
      </p:bgPr>
    </p:bg>
    <p:spTree>
      <p:nvGrpSpPr>
        <p:cNvPr id="1" name=""/>
        <p:cNvGrpSpPr/>
        <p:nvPr/>
      </p:nvGrpSpPr>
      <p:grpSpPr>
        <a:xfrm>
          <a:off x="0" y="0"/>
          <a:ext cx="0" cy="0"/>
          <a:chOff x="0" y="0"/>
          <a:chExt cx="0" cy="0"/>
        </a:xfrm>
      </p:grpSpPr>
      <p:sp>
        <p:nvSpPr>
          <p:cNvPr id="2" name="Text 0"/>
          <p:cNvSpPr/>
          <p:nvPr/>
        </p:nvSpPr>
        <p:spPr>
          <a:xfrm>
            <a:off x="365760" y="502920"/>
            <a:ext cx="7132320" cy="475488"/>
          </a:xfrm>
          <a:prstGeom prst="rect">
            <a:avLst/>
          </a:prstGeom>
          <a:noFill/>
          <a:ln/>
        </p:spPr>
        <p:txBody>
          <a:bodyPr wrap="square" lIns="0" tIns="0" rIns="0" bIns="0" rtlCol="0" anchor="ctr"/>
          <a:lstStyle/>
          <a:p>
            <a:pPr algn="l" indent="0" marL="0">
              <a:buNone/>
            </a:pPr>
            <a:r>
              <a:rPr lang="en-US" sz="2400" b="1" dirty="0">
                <a:solidFill>
                  <a:srgbClr val="F0C040"/>
                </a:solidFill>
                <a:latin typeface="Arial" pitchFamily="34" charset="0"/>
                <a:ea typeface="Arial" pitchFamily="34" charset="-122"/>
                <a:cs typeface="Arial" pitchFamily="34" charset="-120"/>
              </a:rPr>
              <a:t>📊 समग्र जीवन मूल्यांकन</a:t>
            </a:r>
            <a:endParaRPr lang="en-US" sz="2400" dirty="0"/>
          </a:p>
        </p:txBody>
      </p:sp>
      <p:sp>
        <p:nvSpPr>
          <p:cNvPr id="3" name="Shape 1"/>
          <p:cNvSpPr/>
          <p:nvPr/>
        </p:nvSpPr>
        <p:spPr>
          <a:xfrm>
            <a:off x="365760" y="1005840"/>
            <a:ext cx="8412480" cy="22860"/>
          </a:xfrm>
          <a:prstGeom prst="rect">
            <a:avLst/>
          </a:prstGeom>
          <a:solidFill>
            <a:srgbClr val="D4A017"/>
          </a:solidFill>
          <a:ln/>
        </p:spPr>
      </p:sp>
      <p:pic>
        <p:nvPicPr>
          <p:cNvPr id="4" name="Image 0" descr="preencoded.png">    </p:cNvPr>
          <p:cNvPicPr>
            <a:picLocks noChangeAspect="1"/>
          </p:cNvPicPr>
          <p:nvPr/>
        </p:nvPicPr>
        <p:blipFill>
          <a:blip r:embed="rId1"/>
          <a:stretch>
            <a:fillRect/>
          </a:stretch>
        </p:blipFill>
        <p:spPr>
          <a:xfrm>
            <a:off x="7818120" y="54864"/>
            <a:ext cx="1188720" cy="429768"/>
          </a:xfrm>
          <a:prstGeom prst="rect">
            <a:avLst/>
          </a:prstGeom>
        </p:spPr>
      </p:pic>
      <p:sp>
        <p:nvSpPr>
          <p:cNvPr id="5" name="Text 2"/>
          <p:cNvSpPr/>
          <p:nvPr/>
        </p:nvSpPr>
        <p:spPr>
          <a:xfrm>
            <a:off x="0" y="4846320"/>
            <a:ext cx="9052560" cy="228600"/>
          </a:xfrm>
          <a:prstGeom prst="rect">
            <a:avLst/>
          </a:prstGeom>
          <a:noFill/>
          <a:ln/>
        </p:spPr>
        <p:txBody>
          <a:bodyPr wrap="square" lIns="0" tIns="0" rIns="0" bIns="0" rtlCol="0" anchor="ctr"/>
          <a:lstStyle/>
          <a:p>
            <a:pPr algn="r" indent="0" marL="0">
              <a:buNone/>
            </a:pPr>
            <a:r>
              <a:rPr lang="en-US" sz="900" i="1" dirty="0">
                <a:solidFill>
                  <a:srgbClr val="D4A017"/>
                </a:solidFill>
                <a:latin typeface="Arial" pitchFamily="34" charset="0"/>
                <a:ea typeface="Arial" pitchFamily="34" charset="-122"/>
                <a:cs typeface="Arial" pitchFamily="34" charset="-120"/>
              </a:rPr>
              <a:t>www.vedicsage.in</a:t>
            </a:r>
            <a:endParaRPr lang="en-US" sz="900" dirty="0"/>
          </a:p>
        </p:txBody>
      </p:sp>
      <p:sp>
        <p:nvSpPr>
          <p:cNvPr id="6" name="Text 3"/>
          <p:cNvSpPr/>
          <p:nvPr/>
        </p:nvSpPr>
        <p:spPr>
          <a:xfrm>
            <a:off x="274320" y="4873752"/>
            <a:ext cx="7132320" cy="182880"/>
          </a:xfrm>
          <a:prstGeom prst="rect">
            <a:avLst/>
          </a:prstGeom>
          <a:noFill/>
          <a:ln/>
        </p:spPr>
        <p:txBody>
          <a:bodyPr wrap="square" lIns="0" tIns="0" rIns="0" bIns="0" rtlCol="0" anchor="ctr"/>
          <a:lstStyle/>
          <a:p>
            <a:pPr algn="l" indent="0" marL="0">
              <a:buNone/>
            </a:pPr>
            <a:r>
              <a:rPr lang="en-US" sz="800" i="1" dirty="0">
                <a:solidFill>
                  <a:srgbClr val="9AACCC"/>
                </a:solidFill>
                <a:latin typeface="Arial" pitchFamily="34" charset="0"/>
                <a:ea typeface="Arial" pitchFamily="34" charset="-122"/>
                <a:cs typeface="Arial" pitchFamily="34" charset="-120"/>
              </a:rPr>
              <a:t>VedicSage | प्रीमियम कुंडली रिपोर्ट | 17 नवम्बर 2009 | मुंबई, महाराष्ट्र</a:t>
            </a:r>
            <a:endParaRPr lang="en-US" sz="800" dirty="0"/>
          </a:p>
        </p:txBody>
      </p:sp>
      <p:graphicFrame>
        <p:nvGraphicFramePr>
          <p:cNvPr id="7" name="Chart 0" descr=""/>
          <p:cNvGraphicFramePr/>
          <p:nvPr/>
        </p:nvGraphicFramePr>
        <p:xfrm>
          <a:off x="365760" y="1143000"/>
          <a:ext cx="5486400" cy="3703320"/>
        </p:xfrm>
        <a:graphic xmlns:a="http://schemas.openxmlformats.org/drawingml/2006/main">
          <a:graphicData uri="http://schemas.openxmlformats.org/drawingml/2006/chart">
            <c:chart xmlns:c="http://schemas.openxmlformats.org/drawingml/2006/chart" r:id="rId2"/>
          </a:graphicData>
        </a:graphic>
      </p:graphicFrame>
      <p:sp>
        <p:nvSpPr>
          <p:cNvPr id="8" name="Shape 4"/>
          <p:cNvSpPr/>
          <p:nvPr/>
        </p:nvSpPr>
        <p:spPr>
          <a:xfrm>
            <a:off x="6035040" y="1143000"/>
            <a:ext cx="2926080" cy="3703320"/>
          </a:xfrm>
          <a:prstGeom prst="roundRect">
            <a:avLst>
              <a:gd name="adj" fmla="val 3125"/>
            </a:avLst>
          </a:prstGeom>
          <a:solidFill>
            <a:srgbClr val="111F45"/>
          </a:solidFill>
          <a:ln/>
          <a:effectLst>
            <a:outerShdw sx="100000" sy="100000" kx="0" ky="0" algn="bl" rotWithShape="0" blurRad="101600" dist="38100" dir="2700000">
              <a:srgbClr val="000000">
                <a:alpha val="25000"/>
              </a:srgbClr>
            </a:outerShdw>
          </a:effectLst>
        </p:spPr>
      </p:sp>
      <p:sp>
        <p:nvSpPr>
          <p:cNvPr id="9" name="Text 5"/>
          <p:cNvSpPr/>
          <p:nvPr/>
        </p:nvSpPr>
        <p:spPr>
          <a:xfrm>
            <a:off x="6217920" y="1216152"/>
            <a:ext cx="2560320" cy="274320"/>
          </a:xfrm>
          <a:prstGeom prst="rect">
            <a:avLst/>
          </a:prstGeom>
          <a:noFill/>
          <a:ln/>
        </p:spPr>
        <p:txBody>
          <a:bodyPr wrap="square" lIns="0" tIns="0" rIns="0" bIns="0" rtlCol="0" anchor="ctr"/>
          <a:lstStyle/>
          <a:p>
            <a:pPr indent="0" marL="0">
              <a:buNone/>
            </a:pPr>
            <a:r>
              <a:rPr lang="en-US" sz="1200" b="1" dirty="0">
                <a:solidFill>
                  <a:srgbClr val="F0C040"/>
                </a:solidFill>
                <a:latin typeface="Arial" pitchFamily="34" charset="0"/>
                <a:ea typeface="Arial" pitchFamily="34" charset="-122"/>
                <a:cs typeface="Arial" pitchFamily="34" charset="-120"/>
              </a:rPr>
              <a:t>🔮 अंतिम भविष्यवाणी</a:t>
            </a:r>
            <a:endParaRPr lang="en-US" sz="1200" dirty="0"/>
          </a:p>
        </p:txBody>
      </p:sp>
      <p:sp>
        <p:nvSpPr>
          <p:cNvPr id="10" name="Text 6"/>
          <p:cNvSpPr/>
          <p:nvPr/>
        </p:nvSpPr>
        <p:spPr>
          <a:xfrm>
            <a:off x="6217920" y="1572768"/>
            <a:ext cx="2606040" cy="457200"/>
          </a:xfrm>
          <a:prstGeom prst="rect">
            <a:avLst/>
          </a:prstGeom>
          <a:noFill/>
          <a:ln/>
        </p:spPr>
        <p:txBody>
          <a:bodyPr wrap="square" lIns="0" tIns="0" rIns="0" bIns="0" rtlCol="0" anchor="ctr"/>
          <a:lstStyle/>
          <a:p>
            <a:pPr marL="342900" indent="-342900">
              <a:buSzPct val="100000"/>
              <a:buChar char="✔"/>
            </a:pPr>
            <a:r>
              <a:rPr lang="en-US" sz="1050" dirty="0">
                <a:solidFill>
                  <a:srgbClr val="FFFFFF"/>
                </a:solidFill>
                <a:latin typeface="Arial" pitchFamily="34" charset="0"/>
                <a:ea typeface="Arial" pitchFamily="34" charset="-122"/>
                <a:cs typeface="Arial" pitchFamily="34" charset="-120"/>
              </a:rPr>
              <a:t>बुद्धिमान, महत्वाकांक्षी व्यक्तित्व</a:t>
            </a:r>
            <a:endParaRPr lang="en-US" sz="1050" dirty="0"/>
          </a:p>
        </p:txBody>
      </p:sp>
      <p:sp>
        <p:nvSpPr>
          <p:cNvPr id="11" name="Text 7"/>
          <p:cNvSpPr/>
          <p:nvPr/>
        </p:nvSpPr>
        <p:spPr>
          <a:xfrm>
            <a:off x="6217920" y="2075688"/>
            <a:ext cx="2606040" cy="457200"/>
          </a:xfrm>
          <a:prstGeom prst="rect">
            <a:avLst/>
          </a:prstGeom>
          <a:noFill/>
          <a:ln/>
        </p:spPr>
        <p:txBody>
          <a:bodyPr wrap="square" lIns="0" tIns="0" rIns="0" bIns="0" rtlCol="0" anchor="ctr"/>
          <a:lstStyle/>
          <a:p>
            <a:pPr marL="342900" indent="-342900">
              <a:buSzPct val="100000"/>
              <a:buChar char="✔"/>
            </a:pPr>
            <a:r>
              <a:rPr lang="en-US" sz="1050" dirty="0">
                <a:solidFill>
                  <a:srgbClr val="FFFFFF"/>
                </a:solidFill>
                <a:latin typeface="Arial" pitchFamily="34" charset="0"/>
                <a:ea typeface="Arial" pitchFamily="34" charset="-122"/>
                <a:cs typeface="Arial" pitchFamily="34" charset="-120"/>
              </a:rPr>
              <a:t>शिक्षा व तकनीक में सफलता</a:t>
            </a:r>
            <a:endParaRPr lang="en-US" sz="1050" dirty="0"/>
          </a:p>
        </p:txBody>
      </p:sp>
      <p:sp>
        <p:nvSpPr>
          <p:cNvPr id="12" name="Text 8"/>
          <p:cNvSpPr/>
          <p:nvPr/>
        </p:nvSpPr>
        <p:spPr>
          <a:xfrm>
            <a:off x="6217920" y="2578608"/>
            <a:ext cx="2606040" cy="457200"/>
          </a:xfrm>
          <a:prstGeom prst="rect">
            <a:avLst/>
          </a:prstGeom>
          <a:noFill/>
          <a:ln/>
        </p:spPr>
        <p:txBody>
          <a:bodyPr wrap="square" lIns="0" tIns="0" rIns="0" bIns="0" rtlCol="0" anchor="ctr"/>
          <a:lstStyle/>
          <a:p>
            <a:pPr marL="342900" indent="-342900">
              <a:buSzPct val="100000"/>
              <a:buChar char="✔"/>
            </a:pPr>
            <a:r>
              <a:rPr lang="en-US" sz="1050" dirty="0">
                <a:solidFill>
                  <a:srgbClr val="FFFFFF"/>
                </a:solidFill>
                <a:latin typeface="Arial" pitchFamily="34" charset="0"/>
                <a:ea typeface="Arial" pitchFamily="34" charset="-122"/>
                <a:cs typeface="Arial" pitchFamily="34" charset="-120"/>
              </a:rPr>
              <a:t>24 वर्ष बाद करियर में उल्लेखनीय सुधार</a:t>
            </a:r>
            <a:endParaRPr lang="en-US" sz="1050" dirty="0"/>
          </a:p>
        </p:txBody>
      </p:sp>
      <p:sp>
        <p:nvSpPr>
          <p:cNvPr id="13" name="Text 9"/>
          <p:cNvSpPr/>
          <p:nvPr/>
        </p:nvSpPr>
        <p:spPr>
          <a:xfrm>
            <a:off x="6217920" y="3081528"/>
            <a:ext cx="2606040" cy="457200"/>
          </a:xfrm>
          <a:prstGeom prst="rect">
            <a:avLst/>
          </a:prstGeom>
          <a:noFill/>
          <a:ln/>
        </p:spPr>
        <p:txBody>
          <a:bodyPr wrap="square" lIns="0" tIns="0" rIns="0" bIns="0" rtlCol="0" anchor="ctr"/>
          <a:lstStyle/>
          <a:p>
            <a:pPr marL="342900" indent="-342900">
              <a:buSzPct val="100000"/>
              <a:buChar char="✔"/>
            </a:pPr>
            <a:r>
              <a:rPr lang="en-US" sz="1050" dirty="0">
                <a:solidFill>
                  <a:srgbClr val="FFFFFF"/>
                </a:solidFill>
                <a:latin typeface="Arial" pitchFamily="34" charset="0"/>
                <a:ea typeface="Arial" pitchFamily="34" charset="-122"/>
                <a:cs typeface="Arial" pitchFamily="34" charset="-120"/>
              </a:rPr>
              <a:t>अनुशासन एवं सकारात्मक सोच से असाधारण सफलता</a:t>
            </a:r>
            <a:endParaRPr lang="en-US" sz="1050" dirty="0"/>
          </a:p>
        </p:txBody>
      </p:sp>
      <p:sp>
        <p:nvSpPr>
          <p:cNvPr id="14" name="Text 10"/>
          <p:cNvSpPr/>
          <p:nvPr/>
        </p:nvSpPr>
        <p:spPr>
          <a:xfrm>
            <a:off x="6217920" y="3584448"/>
            <a:ext cx="2606040" cy="457200"/>
          </a:xfrm>
          <a:prstGeom prst="rect">
            <a:avLst/>
          </a:prstGeom>
          <a:noFill/>
          <a:ln/>
        </p:spPr>
        <p:txBody>
          <a:bodyPr wrap="square" lIns="0" tIns="0" rIns="0" bIns="0" rtlCol="0" anchor="ctr"/>
          <a:lstStyle/>
          <a:p>
            <a:pPr marL="342900" indent="-342900">
              <a:buSzPct val="100000"/>
              <a:buChar char="✔"/>
            </a:pPr>
            <a:r>
              <a:rPr lang="en-US" sz="1050" dirty="0">
                <a:solidFill>
                  <a:srgbClr val="FFFFFF"/>
                </a:solidFill>
                <a:latin typeface="Arial" pitchFamily="34" charset="0"/>
                <a:ea typeface="Arial" pitchFamily="34" charset="-122"/>
                <a:cs typeface="Arial" pitchFamily="34" charset="-120"/>
              </a:rPr>
              <a:t>26–40 वर्ष: करियर एवं धन का स्वर्णिम दौर</a:t>
            </a:r>
            <a:endParaRPr lang="en-US" sz="1050" dirty="0"/>
          </a:p>
        </p:txBody>
      </p:sp>
      <p:sp>
        <p:nvSpPr>
          <p:cNvPr id="15" name="Text 11"/>
          <p:cNvSpPr/>
          <p:nvPr/>
        </p:nvSpPr>
        <p:spPr>
          <a:xfrm>
            <a:off x="6217920" y="4087368"/>
            <a:ext cx="2606040" cy="457200"/>
          </a:xfrm>
          <a:prstGeom prst="rect">
            <a:avLst/>
          </a:prstGeom>
          <a:noFill/>
          <a:ln/>
        </p:spPr>
        <p:txBody>
          <a:bodyPr wrap="square" lIns="0" tIns="0" rIns="0" bIns="0" rtlCol="0" anchor="ctr"/>
          <a:lstStyle/>
          <a:p>
            <a:pPr marL="342900" indent="-342900">
              <a:buSzPct val="100000"/>
              <a:buChar char="✔"/>
            </a:pPr>
            <a:r>
              <a:rPr lang="en-US" sz="1050" dirty="0">
                <a:solidFill>
                  <a:srgbClr val="FFFFFF"/>
                </a:solidFill>
                <a:latin typeface="Arial" pitchFamily="34" charset="0"/>
                <a:ea typeface="Arial" pitchFamily="34" charset="-122"/>
                <a:cs typeface="Arial" pitchFamily="34" charset="-120"/>
              </a:rPr>
              <a:t>स्थिर पारिवारिक एवं वैवाहिक जीवन</a:t>
            </a:r>
            <a:endParaRPr lang="en-US" sz="10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60E22"/>
        </a:solidFill>
      </p:bgPr>
    </p:bg>
    <p:spTree>
      <p:nvGrpSpPr>
        <p:cNvPr id="1" name=""/>
        <p:cNvGrpSpPr/>
        <p:nvPr/>
      </p:nvGrpSpPr>
      <p:grpSpPr>
        <a:xfrm>
          <a:off x="0" y="0"/>
          <a:ext cx="0" cy="0"/>
          <a:chOff x="0" y="0"/>
          <a:chExt cx="0" cy="0"/>
        </a:xfrm>
      </p:grpSpPr>
      <p:sp>
        <p:nvSpPr>
          <p:cNvPr id="2" name="Shape 0"/>
          <p:cNvSpPr/>
          <p:nvPr/>
        </p:nvSpPr>
        <p:spPr>
          <a:xfrm>
            <a:off x="2743200" y="182880"/>
            <a:ext cx="3657600" cy="3657600"/>
          </a:xfrm>
          <a:prstGeom prst="ellipse">
            <a:avLst/>
          </a:prstGeom>
          <a:solidFill>
            <a:srgbClr val="D4A017">
              <a:alpha val="7000"/>
            </a:srgbClr>
          </a:solidFill>
          <a:ln w="10160">
            <a:solidFill>
              <a:srgbClr val="D4A017"/>
            </a:solidFill>
            <a:prstDash val="solid"/>
          </a:ln>
        </p:spPr>
      </p:sp>
      <p:sp>
        <p:nvSpPr>
          <p:cNvPr id="3" name="Shape 1"/>
          <p:cNvSpPr/>
          <p:nvPr/>
        </p:nvSpPr>
        <p:spPr>
          <a:xfrm>
            <a:off x="3200400" y="640080"/>
            <a:ext cx="2743200" cy="2743200"/>
          </a:xfrm>
          <a:prstGeom prst="ellipse">
            <a:avLst/>
          </a:prstGeom>
          <a:solidFill>
            <a:srgbClr val="D4A017">
              <a:alpha val="10000"/>
            </a:srgbClr>
          </a:solidFill>
          <a:ln w="5080">
            <a:solidFill>
              <a:srgbClr val="D4A017"/>
            </a:solidFill>
            <a:prstDash val="solid"/>
          </a:ln>
        </p:spPr>
      </p:sp>
      <p:sp>
        <p:nvSpPr>
          <p:cNvPr id="4" name="Text 2"/>
          <p:cNvSpPr/>
          <p:nvPr/>
        </p:nvSpPr>
        <p:spPr>
          <a:xfrm>
            <a:off x="3200400" y="548640"/>
            <a:ext cx="2743200" cy="1463040"/>
          </a:xfrm>
          <a:prstGeom prst="rect">
            <a:avLst/>
          </a:prstGeom>
          <a:noFill/>
          <a:ln/>
        </p:spPr>
        <p:txBody>
          <a:bodyPr wrap="square" rtlCol="0" anchor="ctr"/>
          <a:lstStyle/>
          <a:p>
            <a:pPr algn="ctr" indent="0" marL="0">
              <a:buNone/>
            </a:pPr>
            <a:r>
              <a:rPr lang="en-US" sz="6000" dirty="0">
                <a:solidFill>
                  <a:srgbClr val="000000"/>
                </a:solidFill>
                <a:latin typeface="Arial" pitchFamily="34" charset="0"/>
                <a:ea typeface="Arial" pitchFamily="34" charset="-122"/>
                <a:cs typeface="Arial" pitchFamily="34" charset="-120"/>
              </a:rPr>
              <a:t>OM</a:t>
            </a:r>
            <a:endParaRPr lang="en-US" sz="6000" dirty="0"/>
          </a:p>
        </p:txBody>
      </p:sp>
      <p:sp>
        <p:nvSpPr>
          <p:cNvPr id="5" name="Text 3"/>
          <p:cNvSpPr/>
          <p:nvPr/>
        </p:nvSpPr>
        <p:spPr>
          <a:xfrm>
            <a:off x="365760" y="2176272"/>
            <a:ext cx="8412480" cy="365760"/>
          </a:xfrm>
          <a:prstGeom prst="rect">
            <a:avLst/>
          </a:prstGeom>
          <a:noFill/>
          <a:ln/>
        </p:spPr>
        <p:txBody>
          <a:bodyPr wrap="square" rtlCol="0" anchor="ctr"/>
          <a:lstStyle/>
          <a:p>
            <a:pPr algn="ctr" indent="0" marL="0">
              <a:buNone/>
            </a:pPr>
            <a:r>
              <a:rPr lang="en-US" sz="1800" b="1" dirty="0">
                <a:solidFill>
                  <a:srgbClr val="F0C040"/>
                </a:solidFill>
                <a:latin typeface="Arial" pitchFamily="34" charset="0"/>
                <a:ea typeface="Arial" pitchFamily="34" charset="-122"/>
                <a:cs typeface="Arial" pitchFamily="34" charset="-120"/>
              </a:rPr>
              <a:t>VedicSage | अंतिम आशीर्वचन</a:t>
            </a:r>
            <a:endParaRPr lang="en-US" sz="1800" dirty="0"/>
          </a:p>
        </p:txBody>
      </p:sp>
      <p:sp>
        <p:nvSpPr>
          <p:cNvPr id="6" name="Shape 4"/>
          <p:cNvSpPr/>
          <p:nvPr/>
        </p:nvSpPr>
        <p:spPr>
          <a:xfrm>
            <a:off x="365760" y="2633472"/>
            <a:ext cx="8412480" cy="1417320"/>
          </a:xfrm>
          <a:prstGeom prst="roundRect">
            <a:avLst>
              <a:gd name="adj" fmla="val 6452"/>
            </a:avLst>
          </a:prstGeom>
          <a:solidFill>
            <a:srgbClr val="111F45"/>
          </a:solidFill>
          <a:ln/>
          <a:effectLst>
            <a:outerShdw sx="100000" sy="100000" kx="0" ky="0" algn="bl" rotWithShape="0" blurRad="101600" dist="38100" dir="2700000">
              <a:srgbClr val="000000">
                <a:alpha val="25000"/>
              </a:srgbClr>
            </a:outerShdw>
          </a:effectLst>
        </p:spPr>
      </p:sp>
      <p:sp>
        <p:nvSpPr>
          <p:cNvPr id="7" name="Text 5"/>
          <p:cNvSpPr/>
          <p:nvPr/>
        </p:nvSpPr>
        <p:spPr>
          <a:xfrm>
            <a:off x="594360" y="2706624"/>
            <a:ext cx="8046720" cy="237744"/>
          </a:xfrm>
          <a:prstGeom prst="rect">
            <a:avLst/>
          </a:prstGeom>
          <a:noFill/>
          <a:ln/>
        </p:spPr>
        <p:txBody>
          <a:bodyPr wrap="square" lIns="0" tIns="0" rIns="0" bIns="0" rtlCol="0" anchor="ctr"/>
          <a:lstStyle/>
          <a:p>
            <a:pPr indent="0" marL="0">
              <a:buNone/>
            </a:pPr>
            <a:r>
              <a:rPr lang="en-US" sz="1200" b="1" dirty="0">
                <a:solidFill>
                  <a:srgbClr val="F0C040"/>
                </a:solidFill>
                <a:latin typeface="Arial" pitchFamily="34" charset="0"/>
                <a:ea typeface="Arial" pitchFamily="34" charset="-122"/>
                <a:cs typeface="Arial" pitchFamily="34" charset="-120"/>
              </a:rPr>
              <a:t>प्रिय नेटिव,</a:t>
            </a:r>
            <a:endParaRPr lang="en-US" sz="1200" dirty="0"/>
          </a:p>
        </p:txBody>
      </p:sp>
      <p:sp>
        <p:nvSpPr>
          <p:cNvPr id="8" name="Text 6"/>
          <p:cNvSpPr/>
          <p:nvPr/>
        </p:nvSpPr>
        <p:spPr>
          <a:xfrm>
            <a:off x="594360" y="2971800"/>
            <a:ext cx="8046720" cy="1005840"/>
          </a:xfrm>
          <a:prstGeom prst="rect">
            <a:avLst/>
          </a:prstGeom>
          <a:noFill/>
          <a:ln/>
        </p:spPr>
        <p:txBody>
          <a:bodyPr wrap="square" lIns="0" tIns="0" rIns="0" bIns="0" rtlCol="0" anchor="ctr"/>
          <a:lstStyle/>
          <a:p>
            <a:pPr indent="0" marL="0">
              <a:buNone/>
            </a:pPr>
            <a:r>
              <a:rPr lang="en-US" sz="1150" dirty="0">
                <a:solidFill>
                  <a:srgbClr val="FFFFFF"/>
                </a:solidFill>
                <a:latin typeface="Arial" pitchFamily="34" charset="0"/>
                <a:ea typeface="Arial" pitchFamily="34" charset="-122"/>
                <a:cs typeface="Arial" pitchFamily="34" charset="-120"/>
              </a:rPr>
              <a:t>आपकी जन्म कुंडली का गहन अध्ययन यह दर्शाता है कि आप एक बुद्धिमान, महत्वाकांक्षी और दूरदर्शी व्यक्तित्व के धनी हैं। शिक्षा, तकनीक, व्यवसाय, प्रबंधन और नेतृत्व से जुड़े क्षेत्रों में विशेष उपलब्धियाँ प्राप्त करने की क्षमता आपके भीतर विद्यमान है।</a:t>
            </a:r>
            <a:endParaRPr lang="en-US" sz="1150" dirty="0"/>
          </a:p>
        </p:txBody>
      </p:sp>
      <p:sp>
        <p:nvSpPr>
          <p:cNvPr id="9" name="Text 7"/>
          <p:cNvSpPr/>
          <p:nvPr/>
        </p:nvSpPr>
        <p:spPr>
          <a:xfrm>
            <a:off x="365760" y="4133088"/>
            <a:ext cx="4206240" cy="256032"/>
          </a:xfrm>
          <a:prstGeom prst="rect">
            <a:avLst/>
          </a:prstGeom>
          <a:noFill/>
          <a:ln/>
        </p:spPr>
        <p:txBody>
          <a:bodyPr wrap="square" lIns="0" tIns="0" rIns="0" bIns="0" rtlCol="0" anchor="ctr"/>
          <a:lstStyle/>
          <a:p>
            <a:pPr marL="342900" indent="-342900">
              <a:buSzPct val="100000"/>
              <a:buChar char="✦"/>
            </a:pPr>
            <a:r>
              <a:rPr lang="en-US" sz="1050" dirty="0">
                <a:solidFill>
                  <a:srgbClr val="D4A017"/>
                </a:solidFill>
                <a:latin typeface="Arial" pitchFamily="34" charset="0"/>
                <a:ea typeface="Arial" pitchFamily="34" charset="-122"/>
                <a:cs typeface="Arial" pitchFamily="34" charset="-120"/>
              </a:rPr>
              <a:t>माता-पिता और गुरुजनों का सम्मान करें।</a:t>
            </a:r>
            <a:endParaRPr lang="en-US" sz="1050" dirty="0"/>
          </a:p>
        </p:txBody>
      </p:sp>
      <p:sp>
        <p:nvSpPr>
          <p:cNvPr id="10" name="Text 8"/>
          <p:cNvSpPr/>
          <p:nvPr/>
        </p:nvSpPr>
        <p:spPr>
          <a:xfrm>
            <a:off x="4800600" y="4133088"/>
            <a:ext cx="4206240" cy="256032"/>
          </a:xfrm>
          <a:prstGeom prst="rect">
            <a:avLst/>
          </a:prstGeom>
          <a:noFill/>
          <a:ln/>
        </p:spPr>
        <p:txBody>
          <a:bodyPr wrap="square" lIns="0" tIns="0" rIns="0" bIns="0" rtlCol="0" anchor="ctr"/>
          <a:lstStyle/>
          <a:p>
            <a:pPr marL="342900" indent="-342900">
              <a:buSzPct val="100000"/>
              <a:buChar char="✦"/>
            </a:pPr>
            <a:r>
              <a:rPr lang="en-US" sz="1050" dirty="0">
                <a:solidFill>
                  <a:srgbClr val="D4A017"/>
                </a:solidFill>
                <a:latin typeface="Arial" pitchFamily="34" charset="0"/>
                <a:ea typeface="Arial" pitchFamily="34" charset="-122"/>
                <a:cs typeface="Arial" pitchFamily="34" charset="-120"/>
              </a:rPr>
              <a:t>ज्ञान को अपनी सबसे बड़ी पूँजी बनाएं।</a:t>
            </a:r>
            <a:endParaRPr lang="en-US" sz="1050" dirty="0"/>
          </a:p>
        </p:txBody>
      </p:sp>
      <p:sp>
        <p:nvSpPr>
          <p:cNvPr id="11" name="Text 9"/>
          <p:cNvSpPr/>
          <p:nvPr/>
        </p:nvSpPr>
        <p:spPr>
          <a:xfrm>
            <a:off x="365760" y="4425696"/>
            <a:ext cx="4206240" cy="256032"/>
          </a:xfrm>
          <a:prstGeom prst="rect">
            <a:avLst/>
          </a:prstGeom>
          <a:noFill/>
          <a:ln/>
        </p:spPr>
        <p:txBody>
          <a:bodyPr wrap="square" lIns="0" tIns="0" rIns="0" bIns="0" rtlCol="0" anchor="ctr"/>
          <a:lstStyle/>
          <a:p>
            <a:pPr marL="342900" indent="-342900">
              <a:buSzPct val="100000"/>
              <a:buChar char="✦"/>
            </a:pPr>
            <a:r>
              <a:rPr lang="en-US" sz="1050" dirty="0">
                <a:solidFill>
                  <a:srgbClr val="D4A017"/>
                </a:solidFill>
                <a:latin typeface="Arial" pitchFamily="34" charset="0"/>
                <a:ea typeface="Arial" pitchFamily="34" charset="-122"/>
                <a:cs typeface="Arial" pitchFamily="34" charset="-120"/>
              </a:rPr>
              <a:t>अनुशासन को अपनी आदत बनाएं।</a:t>
            </a:r>
            <a:endParaRPr lang="en-US" sz="1050" dirty="0"/>
          </a:p>
        </p:txBody>
      </p:sp>
      <p:sp>
        <p:nvSpPr>
          <p:cNvPr id="12" name="Text 10"/>
          <p:cNvSpPr/>
          <p:nvPr/>
        </p:nvSpPr>
        <p:spPr>
          <a:xfrm>
            <a:off x="4800600" y="4425696"/>
            <a:ext cx="4206240" cy="256032"/>
          </a:xfrm>
          <a:prstGeom prst="rect">
            <a:avLst/>
          </a:prstGeom>
          <a:noFill/>
          <a:ln/>
        </p:spPr>
        <p:txBody>
          <a:bodyPr wrap="square" lIns="0" tIns="0" rIns="0" bIns="0" rtlCol="0" anchor="ctr"/>
          <a:lstStyle/>
          <a:p>
            <a:pPr marL="342900" indent="-342900">
              <a:buSzPct val="100000"/>
              <a:buChar char="✦"/>
            </a:pPr>
            <a:r>
              <a:rPr lang="en-US" sz="1050" dirty="0">
                <a:solidFill>
                  <a:srgbClr val="D4A017"/>
                </a:solidFill>
                <a:latin typeface="Arial" pitchFamily="34" charset="0"/>
                <a:ea typeface="Arial" pitchFamily="34" charset="-122"/>
                <a:cs typeface="Arial" pitchFamily="34" charset="-120"/>
              </a:rPr>
              <a:t>कभी भी अपनी क्षमताओं पर संदेह न करें।</a:t>
            </a:r>
            <a:endParaRPr lang="en-US" sz="1050" dirty="0"/>
          </a:p>
        </p:txBody>
      </p:sp>
      <p:sp>
        <p:nvSpPr>
          <p:cNvPr id="13" name="Text 11"/>
          <p:cNvSpPr/>
          <p:nvPr/>
        </p:nvSpPr>
        <p:spPr>
          <a:xfrm>
            <a:off x="274320" y="4736592"/>
            <a:ext cx="8595360" cy="228600"/>
          </a:xfrm>
          <a:prstGeom prst="rect">
            <a:avLst/>
          </a:prstGeom>
          <a:noFill/>
          <a:ln/>
        </p:spPr>
        <p:txBody>
          <a:bodyPr wrap="square" lIns="0" tIns="0" rIns="0" bIns="0" rtlCol="0" anchor="ctr"/>
          <a:lstStyle/>
          <a:p>
            <a:pPr algn="ctr" indent="0" marL="0">
              <a:buNone/>
            </a:pPr>
            <a:r>
              <a:rPr lang="en-US" sz="1000" i="1" dirty="0">
                <a:solidFill>
                  <a:srgbClr val="9AACCC"/>
                </a:solidFill>
                <a:latin typeface="Arial" pitchFamily="34" charset="0"/>
                <a:ea typeface="Arial" pitchFamily="34" charset="-122"/>
                <a:cs typeface="Arial" pitchFamily="34" charset="-120"/>
              </a:rPr>
              <a:t>"मेहनत आपकी ताकत है, ज्ञान आपका धन है और अनुशासन आपकी सफलता की कुंजी है।"</a:t>
            </a:r>
            <a:endParaRPr lang="en-US" sz="1000" dirty="0"/>
          </a:p>
        </p:txBody>
      </p:sp>
      <p:pic>
        <p:nvPicPr>
          <p:cNvPr id="14" name="Image 0" descr="preencoded.png">    </p:cNvPr>
          <p:cNvPicPr>
            <a:picLocks noChangeAspect="1"/>
          </p:cNvPicPr>
          <p:nvPr/>
        </p:nvPicPr>
        <p:blipFill>
          <a:blip r:embed="rId1"/>
          <a:stretch>
            <a:fillRect/>
          </a:stretch>
        </p:blipFill>
        <p:spPr>
          <a:xfrm>
            <a:off x="7818120" y="54864"/>
            <a:ext cx="1188720" cy="429768"/>
          </a:xfrm>
          <a:prstGeom prst="rect">
            <a:avLst/>
          </a:prstGeom>
        </p:spPr>
      </p:pic>
      <p:sp>
        <p:nvSpPr>
          <p:cNvPr id="15" name="Text 12"/>
          <p:cNvSpPr/>
          <p:nvPr/>
        </p:nvSpPr>
        <p:spPr>
          <a:xfrm>
            <a:off x="0" y="4846320"/>
            <a:ext cx="9052560" cy="228600"/>
          </a:xfrm>
          <a:prstGeom prst="rect">
            <a:avLst/>
          </a:prstGeom>
          <a:noFill/>
          <a:ln/>
        </p:spPr>
        <p:txBody>
          <a:bodyPr wrap="square" lIns="0" tIns="0" rIns="0" bIns="0" rtlCol="0" anchor="ctr"/>
          <a:lstStyle/>
          <a:p>
            <a:pPr algn="r" indent="0" marL="0">
              <a:buNone/>
            </a:pPr>
            <a:r>
              <a:rPr lang="en-US" sz="900" i="1" dirty="0">
                <a:solidFill>
                  <a:srgbClr val="D4A017"/>
                </a:solidFill>
                <a:latin typeface="Arial" pitchFamily="34" charset="0"/>
                <a:ea typeface="Arial" pitchFamily="34" charset="-122"/>
                <a:cs typeface="Arial" pitchFamily="34" charset="-120"/>
              </a:rPr>
              <a:t>www.vedicsage.in</a:t>
            </a:r>
            <a:endParaRPr lang="en-US" sz="900" dirty="0"/>
          </a:p>
        </p:txBody>
      </p:sp>
      <p:sp>
        <p:nvSpPr>
          <p:cNvPr id="16" name="Text 13"/>
          <p:cNvSpPr/>
          <p:nvPr/>
        </p:nvSpPr>
        <p:spPr>
          <a:xfrm>
            <a:off x="0" y="4846320"/>
            <a:ext cx="9052560" cy="228600"/>
          </a:xfrm>
          <a:prstGeom prst="rect">
            <a:avLst/>
          </a:prstGeom>
          <a:noFill/>
          <a:ln/>
        </p:spPr>
        <p:txBody>
          <a:bodyPr wrap="square" lIns="0" tIns="0" rIns="0" bIns="0" rtlCol="0" anchor="ctr"/>
          <a:lstStyle/>
          <a:p>
            <a:pPr algn="r" indent="0" marL="0">
              <a:buNone/>
            </a:pPr>
            <a:r>
              <a:rPr lang="en-US" sz="900" i="1" dirty="0">
                <a:solidFill>
                  <a:srgbClr val="D4A017"/>
                </a:solidFill>
                <a:latin typeface="Arial" pitchFamily="34" charset="0"/>
                <a:ea typeface="Arial" pitchFamily="34" charset="-122"/>
                <a:cs typeface="Arial" pitchFamily="34" charset="-120"/>
              </a:rPr>
              <a:t>www.vedicsage.in</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60E22"/>
        </a:solidFill>
      </p:bgPr>
    </p:bg>
    <p:spTree>
      <p:nvGrpSpPr>
        <p:cNvPr id="1" name=""/>
        <p:cNvGrpSpPr/>
        <p:nvPr/>
      </p:nvGrpSpPr>
      <p:grpSpPr>
        <a:xfrm>
          <a:off x="0" y="0"/>
          <a:ext cx="0" cy="0"/>
          <a:chOff x="0" y="0"/>
          <a:chExt cx="0" cy="0"/>
        </a:xfrm>
      </p:grpSpPr>
      <p:sp>
        <p:nvSpPr>
          <p:cNvPr id="2" name="Text 0"/>
          <p:cNvSpPr/>
          <p:nvPr/>
        </p:nvSpPr>
        <p:spPr>
          <a:xfrm>
            <a:off x="365760" y="502920"/>
            <a:ext cx="7132320" cy="475488"/>
          </a:xfrm>
          <a:prstGeom prst="rect">
            <a:avLst/>
          </a:prstGeom>
          <a:noFill/>
          <a:ln/>
        </p:spPr>
        <p:txBody>
          <a:bodyPr wrap="square" lIns="0" tIns="0" rIns="0" bIns="0" rtlCol="0" anchor="ctr"/>
          <a:lstStyle/>
          <a:p>
            <a:pPr algn="l" indent="0" marL="0">
              <a:buNone/>
            </a:pPr>
            <a:r>
              <a:rPr lang="en-US" sz="2400" b="1" dirty="0">
                <a:solidFill>
                  <a:srgbClr val="F0C040"/>
                </a:solidFill>
                <a:latin typeface="Arial" pitchFamily="34" charset="0"/>
                <a:ea typeface="Arial" pitchFamily="34" charset="-122"/>
                <a:cs typeface="Arial" pitchFamily="34" charset="-120"/>
              </a:rPr>
              <a:t>🙏 परिचय एवं व्यक्तित्व विश्लेषण</a:t>
            </a:r>
            <a:endParaRPr lang="en-US" sz="2400" dirty="0"/>
          </a:p>
        </p:txBody>
      </p:sp>
      <p:sp>
        <p:nvSpPr>
          <p:cNvPr id="3" name="Shape 1"/>
          <p:cNvSpPr/>
          <p:nvPr/>
        </p:nvSpPr>
        <p:spPr>
          <a:xfrm>
            <a:off x="365760" y="1005840"/>
            <a:ext cx="8412480" cy="22860"/>
          </a:xfrm>
          <a:prstGeom prst="rect">
            <a:avLst/>
          </a:prstGeom>
          <a:solidFill>
            <a:srgbClr val="D4A017"/>
          </a:solidFill>
          <a:ln/>
        </p:spPr>
      </p:sp>
      <p:pic>
        <p:nvPicPr>
          <p:cNvPr id="4" name="Image 0" descr="preencoded.png">    </p:cNvPr>
          <p:cNvPicPr>
            <a:picLocks noChangeAspect="1"/>
          </p:cNvPicPr>
          <p:nvPr/>
        </p:nvPicPr>
        <p:blipFill>
          <a:blip r:embed="rId1"/>
          <a:stretch>
            <a:fillRect/>
          </a:stretch>
        </p:blipFill>
        <p:spPr>
          <a:xfrm>
            <a:off x="7818120" y="54864"/>
            <a:ext cx="1188720" cy="429768"/>
          </a:xfrm>
          <a:prstGeom prst="rect">
            <a:avLst/>
          </a:prstGeom>
        </p:spPr>
      </p:pic>
      <p:sp>
        <p:nvSpPr>
          <p:cNvPr id="5" name="Text 2"/>
          <p:cNvSpPr/>
          <p:nvPr/>
        </p:nvSpPr>
        <p:spPr>
          <a:xfrm>
            <a:off x="0" y="4846320"/>
            <a:ext cx="9052560" cy="228600"/>
          </a:xfrm>
          <a:prstGeom prst="rect">
            <a:avLst/>
          </a:prstGeom>
          <a:noFill/>
          <a:ln/>
        </p:spPr>
        <p:txBody>
          <a:bodyPr wrap="square" lIns="0" tIns="0" rIns="0" bIns="0" rtlCol="0" anchor="ctr"/>
          <a:lstStyle/>
          <a:p>
            <a:pPr algn="r" indent="0" marL="0">
              <a:buNone/>
            </a:pPr>
            <a:r>
              <a:rPr lang="en-US" sz="900" i="1" dirty="0">
                <a:solidFill>
                  <a:srgbClr val="D4A017"/>
                </a:solidFill>
                <a:latin typeface="Arial" pitchFamily="34" charset="0"/>
                <a:ea typeface="Arial" pitchFamily="34" charset="-122"/>
                <a:cs typeface="Arial" pitchFamily="34" charset="-120"/>
              </a:rPr>
              <a:t>www.vedicsage.in</a:t>
            </a:r>
            <a:endParaRPr lang="en-US" sz="900" dirty="0"/>
          </a:p>
        </p:txBody>
      </p:sp>
      <p:sp>
        <p:nvSpPr>
          <p:cNvPr id="6" name="Text 3"/>
          <p:cNvSpPr/>
          <p:nvPr/>
        </p:nvSpPr>
        <p:spPr>
          <a:xfrm>
            <a:off x="274320" y="4873752"/>
            <a:ext cx="7132320" cy="182880"/>
          </a:xfrm>
          <a:prstGeom prst="rect">
            <a:avLst/>
          </a:prstGeom>
          <a:noFill/>
          <a:ln/>
        </p:spPr>
        <p:txBody>
          <a:bodyPr wrap="square" lIns="0" tIns="0" rIns="0" bIns="0" rtlCol="0" anchor="ctr"/>
          <a:lstStyle/>
          <a:p>
            <a:pPr algn="l" indent="0" marL="0">
              <a:buNone/>
            </a:pPr>
            <a:r>
              <a:rPr lang="en-US" sz="800" i="1" dirty="0">
                <a:solidFill>
                  <a:srgbClr val="9AACCC"/>
                </a:solidFill>
                <a:latin typeface="Arial" pitchFamily="34" charset="0"/>
                <a:ea typeface="Arial" pitchFamily="34" charset="-122"/>
                <a:cs typeface="Arial" pitchFamily="34" charset="-120"/>
              </a:rPr>
              <a:t>VedicSage | प्रीमियम कुंडली रिपोर्ट | 17 नवम्बर 2009 | मुंबई, महाराष्ट्र</a:t>
            </a:r>
            <a:endParaRPr lang="en-US" sz="800" dirty="0"/>
          </a:p>
        </p:txBody>
      </p:sp>
      <p:sp>
        <p:nvSpPr>
          <p:cNvPr id="7" name="Shape 4"/>
          <p:cNvSpPr/>
          <p:nvPr/>
        </p:nvSpPr>
        <p:spPr>
          <a:xfrm>
            <a:off x="365760" y="1097280"/>
            <a:ext cx="8412480" cy="1188720"/>
          </a:xfrm>
          <a:prstGeom prst="roundRect">
            <a:avLst>
              <a:gd name="adj" fmla="val 7692"/>
            </a:avLst>
          </a:prstGeom>
          <a:solidFill>
            <a:srgbClr val="111F45"/>
          </a:solidFill>
          <a:ln/>
          <a:effectLst>
            <a:outerShdw sx="100000" sy="100000" kx="0" ky="0" algn="bl" rotWithShape="0" blurRad="101600" dist="38100" dir="2700000">
              <a:srgbClr val="000000">
                <a:alpha val="25000"/>
              </a:srgbClr>
            </a:outerShdw>
          </a:effectLst>
        </p:spPr>
      </p:sp>
      <p:sp>
        <p:nvSpPr>
          <p:cNvPr id="8" name="Text 5"/>
          <p:cNvSpPr/>
          <p:nvPr/>
        </p:nvSpPr>
        <p:spPr>
          <a:xfrm>
            <a:off x="548640" y="1170432"/>
            <a:ext cx="8046720" cy="274320"/>
          </a:xfrm>
          <a:prstGeom prst="rect">
            <a:avLst/>
          </a:prstGeom>
          <a:noFill/>
          <a:ln/>
        </p:spPr>
        <p:txBody>
          <a:bodyPr wrap="square" lIns="0" tIns="0" rIns="0" bIns="0" rtlCol="0" anchor="ctr"/>
          <a:lstStyle/>
          <a:p>
            <a:pPr indent="0" marL="0">
              <a:buNone/>
            </a:pPr>
            <a:r>
              <a:rPr lang="en-US" sz="1300" b="1" dirty="0">
                <a:solidFill>
                  <a:srgbClr val="F0C040"/>
                </a:solidFill>
                <a:latin typeface="Arial" pitchFamily="34" charset="0"/>
                <a:ea typeface="Arial" pitchFamily="34" charset="-122"/>
                <a:cs typeface="Arial" pitchFamily="34" charset="-120"/>
              </a:rPr>
              <a:t>परिचय</a:t>
            </a:r>
            <a:endParaRPr lang="en-US" sz="1300" dirty="0"/>
          </a:p>
        </p:txBody>
      </p:sp>
      <p:sp>
        <p:nvSpPr>
          <p:cNvPr id="9" name="Text 6"/>
          <p:cNvSpPr/>
          <p:nvPr/>
        </p:nvSpPr>
        <p:spPr>
          <a:xfrm>
            <a:off x="548640" y="1463040"/>
            <a:ext cx="8046720" cy="768096"/>
          </a:xfrm>
          <a:prstGeom prst="rect">
            <a:avLst/>
          </a:prstGeom>
          <a:noFill/>
          <a:ln/>
        </p:spPr>
        <p:txBody>
          <a:bodyPr wrap="square" lIns="0" tIns="0" rIns="0" bIns="0" rtlCol="0" anchor="ctr"/>
          <a:lstStyle/>
          <a:p>
            <a:pPr indent="0" marL="0">
              <a:buNone/>
            </a:pPr>
            <a:r>
              <a:rPr lang="en-US" sz="1150" dirty="0">
                <a:solidFill>
                  <a:srgbClr val="FFFFFF"/>
                </a:solidFill>
                <a:latin typeface="Arial" pitchFamily="34" charset="0"/>
                <a:ea typeface="Arial" pitchFamily="34" charset="-122"/>
                <a:cs typeface="Arial" pitchFamily="34" charset="-120"/>
              </a:rPr>
              <a:t>यह कुंडली एक बुद्धिमान, महत्वाकांक्षी और व्यावहारिक व्यक्तित्व को दर्शाती है। स्वभाव से जिज्ञासु और हर विषय को तर्क एवं समझ के आधार पर जानने की इच्छा रखने वाले हैं। जीवन में सफलता निरंतर मेहनत, अनुशासन और धैर्य के माध्यम से प्राप्त होगी।</a:t>
            </a:r>
            <a:endParaRPr lang="en-US" sz="1150" dirty="0"/>
          </a:p>
        </p:txBody>
      </p:sp>
      <p:sp>
        <p:nvSpPr>
          <p:cNvPr id="10" name="Shape 7"/>
          <p:cNvSpPr/>
          <p:nvPr/>
        </p:nvSpPr>
        <p:spPr>
          <a:xfrm>
            <a:off x="365760" y="2423160"/>
            <a:ext cx="4023360" cy="2423160"/>
          </a:xfrm>
          <a:prstGeom prst="roundRect">
            <a:avLst>
              <a:gd name="adj" fmla="val 3774"/>
            </a:avLst>
          </a:prstGeom>
          <a:solidFill>
            <a:srgbClr val="111F45"/>
          </a:solidFill>
          <a:ln/>
          <a:effectLst>
            <a:outerShdw sx="100000" sy="100000" kx="0" ky="0" algn="bl" rotWithShape="0" blurRad="101600" dist="38100" dir="2700000">
              <a:srgbClr val="000000">
                <a:alpha val="25000"/>
              </a:srgbClr>
            </a:outerShdw>
          </a:effectLst>
        </p:spPr>
      </p:sp>
      <p:sp>
        <p:nvSpPr>
          <p:cNvPr id="11" name="Text 8"/>
          <p:cNvSpPr/>
          <p:nvPr/>
        </p:nvSpPr>
        <p:spPr>
          <a:xfrm>
            <a:off x="548640" y="2487168"/>
            <a:ext cx="3657600" cy="274320"/>
          </a:xfrm>
          <a:prstGeom prst="rect">
            <a:avLst/>
          </a:prstGeom>
          <a:noFill/>
          <a:ln/>
        </p:spPr>
        <p:txBody>
          <a:bodyPr wrap="square" lIns="0" tIns="0" rIns="0" bIns="0" rtlCol="0" anchor="ctr"/>
          <a:lstStyle/>
          <a:p>
            <a:pPr indent="0" marL="0">
              <a:buNone/>
            </a:pPr>
            <a:r>
              <a:rPr lang="en-US" sz="1200" b="1" dirty="0">
                <a:solidFill>
                  <a:srgbClr val="F0C040"/>
                </a:solidFill>
                <a:latin typeface="Arial" pitchFamily="34" charset="0"/>
                <a:ea typeface="Arial" pitchFamily="34" charset="-122"/>
                <a:cs typeface="Arial" pitchFamily="34" charset="-120"/>
              </a:rPr>
              <a:t>👦 व्यक्तित्व विशेषताएँ</a:t>
            </a:r>
            <a:endParaRPr lang="en-US" sz="1200" dirty="0"/>
          </a:p>
        </p:txBody>
      </p:sp>
      <p:sp>
        <p:nvSpPr>
          <p:cNvPr id="12" name="Text 9"/>
          <p:cNvSpPr/>
          <p:nvPr/>
        </p:nvSpPr>
        <p:spPr>
          <a:xfrm>
            <a:off x="594360" y="2834640"/>
            <a:ext cx="3566160" cy="329184"/>
          </a:xfrm>
          <a:prstGeom prst="rect">
            <a:avLst/>
          </a:prstGeom>
          <a:noFill/>
          <a:ln/>
        </p:spPr>
        <p:txBody>
          <a:bodyPr wrap="square" lIns="0" tIns="0" rIns="0" bIns="0" rtlCol="0" anchor="ctr"/>
          <a:lstStyle/>
          <a:p>
            <a:pPr marL="342900" indent="-342900">
              <a:buSzPct val="100000"/>
              <a:buChar char="●"/>
            </a:pPr>
            <a:r>
              <a:rPr lang="en-US" sz="1100" dirty="0">
                <a:solidFill>
                  <a:srgbClr val="FFFFFF"/>
                </a:solidFill>
                <a:latin typeface="Arial" pitchFamily="34" charset="0"/>
                <a:ea typeface="Arial" pitchFamily="34" charset="-122"/>
                <a:cs typeface="Arial" pitchFamily="34" charset="-120"/>
              </a:rPr>
              <a:t>बुद्धिमान एवं शीघ्र सीखने वाले</a:t>
            </a:r>
            <a:endParaRPr lang="en-US" sz="1100" dirty="0"/>
          </a:p>
        </p:txBody>
      </p:sp>
      <p:sp>
        <p:nvSpPr>
          <p:cNvPr id="13" name="Text 10"/>
          <p:cNvSpPr/>
          <p:nvPr/>
        </p:nvSpPr>
        <p:spPr>
          <a:xfrm>
            <a:off x="594360" y="3218688"/>
            <a:ext cx="3566160" cy="329184"/>
          </a:xfrm>
          <a:prstGeom prst="rect">
            <a:avLst/>
          </a:prstGeom>
          <a:noFill/>
          <a:ln/>
        </p:spPr>
        <p:txBody>
          <a:bodyPr wrap="square" lIns="0" tIns="0" rIns="0" bIns="0" rtlCol="0" anchor="ctr"/>
          <a:lstStyle/>
          <a:p>
            <a:pPr marL="342900" indent="-342900">
              <a:buSzPct val="100000"/>
              <a:buChar char="●"/>
            </a:pPr>
            <a:r>
              <a:rPr lang="en-US" sz="1100" dirty="0">
                <a:solidFill>
                  <a:srgbClr val="FFFFFF"/>
                </a:solidFill>
                <a:latin typeface="Arial" pitchFamily="34" charset="0"/>
                <a:ea typeface="Arial" pitchFamily="34" charset="-122"/>
                <a:cs typeface="Arial" pitchFamily="34" charset="-120"/>
              </a:rPr>
              <a:t>गहरी अवलोकन शक्ति</a:t>
            </a:r>
            <a:endParaRPr lang="en-US" sz="1100" dirty="0"/>
          </a:p>
        </p:txBody>
      </p:sp>
      <p:sp>
        <p:nvSpPr>
          <p:cNvPr id="14" name="Text 11"/>
          <p:cNvSpPr/>
          <p:nvPr/>
        </p:nvSpPr>
        <p:spPr>
          <a:xfrm>
            <a:off x="594360" y="3602736"/>
            <a:ext cx="3566160" cy="329184"/>
          </a:xfrm>
          <a:prstGeom prst="rect">
            <a:avLst/>
          </a:prstGeom>
          <a:noFill/>
          <a:ln/>
        </p:spPr>
        <p:txBody>
          <a:bodyPr wrap="square" lIns="0" tIns="0" rIns="0" bIns="0" rtlCol="0" anchor="ctr"/>
          <a:lstStyle/>
          <a:p>
            <a:pPr marL="342900" indent="-342900">
              <a:buSzPct val="100000"/>
              <a:buChar char="●"/>
            </a:pPr>
            <a:r>
              <a:rPr lang="en-US" sz="1100" dirty="0">
                <a:solidFill>
                  <a:srgbClr val="FFFFFF"/>
                </a:solidFill>
                <a:latin typeface="Arial" pitchFamily="34" charset="0"/>
                <a:ea typeface="Arial" pitchFamily="34" charset="-122"/>
                <a:cs typeface="Arial" pitchFamily="34" charset="-120"/>
              </a:rPr>
              <a:t>स्वतंत्र विचार रखने वाले</a:t>
            </a:r>
            <a:endParaRPr lang="en-US" sz="1100" dirty="0"/>
          </a:p>
        </p:txBody>
      </p:sp>
      <p:sp>
        <p:nvSpPr>
          <p:cNvPr id="15" name="Text 12"/>
          <p:cNvSpPr/>
          <p:nvPr/>
        </p:nvSpPr>
        <p:spPr>
          <a:xfrm>
            <a:off x="594360" y="3986784"/>
            <a:ext cx="3566160" cy="329184"/>
          </a:xfrm>
          <a:prstGeom prst="rect">
            <a:avLst/>
          </a:prstGeom>
          <a:noFill/>
          <a:ln/>
        </p:spPr>
        <p:txBody>
          <a:bodyPr wrap="square" lIns="0" tIns="0" rIns="0" bIns="0" rtlCol="0" anchor="ctr"/>
          <a:lstStyle/>
          <a:p>
            <a:pPr marL="342900" indent="-342900">
              <a:buSzPct val="100000"/>
              <a:buChar char="●"/>
            </a:pPr>
            <a:r>
              <a:rPr lang="en-US" sz="1100" dirty="0">
                <a:solidFill>
                  <a:srgbClr val="FFFFFF"/>
                </a:solidFill>
                <a:latin typeface="Arial" pitchFamily="34" charset="0"/>
                <a:ea typeface="Arial" pitchFamily="34" charset="-122"/>
                <a:cs typeface="Arial" pitchFamily="34" charset="-120"/>
              </a:rPr>
              <a:t>नई तकनीक में रुचि</a:t>
            </a:r>
            <a:endParaRPr lang="en-US" sz="1100" dirty="0"/>
          </a:p>
        </p:txBody>
      </p:sp>
      <p:sp>
        <p:nvSpPr>
          <p:cNvPr id="16" name="Text 13"/>
          <p:cNvSpPr/>
          <p:nvPr/>
        </p:nvSpPr>
        <p:spPr>
          <a:xfrm>
            <a:off x="594360" y="4370832"/>
            <a:ext cx="3566160" cy="329184"/>
          </a:xfrm>
          <a:prstGeom prst="rect">
            <a:avLst/>
          </a:prstGeom>
          <a:noFill/>
          <a:ln/>
        </p:spPr>
        <p:txBody>
          <a:bodyPr wrap="square" lIns="0" tIns="0" rIns="0" bIns="0" rtlCol="0" anchor="ctr"/>
          <a:lstStyle/>
          <a:p>
            <a:pPr marL="342900" indent="-342900">
              <a:buSzPct val="100000"/>
              <a:buChar char="●"/>
            </a:pPr>
            <a:r>
              <a:rPr lang="en-US" sz="1100" dirty="0">
                <a:solidFill>
                  <a:srgbClr val="FFFFFF"/>
                </a:solidFill>
                <a:latin typeface="Arial" pitchFamily="34" charset="0"/>
                <a:ea typeface="Arial" pitchFamily="34" charset="-122"/>
                <a:cs typeface="Arial" pitchFamily="34" charset="-120"/>
              </a:rPr>
              <a:t>अपने लक्ष्यों के प्रति समर्पित</a:t>
            </a:r>
            <a:endParaRPr lang="en-US" sz="1100" dirty="0"/>
          </a:p>
        </p:txBody>
      </p:sp>
      <p:sp>
        <p:nvSpPr>
          <p:cNvPr id="17" name="Shape 14"/>
          <p:cNvSpPr/>
          <p:nvPr/>
        </p:nvSpPr>
        <p:spPr>
          <a:xfrm>
            <a:off x="4572000" y="2423160"/>
            <a:ext cx="4206240" cy="2423160"/>
          </a:xfrm>
          <a:prstGeom prst="roundRect">
            <a:avLst>
              <a:gd name="adj" fmla="val 3774"/>
            </a:avLst>
          </a:prstGeom>
          <a:solidFill>
            <a:srgbClr val="111F45"/>
          </a:solidFill>
          <a:ln/>
          <a:effectLst>
            <a:outerShdw sx="100000" sy="100000" kx="0" ky="0" algn="bl" rotWithShape="0" blurRad="101600" dist="38100" dir="2700000">
              <a:srgbClr val="000000">
                <a:alpha val="25000"/>
              </a:srgbClr>
            </a:outerShdw>
          </a:effectLst>
        </p:spPr>
      </p:sp>
      <p:sp>
        <p:nvSpPr>
          <p:cNvPr id="18" name="Text 15"/>
          <p:cNvSpPr/>
          <p:nvPr/>
        </p:nvSpPr>
        <p:spPr>
          <a:xfrm>
            <a:off x="4754880" y="2487168"/>
            <a:ext cx="3840480" cy="274320"/>
          </a:xfrm>
          <a:prstGeom prst="rect">
            <a:avLst/>
          </a:prstGeom>
          <a:noFill/>
          <a:ln/>
        </p:spPr>
        <p:txBody>
          <a:bodyPr wrap="square" lIns="0" tIns="0" rIns="0" bIns="0" rtlCol="0" anchor="ctr"/>
          <a:lstStyle/>
          <a:p>
            <a:pPr indent="0" marL="0">
              <a:buNone/>
            </a:pPr>
            <a:r>
              <a:rPr lang="en-US" sz="1200" b="1" dirty="0">
                <a:solidFill>
                  <a:srgbClr val="F0C040"/>
                </a:solidFill>
                <a:latin typeface="Arial" pitchFamily="34" charset="0"/>
                <a:ea typeface="Arial" pitchFamily="34" charset="-122"/>
                <a:cs typeface="Arial" pitchFamily="34" charset="-120"/>
              </a:rPr>
              <a:t>🌟 प्रमुख शक्तियाँ</a:t>
            </a:r>
            <a:endParaRPr lang="en-US" sz="1200" dirty="0"/>
          </a:p>
        </p:txBody>
      </p:sp>
      <p:sp>
        <p:nvSpPr>
          <p:cNvPr id="19" name="Text 16"/>
          <p:cNvSpPr/>
          <p:nvPr/>
        </p:nvSpPr>
        <p:spPr>
          <a:xfrm>
            <a:off x="4754880" y="2834640"/>
            <a:ext cx="3840480" cy="329184"/>
          </a:xfrm>
          <a:prstGeom prst="rect">
            <a:avLst/>
          </a:prstGeom>
          <a:noFill/>
          <a:ln/>
        </p:spPr>
        <p:txBody>
          <a:bodyPr wrap="square" lIns="0" tIns="0" rIns="0" bIns="0" rtlCol="0" anchor="ctr"/>
          <a:lstStyle/>
          <a:p>
            <a:pPr indent="0" marL="0">
              <a:buNone/>
            </a:pPr>
            <a:r>
              <a:rPr lang="en-US" sz="1100" dirty="0">
                <a:solidFill>
                  <a:srgbClr val="FFFFFF"/>
                </a:solidFill>
                <a:latin typeface="Arial" pitchFamily="34" charset="0"/>
                <a:ea typeface="Arial" pitchFamily="34" charset="-122"/>
                <a:cs typeface="Arial" pitchFamily="34" charset="-120"/>
              </a:rPr>
              <a:t>तेजी से सीखने की क्षमता ✅</a:t>
            </a:r>
            <a:endParaRPr lang="en-US" sz="1100" dirty="0"/>
          </a:p>
        </p:txBody>
      </p:sp>
      <p:sp>
        <p:nvSpPr>
          <p:cNvPr id="20" name="Text 17"/>
          <p:cNvSpPr/>
          <p:nvPr/>
        </p:nvSpPr>
        <p:spPr>
          <a:xfrm>
            <a:off x="4754880" y="3218688"/>
            <a:ext cx="3840480" cy="329184"/>
          </a:xfrm>
          <a:prstGeom prst="rect">
            <a:avLst/>
          </a:prstGeom>
          <a:noFill/>
          <a:ln/>
        </p:spPr>
        <p:txBody>
          <a:bodyPr wrap="square" lIns="0" tIns="0" rIns="0" bIns="0" rtlCol="0" anchor="ctr"/>
          <a:lstStyle/>
          <a:p>
            <a:pPr indent="0" marL="0">
              <a:buNone/>
            </a:pPr>
            <a:r>
              <a:rPr lang="en-US" sz="1100" dirty="0">
                <a:solidFill>
                  <a:srgbClr val="FFFFFF"/>
                </a:solidFill>
                <a:latin typeface="Arial" pitchFamily="34" charset="0"/>
                <a:ea typeface="Arial" pitchFamily="34" charset="-122"/>
                <a:cs typeface="Arial" pitchFamily="34" charset="-120"/>
              </a:rPr>
              <a:t>प्रभावशाली संवाद कौशल ✅</a:t>
            </a:r>
            <a:endParaRPr lang="en-US" sz="1100" dirty="0"/>
          </a:p>
        </p:txBody>
      </p:sp>
      <p:sp>
        <p:nvSpPr>
          <p:cNvPr id="21" name="Text 18"/>
          <p:cNvSpPr/>
          <p:nvPr/>
        </p:nvSpPr>
        <p:spPr>
          <a:xfrm>
            <a:off x="4754880" y="3602736"/>
            <a:ext cx="3840480" cy="329184"/>
          </a:xfrm>
          <a:prstGeom prst="rect">
            <a:avLst/>
          </a:prstGeom>
          <a:noFill/>
          <a:ln/>
        </p:spPr>
        <p:txBody>
          <a:bodyPr wrap="square" lIns="0" tIns="0" rIns="0" bIns="0" rtlCol="0" anchor="ctr"/>
          <a:lstStyle/>
          <a:p>
            <a:pPr indent="0" marL="0">
              <a:buNone/>
            </a:pPr>
            <a:r>
              <a:rPr lang="en-US" sz="1100" dirty="0">
                <a:solidFill>
                  <a:srgbClr val="FFFFFF"/>
                </a:solidFill>
                <a:latin typeface="Arial" pitchFamily="34" charset="0"/>
                <a:ea typeface="Arial" pitchFamily="34" charset="-122"/>
                <a:cs typeface="Arial" pitchFamily="34" charset="-120"/>
              </a:rPr>
              <a:t>नेतृत्व क्षमता ✅</a:t>
            </a:r>
            <a:endParaRPr lang="en-US" sz="1100" dirty="0"/>
          </a:p>
        </p:txBody>
      </p:sp>
      <p:sp>
        <p:nvSpPr>
          <p:cNvPr id="22" name="Text 19"/>
          <p:cNvSpPr/>
          <p:nvPr/>
        </p:nvSpPr>
        <p:spPr>
          <a:xfrm>
            <a:off x="4754880" y="3986784"/>
            <a:ext cx="3840480" cy="329184"/>
          </a:xfrm>
          <a:prstGeom prst="rect">
            <a:avLst/>
          </a:prstGeom>
          <a:noFill/>
          <a:ln/>
        </p:spPr>
        <p:txBody>
          <a:bodyPr wrap="square" lIns="0" tIns="0" rIns="0" bIns="0" rtlCol="0" anchor="ctr"/>
          <a:lstStyle/>
          <a:p>
            <a:pPr indent="0" marL="0">
              <a:buNone/>
            </a:pPr>
            <a:r>
              <a:rPr lang="en-US" sz="1100" dirty="0">
                <a:solidFill>
                  <a:srgbClr val="FFFFFF"/>
                </a:solidFill>
                <a:latin typeface="Arial" pitchFamily="34" charset="0"/>
                <a:ea typeface="Arial" pitchFamily="34" charset="-122"/>
                <a:cs typeface="Arial" pitchFamily="34" charset="-120"/>
              </a:rPr>
              <a:t>विश्लेषणात्मक सोच ✅</a:t>
            </a:r>
            <a:endParaRPr lang="en-US" sz="1100" dirty="0"/>
          </a:p>
        </p:txBody>
      </p:sp>
      <p:sp>
        <p:nvSpPr>
          <p:cNvPr id="23" name="Text 20"/>
          <p:cNvSpPr/>
          <p:nvPr/>
        </p:nvSpPr>
        <p:spPr>
          <a:xfrm>
            <a:off x="4754880" y="4370832"/>
            <a:ext cx="3840480" cy="329184"/>
          </a:xfrm>
          <a:prstGeom prst="rect">
            <a:avLst/>
          </a:prstGeom>
          <a:noFill/>
          <a:ln/>
        </p:spPr>
        <p:txBody>
          <a:bodyPr wrap="square" lIns="0" tIns="0" rIns="0" bIns="0" rtlCol="0" anchor="ctr"/>
          <a:lstStyle/>
          <a:p>
            <a:pPr indent="0" marL="0">
              <a:buNone/>
            </a:pPr>
            <a:r>
              <a:rPr lang="en-US" sz="1100" dirty="0">
                <a:solidFill>
                  <a:srgbClr val="FFFFFF"/>
                </a:solidFill>
                <a:latin typeface="Arial" pitchFamily="34" charset="0"/>
                <a:ea typeface="Arial" pitchFamily="34" charset="-122"/>
                <a:cs typeface="Arial" pitchFamily="34" charset="-120"/>
              </a:rPr>
              <a:t>समस्या समाधान की योग्यता ✅</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8E7"/>
        </a:solidFill>
      </p:bgPr>
    </p:bg>
    <p:spTree>
      <p:nvGrpSpPr>
        <p:cNvPr id="1" name=""/>
        <p:cNvGrpSpPr/>
        <p:nvPr/>
      </p:nvGrpSpPr>
      <p:grpSpPr>
        <a:xfrm>
          <a:off x="0" y="0"/>
          <a:ext cx="0" cy="0"/>
          <a:chOff x="0" y="0"/>
          <a:chExt cx="0" cy="0"/>
        </a:xfrm>
      </p:grpSpPr>
      <p:sp>
        <p:nvSpPr>
          <p:cNvPr id="2" name="Text 0"/>
          <p:cNvSpPr/>
          <p:nvPr/>
        </p:nvSpPr>
        <p:spPr>
          <a:xfrm>
            <a:off x="365760" y="502920"/>
            <a:ext cx="7132320" cy="475488"/>
          </a:xfrm>
          <a:prstGeom prst="rect">
            <a:avLst/>
          </a:prstGeom>
          <a:noFill/>
          <a:ln/>
        </p:spPr>
        <p:txBody>
          <a:bodyPr wrap="square" lIns="0" tIns="0" rIns="0" bIns="0" rtlCol="0" anchor="ctr"/>
          <a:lstStyle/>
          <a:p>
            <a:pPr algn="l" indent="0" marL="0">
              <a:buNone/>
            </a:pPr>
            <a:r>
              <a:rPr lang="en-US" sz="2400" b="1" dirty="0">
                <a:solidFill>
                  <a:srgbClr val="0D1B3E"/>
                </a:solidFill>
                <a:latin typeface="Arial" pitchFamily="34" charset="0"/>
                <a:ea typeface="Arial" pitchFamily="34" charset="-122"/>
                <a:cs typeface="Arial" pitchFamily="34" charset="-120"/>
              </a:rPr>
              <a:t>⚠️ सुधार के क्षेत्र एवं ग्रहों का प्रभाव</a:t>
            </a:r>
            <a:endParaRPr lang="en-US" sz="2400" dirty="0"/>
          </a:p>
        </p:txBody>
      </p:sp>
      <p:sp>
        <p:nvSpPr>
          <p:cNvPr id="3" name="Shape 1"/>
          <p:cNvSpPr/>
          <p:nvPr/>
        </p:nvSpPr>
        <p:spPr>
          <a:xfrm>
            <a:off x="365760" y="1005840"/>
            <a:ext cx="8412480" cy="22860"/>
          </a:xfrm>
          <a:prstGeom prst="rect">
            <a:avLst/>
          </a:prstGeom>
          <a:solidFill>
            <a:srgbClr val="D4A017"/>
          </a:solidFill>
          <a:ln/>
        </p:spPr>
      </p:sp>
      <p:pic>
        <p:nvPicPr>
          <p:cNvPr id="4" name="Image 0" descr="preencoded.png">    </p:cNvPr>
          <p:cNvPicPr>
            <a:picLocks noChangeAspect="1"/>
          </p:cNvPicPr>
          <p:nvPr/>
        </p:nvPicPr>
        <p:blipFill>
          <a:blip r:embed="rId1"/>
          <a:stretch>
            <a:fillRect/>
          </a:stretch>
        </p:blipFill>
        <p:spPr>
          <a:xfrm>
            <a:off x="7818120" y="54864"/>
            <a:ext cx="1188720" cy="429768"/>
          </a:xfrm>
          <a:prstGeom prst="rect">
            <a:avLst/>
          </a:prstGeom>
        </p:spPr>
      </p:pic>
      <p:sp>
        <p:nvSpPr>
          <p:cNvPr id="5" name="Text 2"/>
          <p:cNvSpPr/>
          <p:nvPr/>
        </p:nvSpPr>
        <p:spPr>
          <a:xfrm>
            <a:off x="0" y="4846320"/>
            <a:ext cx="9052560" cy="228600"/>
          </a:xfrm>
          <a:prstGeom prst="rect">
            <a:avLst/>
          </a:prstGeom>
          <a:noFill/>
          <a:ln/>
        </p:spPr>
        <p:txBody>
          <a:bodyPr wrap="square" lIns="0" tIns="0" rIns="0" bIns="0" rtlCol="0" anchor="ctr"/>
          <a:lstStyle/>
          <a:p>
            <a:pPr algn="r" indent="0" marL="0">
              <a:buNone/>
            </a:pPr>
            <a:r>
              <a:rPr lang="en-US" sz="900" i="1" dirty="0">
                <a:solidFill>
                  <a:srgbClr val="A07810"/>
                </a:solidFill>
                <a:latin typeface="Arial" pitchFamily="34" charset="0"/>
                <a:ea typeface="Arial" pitchFamily="34" charset="-122"/>
                <a:cs typeface="Arial" pitchFamily="34" charset="-120"/>
              </a:rPr>
              <a:t>www.vedicsage.in</a:t>
            </a:r>
            <a:endParaRPr lang="en-US" sz="900" dirty="0"/>
          </a:p>
        </p:txBody>
      </p:sp>
      <p:sp>
        <p:nvSpPr>
          <p:cNvPr id="6" name="Text 3"/>
          <p:cNvSpPr/>
          <p:nvPr/>
        </p:nvSpPr>
        <p:spPr>
          <a:xfrm>
            <a:off x="274320" y="4873752"/>
            <a:ext cx="7132320" cy="182880"/>
          </a:xfrm>
          <a:prstGeom prst="rect">
            <a:avLst/>
          </a:prstGeom>
          <a:noFill/>
          <a:ln/>
        </p:spPr>
        <p:txBody>
          <a:bodyPr wrap="square" lIns="0" tIns="0" rIns="0" bIns="0" rtlCol="0" anchor="ctr"/>
          <a:lstStyle/>
          <a:p>
            <a:pPr algn="l" indent="0" marL="0">
              <a:buNone/>
            </a:pPr>
            <a:r>
              <a:rPr lang="en-US" sz="800" i="1" dirty="0">
                <a:solidFill>
                  <a:srgbClr val="7A8FA8"/>
                </a:solidFill>
                <a:latin typeface="Arial" pitchFamily="34" charset="0"/>
                <a:ea typeface="Arial" pitchFamily="34" charset="-122"/>
                <a:cs typeface="Arial" pitchFamily="34" charset="-120"/>
              </a:rPr>
              <a:t>VedicSage | प्रीमियम कुंडली रिपोर्ट | 17 नवम्बर 2009 | मुंबई, महाराष्ट्र</a:t>
            </a:r>
            <a:endParaRPr lang="en-US" sz="800" dirty="0"/>
          </a:p>
        </p:txBody>
      </p:sp>
      <p:sp>
        <p:nvSpPr>
          <p:cNvPr id="7" name="Shape 4"/>
          <p:cNvSpPr/>
          <p:nvPr/>
        </p:nvSpPr>
        <p:spPr>
          <a:xfrm>
            <a:off x="365760" y="1143000"/>
            <a:ext cx="3931920" cy="1920240"/>
          </a:xfrm>
          <a:prstGeom prst="roundRect">
            <a:avLst>
              <a:gd name="adj" fmla="val 4762"/>
            </a:avLst>
          </a:prstGeom>
          <a:solidFill>
            <a:srgbClr val="FFFFFF"/>
          </a:solidFill>
          <a:ln/>
          <a:effectLst>
            <a:outerShdw sx="100000" sy="100000" kx="0" ky="0" algn="bl" rotWithShape="0" blurRad="101600" dist="38100" dir="2700000">
              <a:srgbClr val="000000">
                <a:alpha val="25000"/>
              </a:srgbClr>
            </a:outerShdw>
          </a:effectLst>
        </p:spPr>
      </p:sp>
      <p:sp>
        <p:nvSpPr>
          <p:cNvPr id="8" name="Text 5"/>
          <p:cNvSpPr/>
          <p:nvPr/>
        </p:nvSpPr>
        <p:spPr>
          <a:xfrm>
            <a:off x="548640" y="1216152"/>
            <a:ext cx="3566160" cy="292608"/>
          </a:xfrm>
          <a:prstGeom prst="rect">
            <a:avLst/>
          </a:prstGeom>
          <a:noFill/>
          <a:ln/>
        </p:spPr>
        <p:txBody>
          <a:bodyPr wrap="square" lIns="0" tIns="0" rIns="0" bIns="0" rtlCol="0" anchor="ctr"/>
          <a:lstStyle/>
          <a:p>
            <a:pPr indent="0" marL="0">
              <a:buNone/>
            </a:pPr>
            <a:r>
              <a:rPr lang="en-US" sz="1300" b="1" dirty="0">
                <a:solidFill>
                  <a:srgbClr val="B85000"/>
                </a:solidFill>
                <a:latin typeface="Arial" pitchFamily="34" charset="0"/>
                <a:ea typeface="Arial" pitchFamily="34" charset="-122"/>
                <a:cs typeface="Arial" pitchFamily="34" charset="-120"/>
              </a:rPr>
              <a:t>⚠️ सुधार के क्षेत्र</a:t>
            </a:r>
            <a:endParaRPr lang="en-US" sz="1300" dirty="0"/>
          </a:p>
        </p:txBody>
      </p:sp>
      <p:sp>
        <p:nvSpPr>
          <p:cNvPr id="9" name="Shape 6"/>
          <p:cNvSpPr/>
          <p:nvPr/>
        </p:nvSpPr>
        <p:spPr>
          <a:xfrm>
            <a:off x="594360" y="1600200"/>
            <a:ext cx="201168" cy="201168"/>
          </a:xfrm>
          <a:prstGeom prst="ellipse">
            <a:avLst/>
          </a:prstGeom>
          <a:solidFill>
            <a:srgbClr val="E8870A"/>
          </a:solidFill>
          <a:ln/>
        </p:spPr>
      </p:sp>
      <p:sp>
        <p:nvSpPr>
          <p:cNvPr id="10" name="Text 7"/>
          <p:cNvSpPr/>
          <p:nvPr/>
        </p:nvSpPr>
        <p:spPr>
          <a:xfrm>
            <a:off x="868680" y="1572768"/>
            <a:ext cx="3291840" cy="256032"/>
          </a:xfrm>
          <a:prstGeom prst="rect">
            <a:avLst/>
          </a:prstGeom>
          <a:noFill/>
          <a:ln/>
        </p:spPr>
        <p:txBody>
          <a:bodyPr wrap="square" lIns="0" tIns="0" rIns="0" bIns="0" rtlCol="0" anchor="ctr"/>
          <a:lstStyle/>
          <a:p>
            <a:pPr indent="0" marL="0">
              <a:buNone/>
            </a:pPr>
            <a:r>
              <a:rPr lang="en-US" sz="1150" dirty="0">
                <a:solidFill>
                  <a:srgbClr val="0D1B3E"/>
                </a:solidFill>
                <a:latin typeface="Arial" pitchFamily="34" charset="0"/>
                <a:ea typeface="Arial" pitchFamily="34" charset="-122"/>
                <a:cs typeface="Arial" pitchFamily="34" charset="-120"/>
              </a:rPr>
              <a:t>धैर्य विकसित करना</a:t>
            </a:r>
            <a:endParaRPr lang="en-US" sz="1150" dirty="0"/>
          </a:p>
        </p:txBody>
      </p:sp>
      <p:sp>
        <p:nvSpPr>
          <p:cNvPr id="11" name="Shape 8"/>
          <p:cNvSpPr/>
          <p:nvPr/>
        </p:nvSpPr>
        <p:spPr>
          <a:xfrm>
            <a:off x="594360" y="1929384"/>
            <a:ext cx="201168" cy="201168"/>
          </a:xfrm>
          <a:prstGeom prst="ellipse">
            <a:avLst/>
          </a:prstGeom>
          <a:solidFill>
            <a:srgbClr val="E8870A"/>
          </a:solidFill>
          <a:ln/>
        </p:spPr>
      </p:sp>
      <p:sp>
        <p:nvSpPr>
          <p:cNvPr id="12" name="Text 9"/>
          <p:cNvSpPr/>
          <p:nvPr/>
        </p:nvSpPr>
        <p:spPr>
          <a:xfrm>
            <a:off x="868680" y="1901952"/>
            <a:ext cx="3291840" cy="256032"/>
          </a:xfrm>
          <a:prstGeom prst="rect">
            <a:avLst/>
          </a:prstGeom>
          <a:noFill/>
          <a:ln/>
        </p:spPr>
        <p:txBody>
          <a:bodyPr wrap="square" lIns="0" tIns="0" rIns="0" bIns="0" rtlCol="0" anchor="ctr"/>
          <a:lstStyle/>
          <a:p>
            <a:pPr indent="0" marL="0">
              <a:buNone/>
            </a:pPr>
            <a:r>
              <a:rPr lang="en-US" sz="1150" dirty="0">
                <a:solidFill>
                  <a:srgbClr val="0D1B3E"/>
                </a:solidFill>
                <a:latin typeface="Arial" pitchFamily="34" charset="0"/>
                <a:ea typeface="Arial" pitchFamily="34" charset="-122"/>
                <a:cs typeface="Arial" pitchFamily="34" charset="-120"/>
              </a:rPr>
              <a:t>भावनात्मक प्रतिक्रियाओं पर नियंत्रण</a:t>
            </a:r>
            <a:endParaRPr lang="en-US" sz="1150" dirty="0"/>
          </a:p>
        </p:txBody>
      </p:sp>
      <p:sp>
        <p:nvSpPr>
          <p:cNvPr id="13" name="Shape 10"/>
          <p:cNvSpPr/>
          <p:nvPr/>
        </p:nvSpPr>
        <p:spPr>
          <a:xfrm>
            <a:off x="594360" y="2258568"/>
            <a:ext cx="201168" cy="201168"/>
          </a:xfrm>
          <a:prstGeom prst="ellipse">
            <a:avLst/>
          </a:prstGeom>
          <a:solidFill>
            <a:srgbClr val="E8870A"/>
          </a:solidFill>
          <a:ln/>
        </p:spPr>
      </p:sp>
      <p:sp>
        <p:nvSpPr>
          <p:cNvPr id="14" name="Text 11"/>
          <p:cNvSpPr/>
          <p:nvPr/>
        </p:nvSpPr>
        <p:spPr>
          <a:xfrm>
            <a:off x="868680" y="2231136"/>
            <a:ext cx="3291840" cy="256032"/>
          </a:xfrm>
          <a:prstGeom prst="rect">
            <a:avLst/>
          </a:prstGeom>
          <a:noFill/>
          <a:ln/>
        </p:spPr>
        <p:txBody>
          <a:bodyPr wrap="square" lIns="0" tIns="0" rIns="0" bIns="0" rtlCol="0" anchor="ctr"/>
          <a:lstStyle/>
          <a:p>
            <a:pPr indent="0" marL="0">
              <a:buNone/>
            </a:pPr>
            <a:r>
              <a:rPr lang="en-US" sz="1150" dirty="0">
                <a:solidFill>
                  <a:srgbClr val="0D1B3E"/>
                </a:solidFill>
                <a:latin typeface="Arial" pitchFamily="34" charset="0"/>
                <a:ea typeface="Arial" pitchFamily="34" charset="-122"/>
                <a:cs typeface="Arial" pitchFamily="34" charset="-120"/>
              </a:rPr>
              <a:t>निर्णय लेने में निरंतरता</a:t>
            </a:r>
            <a:endParaRPr lang="en-US" sz="1150" dirty="0"/>
          </a:p>
        </p:txBody>
      </p:sp>
      <p:sp>
        <p:nvSpPr>
          <p:cNvPr id="15" name="Shape 12"/>
          <p:cNvSpPr/>
          <p:nvPr/>
        </p:nvSpPr>
        <p:spPr>
          <a:xfrm>
            <a:off x="594360" y="2587752"/>
            <a:ext cx="201168" cy="201168"/>
          </a:xfrm>
          <a:prstGeom prst="ellipse">
            <a:avLst/>
          </a:prstGeom>
          <a:solidFill>
            <a:srgbClr val="E8870A"/>
          </a:solidFill>
          <a:ln/>
        </p:spPr>
      </p:sp>
      <p:sp>
        <p:nvSpPr>
          <p:cNvPr id="16" name="Text 13"/>
          <p:cNvSpPr/>
          <p:nvPr/>
        </p:nvSpPr>
        <p:spPr>
          <a:xfrm>
            <a:off x="868680" y="2560320"/>
            <a:ext cx="3291840" cy="256032"/>
          </a:xfrm>
          <a:prstGeom prst="rect">
            <a:avLst/>
          </a:prstGeom>
          <a:noFill/>
          <a:ln/>
        </p:spPr>
        <p:txBody>
          <a:bodyPr wrap="square" lIns="0" tIns="0" rIns="0" bIns="0" rtlCol="0" anchor="ctr"/>
          <a:lstStyle/>
          <a:p>
            <a:pPr indent="0" marL="0">
              <a:buNone/>
            </a:pPr>
            <a:r>
              <a:rPr lang="en-US" sz="1150" dirty="0">
                <a:solidFill>
                  <a:srgbClr val="0D1B3E"/>
                </a:solidFill>
                <a:latin typeface="Arial" pitchFamily="34" charset="0"/>
                <a:ea typeface="Arial" pitchFamily="34" charset="-122"/>
                <a:cs typeface="Arial" pitchFamily="34" charset="-120"/>
              </a:rPr>
              <a:t>आत्म-संदेह से बचना</a:t>
            </a:r>
            <a:endParaRPr lang="en-US" sz="1150" dirty="0"/>
          </a:p>
        </p:txBody>
      </p:sp>
      <p:sp>
        <p:nvSpPr>
          <p:cNvPr id="17" name="Shape 14"/>
          <p:cNvSpPr/>
          <p:nvPr/>
        </p:nvSpPr>
        <p:spPr>
          <a:xfrm>
            <a:off x="4480560" y="1143000"/>
            <a:ext cx="4297680" cy="3246120"/>
          </a:xfrm>
          <a:prstGeom prst="roundRect">
            <a:avLst>
              <a:gd name="adj" fmla="val 2817"/>
            </a:avLst>
          </a:prstGeom>
          <a:solidFill>
            <a:srgbClr val="FFFFFF"/>
          </a:solidFill>
          <a:ln/>
          <a:effectLst>
            <a:outerShdw sx="100000" sy="100000" kx="0" ky="0" algn="bl" rotWithShape="0" blurRad="101600" dist="38100" dir="2700000">
              <a:srgbClr val="000000">
                <a:alpha val="25000"/>
              </a:srgbClr>
            </a:outerShdw>
          </a:effectLst>
        </p:spPr>
      </p:sp>
      <p:sp>
        <p:nvSpPr>
          <p:cNvPr id="18" name="Text 15"/>
          <p:cNvSpPr/>
          <p:nvPr/>
        </p:nvSpPr>
        <p:spPr>
          <a:xfrm>
            <a:off x="4663440" y="1216152"/>
            <a:ext cx="3931920" cy="292608"/>
          </a:xfrm>
          <a:prstGeom prst="rect">
            <a:avLst/>
          </a:prstGeom>
          <a:noFill/>
          <a:ln/>
        </p:spPr>
        <p:txBody>
          <a:bodyPr wrap="square" lIns="0" tIns="0" rIns="0" bIns="0" rtlCol="0" anchor="ctr"/>
          <a:lstStyle/>
          <a:p>
            <a:pPr indent="0" marL="0">
              <a:buNone/>
            </a:pPr>
            <a:r>
              <a:rPr lang="en-US" sz="1300" b="1" dirty="0">
                <a:solidFill>
                  <a:srgbClr val="0D1B3E"/>
                </a:solidFill>
                <a:latin typeface="Arial" pitchFamily="34" charset="0"/>
                <a:ea typeface="Arial" pitchFamily="34" charset="-122"/>
                <a:cs typeface="Arial" pitchFamily="34" charset="-120"/>
              </a:rPr>
              <a:t>🪐 ग्रहों का सामान्य प्रभाव</a:t>
            </a:r>
            <a:endParaRPr lang="en-US" sz="1300" dirty="0"/>
          </a:p>
        </p:txBody>
      </p:sp>
      <p:sp>
        <p:nvSpPr>
          <p:cNvPr id="19" name="Shape 16"/>
          <p:cNvSpPr/>
          <p:nvPr/>
        </p:nvSpPr>
        <p:spPr>
          <a:xfrm>
            <a:off x="4572000" y="1572768"/>
            <a:ext cx="4114800" cy="310896"/>
          </a:xfrm>
          <a:prstGeom prst="rect">
            <a:avLst/>
          </a:prstGeom>
          <a:solidFill>
            <a:srgbClr val="EEF4FF"/>
          </a:solidFill>
          <a:ln/>
        </p:spPr>
      </p:sp>
      <p:sp>
        <p:nvSpPr>
          <p:cNvPr id="20" name="Text 17"/>
          <p:cNvSpPr/>
          <p:nvPr/>
        </p:nvSpPr>
        <p:spPr>
          <a:xfrm>
            <a:off x="4626864" y="1591056"/>
            <a:ext cx="1188720" cy="256032"/>
          </a:xfrm>
          <a:prstGeom prst="rect">
            <a:avLst/>
          </a:prstGeom>
          <a:noFill/>
          <a:ln/>
        </p:spPr>
        <p:txBody>
          <a:bodyPr wrap="square" lIns="0" tIns="0" rIns="0" bIns="0" rtlCol="0" anchor="ctr"/>
          <a:lstStyle/>
          <a:p>
            <a:pPr indent="0" marL="0">
              <a:buNone/>
            </a:pPr>
            <a:r>
              <a:rPr lang="en-US" sz="1100" b="1" dirty="0">
                <a:solidFill>
                  <a:srgbClr val="0D1B3E"/>
                </a:solidFill>
                <a:latin typeface="Arial" pitchFamily="34" charset="0"/>
                <a:ea typeface="Arial" pitchFamily="34" charset="-122"/>
                <a:cs typeface="Arial" pitchFamily="34" charset="-120"/>
              </a:rPr>
              <a:t>☀️ सूर्य</a:t>
            </a:r>
            <a:endParaRPr lang="en-US" sz="1100" dirty="0"/>
          </a:p>
        </p:txBody>
      </p:sp>
      <p:sp>
        <p:nvSpPr>
          <p:cNvPr id="21" name="Text 18"/>
          <p:cNvSpPr/>
          <p:nvPr/>
        </p:nvSpPr>
        <p:spPr>
          <a:xfrm>
            <a:off x="5852160" y="1591056"/>
            <a:ext cx="2743200" cy="256032"/>
          </a:xfrm>
          <a:prstGeom prst="rect">
            <a:avLst/>
          </a:prstGeom>
          <a:noFill/>
          <a:ln/>
        </p:spPr>
        <p:txBody>
          <a:bodyPr wrap="square" lIns="0" tIns="0" rIns="0" bIns="0" rtlCol="0" anchor="ctr"/>
          <a:lstStyle/>
          <a:p>
            <a:pPr indent="0" marL="0">
              <a:buNone/>
            </a:pPr>
            <a:r>
              <a:rPr lang="en-US" sz="1100" dirty="0">
                <a:solidFill>
                  <a:srgbClr val="444444"/>
                </a:solidFill>
                <a:latin typeface="Arial" pitchFamily="34" charset="0"/>
                <a:ea typeface="Arial" pitchFamily="34" charset="-122"/>
                <a:cs typeface="Arial" pitchFamily="34" charset="-120"/>
              </a:rPr>
              <a:t>आत्मविश्वास, नेतृत्व</a:t>
            </a:r>
            <a:endParaRPr lang="en-US" sz="1100" dirty="0"/>
          </a:p>
        </p:txBody>
      </p:sp>
      <p:sp>
        <p:nvSpPr>
          <p:cNvPr id="22" name="Shape 19"/>
          <p:cNvSpPr/>
          <p:nvPr/>
        </p:nvSpPr>
        <p:spPr>
          <a:xfrm>
            <a:off x="4572000" y="1901952"/>
            <a:ext cx="4114800" cy="310896"/>
          </a:xfrm>
          <a:prstGeom prst="rect">
            <a:avLst/>
          </a:prstGeom>
          <a:solidFill>
            <a:srgbClr val="FFFFFF"/>
          </a:solidFill>
          <a:ln/>
        </p:spPr>
      </p:sp>
      <p:sp>
        <p:nvSpPr>
          <p:cNvPr id="23" name="Text 20"/>
          <p:cNvSpPr/>
          <p:nvPr/>
        </p:nvSpPr>
        <p:spPr>
          <a:xfrm>
            <a:off x="4626864" y="1920240"/>
            <a:ext cx="1188720" cy="256032"/>
          </a:xfrm>
          <a:prstGeom prst="rect">
            <a:avLst/>
          </a:prstGeom>
          <a:noFill/>
          <a:ln/>
        </p:spPr>
        <p:txBody>
          <a:bodyPr wrap="square" lIns="0" tIns="0" rIns="0" bIns="0" rtlCol="0" anchor="ctr"/>
          <a:lstStyle/>
          <a:p>
            <a:pPr indent="0" marL="0">
              <a:buNone/>
            </a:pPr>
            <a:r>
              <a:rPr lang="en-US" sz="1100" b="1" dirty="0">
                <a:solidFill>
                  <a:srgbClr val="0D1B3E"/>
                </a:solidFill>
                <a:latin typeface="Arial" pitchFamily="34" charset="0"/>
                <a:ea typeface="Arial" pitchFamily="34" charset="-122"/>
                <a:cs typeface="Arial" pitchFamily="34" charset="-120"/>
              </a:rPr>
              <a:t>🌙 चंद्र</a:t>
            </a:r>
            <a:endParaRPr lang="en-US" sz="1100" dirty="0"/>
          </a:p>
        </p:txBody>
      </p:sp>
      <p:sp>
        <p:nvSpPr>
          <p:cNvPr id="24" name="Text 21"/>
          <p:cNvSpPr/>
          <p:nvPr/>
        </p:nvSpPr>
        <p:spPr>
          <a:xfrm>
            <a:off x="5852160" y="1920240"/>
            <a:ext cx="2743200" cy="256032"/>
          </a:xfrm>
          <a:prstGeom prst="rect">
            <a:avLst/>
          </a:prstGeom>
          <a:noFill/>
          <a:ln/>
        </p:spPr>
        <p:txBody>
          <a:bodyPr wrap="square" lIns="0" tIns="0" rIns="0" bIns="0" rtlCol="0" anchor="ctr"/>
          <a:lstStyle/>
          <a:p>
            <a:pPr indent="0" marL="0">
              <a:buNone/>
            </a:pPr>
            <a:r>
              <a:rPr lang="en-US" sz="1100" dirty="0">
                <a:solidFill>
                  <a:srgbClr val="444444"/>
                </a:solidFill>
                <a:latin typeface="Arial" pitchFamily="34" charset="0"/>
                <a:ea typeface="Arial" pitchFamily="34" charset="-122"/>
                <a:cs typeface="Arial" pitchFamily="34" charset="-120"/>
              </a:rPr>
              <a:t>मन, भावनाएँ</a:t>
            </a:r>
            <a:endParaRPr lang="en-US" sz="1100" dirty="0"/>
          </a:p>
        </p:txBody>
      </p:sp>
      <p:sp>
        <p:nvSpPr>
          <p:cNvPr id="25" name="Shape 22"/>
          <p:cNvSpPr/>
          <p:nvPr/>
        </p:nvSpPr>
        <p:spPr>
          <a:xfrm>
            <a:off x="4572000" y="2231136"/>
            <a:ext cx="4114800" cy="310896"/>
          </a:xfrm>
          <a:prstGeom prst="rect">
            <a:avLst/>
          </a:prstGeom>
          <a:solidFill>
            <a:srgbClr val="EEF4FF"/>
          </a:solidFill>
          <a:ln/>
        </p:spPr>
      </p:sp>
      <p:sp>
        <p:nvSpPr>
          <p:cNvPr id="26" name="Text 23"/>
          <p:cNvSpPr/>
          <p:nvPr/>
        </p:nvSpPr>
        <p:spPr>
          <a:xfrm>
            <a:off x="4626864" y="2249424"/>
            <a:ext cx="1188720" cy="256032"/>
          </a:xfrm>
          <a:prstGeom prst="rect">
            <a:avLst/>
          </a:prstGeom>
          <a:noFill/>
          <a:ln/>
        </p:spPr>
        <p:txBody>
          <a:bodyPr wrap="square" lIns="0" tIns="0" rIns="0" bIns="0" rtlCol="0" anchor="ctr"/>
          <a:lstStyle/>
          <a:p>
            <a:pPr indent="0" marL="0">
              <a:buNone/>
            </a:pPr>
            <a:r>
              <a:rPr lang="en-US" sz="1100" b="1" dirty="0">
                <a:solidFill>
                  <a:srgbClr val="0D1B3E"/>
                </a:solidFill>
                <a:latin typeface="Arial" pitchFamily="34" charset="0"/>
                <a:ea typeface="Arial" pitchFamily="34" charset="-122"/>
                <a:cs typeface="Arial" pitchFamily="34" charset="-120"/>
              </a:rPr>
              <a:t>♂ मंगल</a:t>
            </a:r>
            <a:endParaRPr lang="en-US" sz="1100" dirty="0"/>
          </a:p>
        </p:txBody>
      </p:sp>
      <p:sp>
        <p:nvSpPr>
          <p:cNvPr id="27" name="Text 24"/>
          <p:cNvSpPr/>
          <p:nvPr/>
        </p:nvSpPr>
        <p:spPr>
          <a:xfrm>
            <a:off x="5852160" y="2249424"/>
            <a:ext cx="2743200" cy="256032"/>
          </a:xfrm>
          <a:prstGeom prst="rect">
            <a:avLst/>
          </a:prstGeom>
          <a:noFill/>
          <a:ln/>
        </p:spPr>
        <p:txBody>
          <a:bodyPr wrap="square" lIns="0" tIns="0" rIns="0" bIns="0" rtlCol="0" anchor="ctr"/>
          <a:lstStyle/>
          <a:p>
            <a:pPr indent="0" marL="0">
              <a:buNone/>
            </a:pPr>
            <a:r>
              <a:rPr lang="en-US" sz="1100" dirty="0">
                <a:solidFill>
                  <a:srgbClr val="444444"/>
                </a:solidFill>
                <a:latin typeface="Arial" pitchFamily="34" charset="0"/>
                <a:ea typeface="Arial" pitchFamily="34" charset="-122"/>
                <a:cs typeface="Arial" pitchFamily="34" charset="-120"/>
              </a:rPr>
              <a:t>साहस, ऊर्जा</a:t>
            </a:r>
            <a:endParaRPr lang="en-US" sz="1100" dirty="0"/>
          </a:p>
        </p:txBody>
      </p:sp>
      <p:sp>
        <p:nvSpPr>
          <p:cNvPr id="28" name="Shape 25"/>
          <p:cNvSpPr/>
          <p:nvPr/>
        </p:nvSpPr>
        <p:spPr>
          <a:xfrm>
            <a:off x="4572000" y="2560320"/>
            <a:ext cx="4114800" cy="310896"/>
          </a:xfrm>
          <a:prstGeom prst="rect">
            <a:avLst/>
          </a:prstGeom>
          <a:solidFill>
            <a:srgbClr val="FFFFFF"/>
          </a:solidFill>
          <a:ln/>
        </p:spPr>
      </p:sp>
      <p:sp>
        <p:nvSpPr>
          <p:cNvPr id="29" name="Text 26"/>
          <p:cNvSpPr/>
          <p:nvPr/>
        </p:nvSpPr>
        <p:spPr>
          <a:xfrm>
            <a:off x="4626864" y="2578608"/>
            <a:ext cx="1188720" cy="256032"/>
          </a:xfrm>
          <a:prstGeom prst="rect">
            <a:avLst/>
          </a:prstGeom>
          <a:noFill/>
          <a:ln/>
        </p:spPr>
        <p:txBody>
          <a:bodyPr wrap="square" lIns="0" tIns="0" rIns="0" bIns="0" rtlCol="0" anchor="ctr"/>
          <a:lstStyle/>
          <a:p>
            <a:pPr indent="0" marL="0">
              <a:buNone/>
            </a:pPr>
            <a:r>
              <a:rPr lang="en-US" sz="1100" b="1" dirty="0">
                <a:solidFill>
                  <a:srgbClr val="0D1B3E"/>
                </a:solidFill>
                <a:latin typeface="Arial" pitchFamily="34" charset="0"/>
                <a:ea typeface="Arial" pitchFamily="34" charset="-122"/>
                <a:cs typeface="Arial" pitchFamily="34" charset="-120"/>
              </a:rPr>
              <a:t>☿ बुध</a:t>
            </a:r>
            <a:endParaRPr lang="en-US" sz="1100" dirty="0"/>
          </a:p>
        </p:txBody>
      </p:sp>
      <p:sp>
        <p:nvSpPr>
          <p:cNvPr id="30" name="Text 27"/>
          <p:cNvSpPr/>
          <p:nvPr/>
        </p:nvSpPr>
        <p:spPr>
          <a:xfrm>
            <a:off x="5852160" y="2578608"/>
            <a:ext cx="2743200" cy="256032"/>
          </a:xfrm>
          <a:prstGeom prst="rect">
            <a:avLst/>
          </a:prstGeom>
          <a:noFill/>
          <a:ln/>
        </p:spPr>
        <p:txBody>
          <a:bodyPr wrap="square" lIns="0" tIns="0" rIns="0" bIns="0" rtlCol="0" anchor="ctr"/>
          <a:lstStyle/>
          <a:p>
            <a:pPr indent="0" marL="0">
              <a:buNone/>
            </a:pPr>
            <a:r>
              <a:rPr lang="en-US" sz="1100" dirty="0">
                <a:solidFill>
                  <a:srgbClr val="444444"/>
                </a:solidFill>
                <a:latin typeface="Arial" pitchFamily="34" charset="0"/>
                <a:ea typeface="Arial" pitchFamily="34" charset="-122"/>
                <a:cs typeface="Arial" pitchFamily="34" charset="-120"/>
              </a:rPr>
              <a:t>बुद्धि, संवाद</a:t>
            </a:r>
            <a:endParaRPr lang="en-US" sz="1100" dirty="0"/>
          </a:p>
        </p:txBody>
      </p:sp>
      <p:sp>
        <p:nvSpPr>
          <p:cNvPr id="31" name="Shape 28"/>
          <p:cNvSpPr/>
          <p:nvPr/>
        </p:nvSpPr>
        <p:spPr>
          <a:xfrm>
            <a:off x="4572000" y="2889504"/>
            <a:ext cx="4114800" cy="310896"/>
          </a:xfrm>
          <a:prstGeom prst="rect">
            <a:avLst/>
          </a:prstGeom>
          <a:solidFill>
            <a:srgbClr val="EEF4FF"/>
          </a:solidFill>
          <a:ln/>
        </p:spPr>
      </p:sp>
      <p:sp>
        <p:nvSpPr>
          <p:cNvPr id="32" name="Text 29"/>
          <p:cNvSpPr/>
          <p:nvPr/>
        </p:nvSpPr>
        <p:spPr>
          <a:xfrm>
            <a:off x="4626864" y="2907792"/>
            <a:ext cx="1188720" cy="256032"/>
          </a:xfrm>
          <a:prstGeom prst="rect">
            <a:avLst/>
          </a:prstGeom>
          <a:noFill/>
          <a:ln/>
        </p:spPr>
        <p:txBody>
          <a:bodyPr wrap="square" lIns="0" tIns="0" rIns="0" bIns="0" rtlCol="0" anchor="ctr"/>
          <a:lstStyle/>
          <a:p>
            <a:pPr indent="0" marL="0">
              <a:buNone/>
            </a:pPr>
            <a:r>
              <a:rPr lang="en-US" sz="1100" b="1" dirty="0">
                <a:solidFill>
                  <a:srgbClr val="0D1B3E"/>
                </a:solidFill>
                <a:latin typeface="Arial" pitchFamily="34" charset="0"/>
                <a:ea typeface="Arial" pitchFamily="34" charset="-122"/>
                <a:cs typeface="Arial" pitchFamily="34" charset="-120"/>
              </a:rPr>
              <a:t>♃ गुरु</a:t>
            </a:r>
            <a:endParaRPr lang="en-US" sz="1100" dirty="0"/>
          </a:p>
        </p:txBody>
      </p:sp>
      <p:sp>
        <p:nvSpPr>
          <p:cNvPr id="33" name="Text 30"/>
          <p:cNvSpPr/>
          <p:nvPr/>
        </p:nvSpPr>
        <p:spPr>
          <a:xfrm>
            <a:off x="5852160" y="2907792"/>
            <a:ext cx="2743200" cy="256032"/>
          </a:xfrm>
          <a:prstGeom prst="rect">
            <a:avLst/>
          </a:prstGeom>
          <a:noFill/>
          <a:ln/>
        </p:spPr>
        <p:txBody>
          <a:bodyPr wrap="square" lIns="0" tIns="0" rIns="0" bIns="0" rtlCol="0" anchor="ctr"/>
          <a:lstStyle/>
          <a:p>
            <a:pPr indent="0" marL="0">
              <a:buNone/>
            </a:pPr>
            <a:r>
              <a:rPr lang="en-US" sz="1100" dirty="0">
                <a:solidFill>
                  <a:srgbClr val="444444"/>
                </a:solidFill>
                <a:latin typeface="Arial" pitchFamily="34" charset="0"/>
                <a:ea typeface="Arial" pitchFamily="34" charset="-122"/>
                <a:cs typeface="Arial" pitchFamily="34" charset="-120"/>
              </a:rPr>
              <a:t>ज्ञान, शिक्षा</a:t>
            </a:r>
            <a:endParaRPr lang="en-US" sz="1100" dirty="0"/>
          </a:p>
        </p:txBody>
      </p:sp>
      <p:sp>
        <p:nvSpPr>
          <p:cNvPr id="34" name="Shape 31"/>
          <p:cNvSpPr/>
          <p:nvPr/>
        </p:nvSpPr>
        <p:spPr>
          <a:xfrm>
            <a:off x="4572000" y="3218688"/>
            <a:ext cx="4114800" cy="310896"/>
          </a:xfrm>
          <a:prstGeom prst="rect">
            <a:avLst/>
          </a:prstGeom>
          <a:solidFill>
            <a:srgbClr val="FFFFFF"/>
          </a:solidFill>
          <a:ln/>
        </p:spPr>
      </p:sp>
      <p:sp>
        <p:nvSpPr>
          <p:cNvPr id="35" name="Text 32"/>
          <p:cNvSpPr/>
          <p:nvPr/>
        </p:nvSpPr>
        <p:spPr>
          <a:xfrm>
            <a:off x="4626864" y="3236976"/>
            <a:ext cx="1188720" cy="256032"/>
          </a:xfrm>
          <a:prstGeom prst="rect">
            <a:avLst/>
          </a:prstGeom>
          <a:noFill/>
          <a:ln/>
        </p:spPr>
        <p:txBody>
          <a:bodyPr wrap="square" lIns="0" tIns="0" rIns="0" bIns="0" rtlCol="0" anchor="ctr"/>
          <a:lstStyle/>
          <a:p>
            <a:pPr indent="0" marL="0">
              <a:buNone/>
            </a:pPr>
            <a:r>
              <a:rPr lang="en-US" sz="1100" b="1" dirty="0">
                <a:solidFill>
                  <a:srgbClr val="0D1B3E"/>
                </a:solidFill>
                <a:latin typeface="Arial" pitchFamily="34" charset="0"/>
                <a:ea typeface="Arial" pitchFamily="34" charset="-122"/>
                <a:cs typeface="Arial" pitchFamily="34" charset="-120"/>
              </a:rPr>
              <a:t>♀ शुक्र</a:t>
            </a:r>
            <a:endParaRPr lang="en-US" sz="1100" dirty="0"/>
          </a:p>
        </p:txBody>
      </p:sp>
      <p:sp>
        <p:nvSpPr>
          <p:cNvPr id="36" name="Text 33"/>
          <p:cNvSpPr/>
          <p:nvPr/>
        </p:nvSpPr>
        <p:spPr>
          <a:xfrm>
            <a:off x="5852160" y="3236976"/>
            <a:ext cx="2743200" cy="256032"/>
          </a:xfrm>
          <a:prstGeom prst="rect">
            <a:avLst/>
          </a:prstGeom>
          <a:noFill/>
          <a:ln/>
        </p:spPr>
        <p:txBody>
          <a:bodyPr wrap="square" lIns="0" tIns="0" rIns="0" bIns="0" rtlCol="0" anchor="ctr"/>
          <a:lstStyle/>
          <a:p>
            <a:pPr indent="0" marL="0">
              <a:buNone/>
            </a:pPr>
            <a:r>
              <a:rPr lang="en-US" sz="1100" dirty="0">
                <a:solidFill>
                  <a:srgbClr val="444444"/>
                </a:solidFill>
                <a:latin typeface="Arial" pitchFamily="34" charset="0"/>
                <a:ea typeface="Arial" pitchFamily="34" charset="-122"/>
                <a:cs typeface="Arial" pitchFamily="34" charset="-120"/>
              </a:rPr>
              <a:t>रचनात्मकता, संबंध</a:t>
            </a:r>
            <a:endParaRPr lang="en-US" sz="1100" dirty="0"/>
          </a:p>
        </p:txBody>
      </p:sp>
      <p:sp>
        <p:nvSpPr>
          <p:cNvPr id="37" name="Shape 34"/>
          <p:cNvSpPr/>
          <p:nvPr/>
        </p:nvSpPr>
        <p:spPr>
          <a:xfrm>
            <a:off x="4572000" y="3547872"/>
            <a:ext cx="4114800" cy="310896"/>
          </a:xfrm>
          <a:prstGeom prst="rect">
            <a:avLst/>
          </a:prstGeom>
          <a:solidFill>
            <a:srgbClr val="EEF4FF"/>
          </a:solidFill>
          <a:ln/>
        </p:spPr>
      </p:sp>
      <p:sp>
        <p:nvSpPr>
          <p:cNvPr id="38" name="Text 35"/>
          <p:cNvSpPr/>
          <p:nvPr/>
        </p:nvSpPr>
        <p:spPr>
          <a:xfrm>
            <a:off x="4626864" y="3566160"/>
            <a:ext cx="1188720" cy="256032"/>
          </a:xfrm>
          <a:prstGeom prst="rect">
            <a:avLst/>
          </a:prstGeom>
          <a:noFill/>
          <a:ln/>
        </p:spPr>
        <p:txBody>
          <a:bodyPr wrap="square" lIns="0" tIns="0" rIns="0" bIns="0" rtlCol="0" anchor="ctr"/>
          <a:lstStyle/>
          <a:p>
            <a:pPr indent="0" marL="0">
              <a:buNone/>
            </a:pPr>
            <a:r>
              <a:rPr lang="en-US" sz="1100" b="1" dirty="0">
                <a:solidFill>
                  <a:srgbClr val="0D1B3E"/>
                </a:solidFill>
                <a:latin typeface="Arial" pitchFamily="34" charset="0"/>
                <a:ea typeface="Arial" pitchFamily="34" charset="-122"/>
                <a:cs typeface="Arial" pitchFamily="34" charset="-120"/>
              </a:rPr>
              <a:t>♄ शनि</a:t>
            </a:r>
            <a:endParaRPr lang="en-US" sz="1100" dirty="0"/>
          </a:p>
        </p:txBody>
      </p:sp>
      <p:sp>
        <p:nvSpPr>
          <p:cNvPr id="39" name="Text 36"/>
          <p:cNvSpPr/>
          <p:nvPr/>
        </p:nvSpPr>
        <p:spPr>
          <a:xfrm>
            <a:off x="5852160" y="3566160"/>
            <a:ext cx="2743200" cy="256032"/>
          </a:xfrm>
          <a:prstGeom prst="rect">
            <a:avLst/>
          </a:prstGeom>
          <a:noFill/>
          <a:ln/>
        </p:spPr>
        <p:txBody>
          <a:bodyPr wrap="square" lIns="0" tIns="0" rIns="0" bIns="0" rtlCol="0" anchor="ctr"/>
          <a:lstStyle/>
          <a:p>
            <a:pPr indent="0" marL="0">
              <a:buNone/>
            </a:pPr>
            <a:r>
              <a:rPr lang="en-US" sz="1100" dirty="0">
                <a:solidFill>
                  <a:srgbClr val="444444"/>
                </a:solidFill>
                <a:latin typeface="Arial" pitchFamily="34" charset="0"/>
                <a:ea typeface="Arial" pitchFamily="34" charset="-122"/>
                <a:cs typeface="Arial" pitchFamily="34" charset="-120"/>
              </a:rPr>
              <a:t>अनुशासन, कर्म</a:t>
            </a:r>
            <a:endParaRPr lang="en-US" sz="1100" dirty="0"/>
          </a:p>
        </p:txBody>
      </p:sp>
      <p:sp>
        <p:nvSpPr>
          <p:cNvPr id="40" name="Shape 37"/>
          <p:cNvSpPr/>
          <p:nvPr/>
        </p:nvSpPr>
        <p:spPr>
          <a:xfrm>
            <a:off x="4572000" y="3877056"/>
            <a:ext cx="4114800" cy="310896"/>
          </a:xfrm>
          <a:prstGeom prst="rect">
            <a:avLst/>
          </a:prstGeom>
          <a:solidFill>
            <a:srgbClr val="FFFFFF"/>
          </a:solidFill>
          <a:ln/>
        </p:spPr>
      </p:sp>
      <p:sp>
        <p:nvSpPr>
          <p:cNvPr id="41" name="Text 38"/>
          <p:cNvSpPr/>
          <p:nvPr/>
        </p:nvSpPr>
        <p:spPr>
          <a:xfrm>
            <a:off x="4626864" y="3895344"/>
            <a:ext cx="1188720" cy="256032"/>
          </a:xfrm>
          <a:prstGeom prst="rect">
            <a:avLst/>
          </a:prstGeom>
          <a:noFill/>
          <a:ln/>
        </p:spPr>
        <p:txBody>
          <a:bodyPr wrap="square" lIns="0" tIns="0" rIns="0" bIns="0" rtlCol="0" anchor="ctr"/>
          <a:lstStyle/>
          <a:p>
            <a:pPr indent="0" marL="0">
              <a:buNone/>
            </a:pPr>
            <a:r>
              <a:rPr lang="en-US" sz="1100" b="1" dirty="0">
                <a:solidFill>
                  <a:srgbClr val="0D1B3E"/>
                </a:solidFill>
                <a:latin typeface="Arial" pitchFamily="34" charset="0"/>
                <a:ea typeface="Arial" pitchFamily="34" charset="-122"/>
                <a:cs typeface="Arial" pitchFamily="34" charset="-120"/>
              </a:rPr>
              <a:t>☊ राहु</a:t>
            </a:r>
            <a:endParaRPr lang="en-US" sz="1100" dirty="0"/>
          </a:p>
        </p:txBody>
      </p:sp>
      <p:sp>
        <p:nvSpPr>
          <p:cNvPr id="42" name="Text 39"/>
          <p:cNvSpPr/>
          <p:nvPr/>
        </p:nvSpPr>
        <p:spPr>
          <a:xfrm>
            <a:off x="5852160" y="3895344"/>
            <a:ext cx="2743200" cy="256032"/>
          </a:xfrm>
          <a:prstGeom prst="rect">
            <a:avLst/>
          </a:prstGeom>
          <a:noFill/>
          <a:ln/>
        </p:spPr>
        <p:txBody>
          <a:bodyPr wrap="square" lIns="0" tIns="0" rIns="0" bIns="0" rtlCol="0" anchor="ctr"/>
          <a:lstStyle/>
          <a:p>
            <a:pPr indent="0" marL="0">
              <a:buNone/>
            </a:pPr>
            <a:r>
              <a:rPr lang="en-US" sz="1100" dirty="0">
                <a:solidFill>
                  <a:srgbClr val="444444"/>
                </a:solidFill>
                <a:latin typeface="Arial" pitchFamily="34" charset="0"/>
                <a:ea typeface="Arial" pitchFamily="34" charset="-122"/>
                <a:cs typeface="Arial" pitchFamily="34" charset="-120"/>
              </a:rPr>
              <a:t>महत्वाकांक्षा, विदेश</a:t>
            </a:r>
            <a:endParaRPr lang="en-US" sz="1100" dirty="0"/>
          </a:p>
        </p:txBody>
      </p:sp>
      <p:sp>
        <p:nvSpPr>
          <p:cNvPr id="43" name="Shape 40"/>
          <p:cNvSpPr/>
          <p:nvPr/>
        </p:nvSpPr>
        <p:spPr>
          <a:xfrm>
            <a:off x="4572000" y="4206240"/>
            <a:ext cx="4114800" cy="310896"/>
          </a:xfrm>
          <a:prstGeom prst="rect">
            <a:avLst/>
          </a:prstGeom>
          <a:solidFill>
            <a:srgbClr val="EEF4FF"/>
          </a:solidFill>
          <a:ln/>
        </p:spPr>
      </p:sp>
      <p:sp>
        <p:nvSpPr>
          <p:cNvPr id="44" name="Text 41"/>
          <p:cNvSpPr/>
          <p:nvPr/>
        </p:nvSpPr>
        <p:spPr>
          <a:xfrm>
            <a:off x="4626864" y="4224528"/>
            <a:ext cx="1188720" cy="256032"/>
          </a:xfrm>
          <a:prstGeom prst="rect">
            <a:avLst/>
          </a:prstGeom>
          <a:noFill/>
          <a:ln/>
        </p:spPr>
        <p:txBody>
          <a:bodyPr wrap="square" lIns="0" tIns="0" rIns="0" bIns="0" rtlCol="0" anchor="ctr"/>
          <a:lstStyle/>
          <a:p>
            <a:pPr indent="0" marL="0">
              <a:buNone/>
            </a:pPr>
            <a:r>
              <a:rPr lang="en-US" sz="1100" b="1" dirty="0">
                <a:solidFill>
                  <a:srgbClr val="0D1B3E"/>
                </a:solidFill>
                <a:latin typeface="Arial" pitchFamily="34" charset="0"/>
                <a:ea typeface="Arial" pitchFamily="34" charset="-122"/>
                <a:cs typeface="Arial" pitchFamily="34" charset="-120"/>
              </a:rPr>
              <a:t>☋ केतु</a:t>
            </a:r>
            <a:endParaRPr lang="en-US" sz="1100" dirty="0"/>
          </a:p>
        </p:txBody>
      </p:sp>
      <p:sp>
        <p:nvSpPr>
          <p:cNvPr id="45" name="Text 42"/>
          <p:cNvSpPr/>
          <p:nvPr/>
        </p:nvSpPr>
        <p:spPr>
          <a:xfrm>
            <a:off x="5852160" y="4224528"/>
            <a:ext cx="2743200" cy="256032"/>
          </a:xfrm>
          <a:prstGeom prst="rect">
            <a:avLst/>
          </a:prstGeom>
          <a:noFill/>
          <a:ln/>
        </p:spPr>
        <p:txBody>
          <a:bodyPr wrap="square" lIns="0" tIns="0" rIns="0" bIns="0" rtlCol="0" anchor="ctr"/>
          <a:lstStyle/>
          <a:p>
            <a:pPr indent="0" marL="0">
              <a:buNone/>
            </a:pPr>
            <a:r>
              <a:rPr lang="en-US" sz="1100" dirty="0">
                <a:solidFill>
                  <a:srgbClr val="444444"/>
                </a:solidFill>
                <a:latin typeface="Arial" pitchFamily="34" charset="0"/>
                <a:ea typeface="Arial" pitchFamily="34" charset="-122"/>
                <a:cs typeface="Arial" pitchFamily="34" charset="-120"/>
              </a:rPr>
              <a:t>आध्यात्मिकता</a:t>
            </a:r>
            <a:endParaRPr lang="en-US" sz="1100" dirty="0"/>
          </a:p>
        </p:txBody>
      </p:sp>
      <p:sp>
        <p:nvSpPr>
          <p:cNvPr id="46" name="Text 43"/>
          <p:cNvSpPr/>
          <p:nvPr/>
        </p:nvSpPr>
        <p:spPr>
          <a:xfrm>
            <a:off x="365760" y="3127248"/>
            <a:ext cx="3931920" cy="274320"/>
          </a:xfrm>
          <a:prstGeom prst="rect">
            <a:avLst/>
          </a:prstGeom>
          <a:noFill/>
          <a:ln/>
        </p:spPr>
        <p:txBody>
          <a:bodyPr wrap="square" lIns="0" tIns="0" rIns="0" bIns="0" rtlCol="0" anchor="ctr"/>
          <a:lstStyle/>
          <a:p>
            <a:pPr indent="0" marL="0">
              <a:buNone/>
            </a:pPr>
            <a:r>
              <a:rPr lang="en-US" sz="1200" b="1" dirty="0">
                <a:solidFill>
                  <a:srgbClr val="0D1B3E"/>
                </a:solidFill>
                <a:latin typeface="Arial" pitchFamily="34" charset="0"/>
                <a:ea typeface="Arial" pitchFamily="34" charset="-122"/>
                <a:cs typeface="Arial" pitchFamily="34" charset="-120"/>
              </a:rPr>
              <a:t>🏠 12 भावों का संक्षिप्त प्रभाव</a:t>
            </a:r>
            <a:endParaRPr lang="en-US" sz="1200" dirty="0"/>
          </a:p>
        </p:txBody>
      </p:sp>
      <p:sp>
        <p:nvSpPr>
          <p:cNvPr id="47" name="Text 44"/>
          <p:cNvSpPr/>
          <p:nvPr/>
        </p:nvSpPr>
        <p:spPr>
          <a:xfrm>
            <a:off x="457200" y="3456432"/>
            <a:ext cx="3749040" cy="219456"/>
          </a:xfrm>
          <a:prstGeom prst="rect">
            <a:avLst/>
          </a:prstGeom>
          <a:noFill/>
          <a:ln/>
        </p:spPr>
        <p:txBody>
          <a:bodyPr wrap="square" lIns="0" tIns="0" rIns="0" bIns="0" rtlCol="0" anchor="ctr"/>
          <a:lstStyle/>
          <a:p>
            <a:pPr indent="0" marL="0">
              <a:buNone/>
            </a:pPr>
            <a:r>
              <a:rPr lang="en-US" sz="1050" dirty="0">
                <a:solidFill>
                  <a:srgbClr val="333333"/>
                </a:solidFill>
                <a:latin typeface="Arial" pitchFamily="34" charset="0"/>
                <a:ea typeface="Arial" pitchFamily="34" charset="-122"/>
                <a:cs typeface="Arial" pitchFamily="34" charset="-120"/>
              </a:rPr>
              <a:t>H1: आकर्षक व्यक्तित्व, आत्मविश्वास</a:t>
            </a:r>
            <a:endParaRPr lang="en-US" sz="1050" dirty="0"/>
          </a:p>
        </p:txBody>
      </p:sp>
      <p:sp>
        <p:nvSpPr>
          <p:cNvPr id="48" name="Text 45"/>
          <p:cNvSpPr/>
          <p:nvPr/>
        </p:nvSpPr>
        <p:spPr>
          <a:xfrm>
            <a:off x="457200" y="3712464"/>
            <a:ext cx="3749040" cy="219456"/>
          </a:xfrm>
          <a:prstGeom prst="rect">
            <a:avLst/>
          </a:prstGeom>
          <a:noFill/>
          <a:ln/>
        </p:spPr>
        <p:txBody>
          <a:bodyPr wrap="square" lIns="0" tIns="0" rIns="0" bIns="0" rtlCol="0" anchor="ctr"/>
          <a:lstStyle/>
          <a:p>
            <a:pPr indent="0" marL="0">
              <a:buNone/>
            </a:pPr>
            <a:r>
              <a:rPr lang="en-US" sz="1050" dirty="0">
                <a:solidFill>
                  <a:srgbClr val="333333"/>
                </a:solidFill>
                <a:latin typeface="Arial" pitchFamily="34" charset="0"/>
                <a:ea typeface="Arial" pitchFamily="34" charset="-122"/>
                <a:cs typeface="Arial" pitchFamily="34" charset="-120"/>
              </a:rPr>
              <a:t>H2: परिवार प्रेम, मधुर वाणी</a:t>
            </a:r>
            <a:endParaRPr lang="en-US" sz="1050" dirty="0"/>
          </a:p>
        </p:txBody>
      </p:sp>
      <p:sp>
        <p:nvSpPr>
          <p:cNvPr id="49" name="Text 46"/>
          <p:cNvSpPr/>
          <p:nvPr/>
        </p:nvSpPr>
        <p:spPr>
          <a:xfrm>
            <a:off x="457200" y="3968496"/>
            <a:ext cx="3749040" cy="219456"/>
          </a:xfrm>
          <a:prstGeom prst="rect">
            <a:avLst/>
          </a:prstGeom>
          <a:noFill/>
          <a:ln/>
        </p:spPr>
        <p:txBody>
          <a:bodyPr wrap="square" lIns="0" tIns="0" rIns="0" bIns="0" rtlCol="0" anchor="ctr"/>
          <a:lstStyle/>
          <a:p>
            <a:pPr indent="0" marL="0">
              <a:buNone/>
            </a:pPr>
            <a:r>
              <a:rPr lang="en-US" sz="1050" dirty="0">
                <a:solidFill>
                  <a:srgbClr val="333333"/>
                </a:solidFill>
                <a:latin typeface="Arial" pitchFamily="34" charset="0"/>
                <a:ea typeface="Arial" pitchFamily="34" charset="-122"/>
                <a:cs typeface="Arial" pitchFamily="34" charset="-120"/>
              </a:rPr>
              <a:t>H3: साहसी स्वभाव</a:t>
            </a:r>
            <a:endParaRPr lang="en-US" sz="1050" dirty="0"/>
          </a:p>
        </p:txBody>
      </p:sp>
      <p:sp>
        <p:nvSpPr>
          <p:cNvPr id="50" name="Text 47"/>
          <p:cNvSpPr/>
          <p:nvPr/>
        </p:nvSpPr>
        <p:spPr>
          <a:xfrm>
            <a:off x="457200" y="4224528"/>
            <a:ext cx="3749040" cy="219456"/>
          </a:xfrm>
          <a:prstGeom prst="rect">
            <a:avLst/>
          </a:prstGeom>
          <a:noFill/>
          <a:ln/>
        </p:spPr>
        <p:txBody>
          <a:bodyPr wrap="square" lIns="0" tIns="0" rIns="0" bIns="0" rtlCol="0" anchor="ctr"/>
          <a:lstStyle/>
          <a:p>
            <a:pPr indent="0" marL="0">
              <a:buNone/>
            </a:pPr>
            <a:r>
              <a:rPr lang="en-US" sz="1050" dirty="0">
                <a:solidFill>
                  <a:srgbClr val="333333"/>
                </a:solidFill>
                <a:latin typeface="Arial" pitchFamily="34" charset="0"/>
                <a:ea typeface="Arial" pitchFamily="34" charset="-122"/>
                <a:cs typeface="Arial" pitchFamily="34" charset="-120"/>
              </a:rPr>
              <a:t>H4: संपत्ति एवं वाहन सुख</a:t>
            </a:r>
            <a:endParaRPr lang="en-US" sz="1050" dirty="0"/>
          </a:p>
        </p:txBody>
      </p:sp>
      <p:sp>
        <p:nvSpPr>
          <p:cNvPr id="51" name="Text 48"/>
          <p:cNvSpPr/>
          <p:nvPr/>
        </p:nvSpPr>
        <p:spPr>
          <a:xfrm>
            <a:off x="457200" y="4480560"/>
            <a:ext cx="3749040" cy="219456"/>
          </a:xfrm>
          <a:prstGeom prst="rect">
            <a:avLst/>
          </a:prstGeom>
          <a:noFill/>
          <a:ln/>
        </p:spPr>
        <p:txBody>
          <a:bodyPr wrap="square" lIns="0" tIns="0" rIns="0" bIns="0" rtlCol="0" anchor="ctr"/>
          <a:lstStyle/>
          <a:p>
            <a:pPr indent="0" marL="0">
              <a:buNone/>
            </a:pPr>
            <a:r>
              <a:rPr lang="en-US" sz="1050" dirty="0">
                <a:solidFill>
                  <a:srgbClr val="333333"/>
                </a:solidFill>
                <a:latin typeface="Arial" pitchFamily="34" charset="0"/>
                <a:ea typeface="Arial" pitchFamily="34" charset="-122"/>
                <a:cs typeface="Arial" pitchFamily="34" charset="-120"/>
              </a:rPr>
              <a:t>H5: शिक्षा में सफलता</a:t>
            </a:r>
            <a:endParaRPr lang="en-US" sz="1050" dirty="0"/>
          </a:p>
        </p:txBody>
      </p:sp>
      <p:sp>
        <p:nvSpPr>
          <p:cNvPr id="52" name="Text 49"/>
          <p:cNvSpPr/>
          <p:nvPr/>
        </p:nvSpPr>
        <p:spPr>
          <a:xfrm>
            <a:off x="457200" y="4736592"/>
            <a:ext cx="3749040" cy="219456"/>
          </a:xfrm>
          <a:prstGeom prst="rect">
            <a:avLst/>
          </a:prstGeom>
          <a:noFill/>
          <a:ln/>
        </p:spPr>
        <p:txBody>
          <a:bodyPr wrap="square" lIns="0" tIns="0" rIns="0" bIns="0" rtlCol="0" anchor="ctr"/>
          <a:lstStyle/>
          <a:p>
            <a:pPr indent="0" marL="0">
              <a:buNone/>
            </a:pPr>
            <a:r>
              <a:rPr lang="en-US" sz="1050" dirty="0">
                <a:solidFill>
                  <a:srgbClr val="333333"/>
                </a:solidFill>
                <a:latin typeface="Arial" pitchFamily="34" charset="0"/>
                <a:ea typeface="Arial" pitchFamily="34" charset="-122"/>
                <a:cs typeface="Arial" pitchFamily="34" charset="-120"/>
              </a:rPr>
              <a:t>H6: प्रतियोगिता में विजय</a:t>
            </a:r>
            <a:endParaRPr lang="en-US" sz="10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60E22"/>
        </a:solidFill>
      </p:bgPr>
    </p:bg>
    <p:spTree>
      <p:nvGrpSpPr>
        <p:cNvPr id="1" name=""/>
        <p:cNvGrpSpPr/>
        <p:nvPr/>
      </p:nvGrpSpPr>
      <p:grpSpPr>
        <a:xfrm>
          <a:off x="0" y="0"/>
          <a:ext cx="0" cy="0"/>
          <a:chOff x="0" y="0"/>
          <a:chExt cx="0" cy="0"/>
        </a:xfrm>
      </p:grpSpPr>
      <p:sp>
        <p:nvSpPr>
          <p:cNvPr id="2" name="Text 0"/>
          <p:cNvSpPr/>
          <p:nvPr/>
        </p:nvSpPr>
        <p:spPr>
          <a:xfrm>
            <a:off x="365760" y="502920"/>
            <a:ext cx="7132320" cy="475488"/>
          </a:xfrm>
          <a:prstGeom prst="rect">
            <a:avLst/>
          </a:prstGeom>
          <a:noFill/>
          <a:ln/>
        </p:spPr>
        <p:txBody>
          <a:bodyPr wrap="square" lIns="0" tIns="0" rIns="0" bIns="0" rtlCol="0" anchor="ctr"/>
          <a:lstStyle/>
          <a:p>
            <a:pPr algn="l" indent="0" marL="0">
              <a:buNone/>
            </a:pPr>
            <a:r>
              <a:rPr lang="en-US" sz="2400" b="1" dirty="0">
                <a:solidFill>
                  <a:srgbClr val="F0C040"/>
                </a:solidFill>
                <a:latin typeface="Arial" pitchFamily="34" charset="0"/>
                <a:ea typeface="Arial" pitchFamily="34" charset="-122"/>
                <a:cs typeface="Arial" pitchFamily="34" charset="-120"/>
              </a:rPr>
              <a:t>🎯 करियर एवं धन विश्लेषण — सर्वश्रेष्ठ क्षेत्र</a:t>
            </a:r>
            <a:endParaRPr lang="en-US" sz="2400" dirty="0"/>
          </a:p>
        </p:txBody>
      </p:sp>
      <p:sp>
        <p:nvSpPr>
          <p:cNvPr id="3" name="Shape 1"/>
          <p:cNvSpPr/>
          <p:nvPr/>
        </p:nvSpPr>
        <p:spPr>
          <a:xfrm>
            <a:off x="365760" y="1005840"/>
            <a:ext cx="8412480" cy="22860"/>
          </a:xfrm>
          <a:prstGeom prst="rect">
            <a:avLst/>
          </a:prstGeom>
          <a:solidFill>
            <a:srgbClr val="D4A017"/>
          </a:solidFill>
          <a:ln/>
        </p:spPr>
      </p:sp>
      <p:pic>
        <p:nvPicPr>
          <p:cNvPr id="4" name="Image 0" descr="preencoded.png">    </p:cNvPr>
          <p:cNvPicPr>
            <a:picLocks noChangeAspect="1"/>
          </p:cNvPicPr>
          <p:nvPr/>
        </p:nvPicPr>
        <p:blipFill>
          <a:blip r:embed="rId1"/>
          <a:stretch>
            <a:fillRect/>
          </a:stretch>
        </p:blipFill>
        <p:spPr>
          <a:xfrm>
            <a:off x="7818120" y="54864"/>
            <a:ext cx="1188720" cy="429768"/>
          </a:xfrm>
          <a:prstGeom prst="rect">
            <a:avLst/>
          </a:prstGeom>
        </p:spPr>
      </p:pic>
      <p:sp>
        <p:nvSpPr>
          <p:cNvPr id="5" name="Text 2"/>
          <p:cNvSpPr/>
          <p:nvPr/>
        </p:nvSpPr>
        <p:spPr>
          <a:xfrm>
            <a:off x="0" y="4846320"/>
            <a:ext cx="9052560" cy="228600"/>
          </a:xfrm>
          <a:prstGeom prst="rect">
            <a:avLst/>
          </a:prstGeom>
          <a:noFill/>
          <a:ln/>
        </p:spPr>
        <p:txBody>
          <a:bodyPr wrap="square" lIns="0" tIns="0" rIns="0" bIns="0" rtlCol="0" anchor="ctr"/>
          <a:lstStyle/>
          <a:p>
            <a:pPr algn="r" indent="0" marL="0">
              <a:buNone/>
            </a:pPr>
            <a:r>
              <a:rPr lang="en-US" sz="900" i="1" dirty="0">
                <a:solidFill>
                  <a:srgbClr val="D4A017"/>
                </a:solidFill>
                <a:latin typeface="Arial" pitchFamily="34" charset="0"/>
                <a:ea typeface="Arial" pitchFamily="34" charset="-122"/>
                <a:cs typeface="Arial" pitchFamily="34" charset="-120"/>
              </a:rPr>
              <a:t>www.vedicsage.in</a:t>
            </a:r>
            <a:endParaRPr lang="en-US" sz="900" dirty="0"/>
          </a:p>
        </p:txBody>
      </p:sp>
      <p:sp>
        <p:nvSpPr>
          <p:cNvPr id="6" name="Text 3"/>
          <p:cNvSpPr/>
          <p:nvPr/>
        </p:nvSpPr>
        <p:spPr>
          <a:xfrm>
            <a:off x="274320" y="4873752"/>
            <a:ext cx="7132320" cy="182880"/>
          </a:xfrm>
          <a:prstGeom prst="rect">
            <a:avLst/>
          </a:prstGeom>
          <a:noFill/>
          <a:ln/>
        </p:spPr>
        <p:txBody>
          <a:bodyPr wrap="square" lIns="0" tIns="0" rIns="0" bIns="0" rtlCol="0" anchor="ctr"/>
          <a:lstStyle/>
          <a:p>
            <a:pPr algn="l" indent="0" marL="0">
              <a:buNone/>
            </a:pPr>
            <a:r>
              <a:rPr lang="en-US" sz="800" i="1" dirty="0">
                <a:solidFill>
                  <a:srgbClr val="9AACCC"/>
                </a:solidFill>
                <a:latin typeface="Arial" pitchFamily="34" charset="0"/>
                <a:ea typeface="Arial" pitchFamily="34" charset="-122"/>
                <a:cs typeface="Arial" pitchFamily="34" charset="-120"/>
              </a:rPr>
              <a:t>VedicSage | प्रीमियम कुंडली रिपोर्ट | 17 नवम्बर 2009 | मुंबई, महाराष्ट्र</a:t>
            </a:r>
            <a:endParaRPr lang="en-US" sz="800" dirty="0"/>
          </a:p>
        </p:txBody>
      </p:sp>
      <p:sp>
        <p:nvSpPr>
          <p:cNvPr id="7" name="Shape 4"/>
          <p:cNvSpPr/>
          <p:nvPr/>
        </p:nvSpPr>
        <p:spPr>
          <a:xfrm>
            <a:off x="365760" y="1143000"/>
            <a:ext cx="4114800" cy="1755648"/>
          </a:xfrm>
          <a:prstGeom prst="roundRect">
            <a:avLst>
              <a:gd name="adj" fmla="val 5208"/>
            </a:avLst>
          </a:prstGeom>
          <a:solidFill>
            <a:srgbClr val="111F45"/>
          </a:solidFill>
          <a:ln/>
          <a:effectLst>
            <a:outerShdw sx="100000" sy="100000" kx="0" ky="0" algn="bl" rotWithShape="0" blurRad="101600" dist="38100" dir="2700000">
              <a:srgbClr val="000000">
                <a:alpha val="25000"/>
              </a:srgbClr>
            </a:outerShdw>
          </a:effectLst>
        </p:spPr>
      </p:sp>
      <p:sp>
        <p:nvSpPr>
          <p:cNvPr id="8" name="Text 5"/>
          <p:cNvSpPr/>
          <p:nvPr/>
        </p:nvSpPr>
        <p:spPr>
          <a:xfrm>
            <a:off x="502920" y="1234440"/>
            <a:ext cx="3794760" cy="292608"/>
          </a:xfrm>
          <a:prstGeom prst="rect">
            <a:avLst/>
          </a:prstGeom>
          <a:noFill/>
          <a:ln/>
        </p:spPr>
        <p:txBody>
          <a:bodyPr wrap="square" lIns="0" tIns="0" rIns="0" bIns="0" rtlCol="0" anchor="ctr"/>
          <a:lstStyle/>
          <a:p>
            <a:pPr indent="0" marL="0">
              <a:buNone/>
            </a:pPr>
            <a:r>
              <a:rPr lang="en-US" sz="1200" b="1" dirty="0">
                <a:solidFill>
                  <a:srgbClr val="F0C040"/>
                </a:solidFill>
                <a:latin typeface="Arial" pitchFamily="34" charset="0"/>
                <a:ea typeface="Arial" pitchFamily="34" charset="-122"/>
                <a:cs typeface="Arial" pitchFamily="34" charset="-120"/>
              </a:rPr>
              <a:t>💻 आईटी एवं टेक्नोलॉजी</a:t>
            </a:r>
            <a:endParaRPr lang="en-US" sz="1200" dirty="0"/>
          </a:p>
        </p:txBody>
      </p:sp>
      <p:sp>
        <p:nvSpPr>
          <p:cNvPr id="9" name="Text 6"/>
          <p:cNvSpPr/>
          <p:nvPr/>
        </p:nvSpPr>
        <p:spPr>
          <a:xfrm>
            <a:off x="548640" y="1581912"/>
            <a:ext cx="3703320" cy="237744"/>
          </a:xfrm>
          <a:prstGeom prst="rect">
            <a:avLst/>
          </a:prstGeom>
          <a:noFill/>
          <a:ln/>
        </p:spPr>
        <p:txBody>
          <a:bodyPr wrap="square" lIns="0" tIns="0" rIns="0" bIns="0" rtlCol="0" anchor="ctr"/>
          <a:lstStyle/>
          <a:p>
            <a:pPr marL="342900" indent="-342900">
              <a:buSzPct val="100000"/>
              <a:buChar char="▸"/>
            </a:pPr>
            <a:r>
              <a:rPr lang="en-US" sz="1050" dirty="0">
                <a:solidFill>
                  <a:srgbClr val="FFFFFF"/>
                </a:solidFill>
                <a:latin typeface="Arial" pitchFamily="34" charset="0"/>
                <a:ea typeface="Arial" pitchFamily="34" charset="-122"/>
                <a:cs typeface="Arial" pitchFamily="34" charset="-120"/>
              </a:rPr>
              <a:t>Software Development</a:t>
            </a:r>
            <a:endParaRPr lang="en-US" sz="1050" dirty="0"/>
          </a:p>
        </p:txBody>
      </p:sp>
      <p:sp>
        <p:nvSpPr>
          <p:cNvPr id="10" name="Text 7"/>
          <p:cNvSpPr/>
          <p:nvPr/>
        </p:nvSpPr>
        <p:spPr>
          <a:xfrm>
            <a:off x="548640" y="1856232"/>
            <a:ext cx="3703320" cy="237744"/>
          </a:xfrm>
          <a:prstGeom prst="rect">
            <a:avLst/>
          </a:prstGeom>
          <a:noFill/>
          <a:ln/>
        </p:spPr>
        <p:txBody>
          <a:bodyPr wrap="square" lIns="0" tIns="0" rIns="0" bIns="0" rtlCol="0" anchor="ctr"/>
          <a:lstStyle/>
          <a:p>
            <a:pPr marL="342900" indent="-342900">
              <a:buSzPct val="100000"/>
              <a:buChar char="▸"/>
            </a:pPr>
            <a:r>
              <a:rPr lang="en-US" sz="1050" dirty="0">
                <a:solidFill>
                  <a:srgbClr val="FFFFFF"/>
                </a:solidFill>
                <a:latin typeface="Arial" pitchFamily="34" charset="0"/>
                <a:ea typeface="Arial" pitchFamily="34" charset="-122"/>
                <a:cs typeface="Arial" pitchFamily="34" charset="-120"/>
              </a:rPr>
              <a:t>Artificial Intelligence (AI)</a:t>
            </a:r>
            <a:endParaRPr lang="en-US" sz="1050" dirty="0"/>
          </a:p>
        </p:txBody>
      </p:sp>
      <p:sp>
        <p:nvSpPr>
          <p:cNvPr id="11" name="Text 8"/>
          <p:cNvSpPr/>
          <p:nvPr/>
        </p:nvSpPr>
        <p:spPr>
          <a:xfrm>
            <a:off x="548640" y="2130552"/>
            <a:ext cx="3703320" cy="237744"/>
          </a:xfrm>
          <a:prstGeom prst="rect">
            <a:avLst/>
          </a:prstGeom>
          <a:noFill/>
          <a:ln/>
        </p:spPr>
        <p:txBody>
          <a:bodyPr wrap="square" lIns="0" tIns="0" rIns="0" bIns="0" rtlCol="0" anchor="ctr"/>
          <a:lstStyle/>
          <a:p>
            <a:pPr marL="342900" indent="-342900">
              <a:buSzPct val="100000"/>
              <a:buChar char="▸"/>
            </a:pPr>
            <a:r>
              <a:rPr lang="en-US" sz="1050" dirty="0">
                <a:solidFill>
                  <a:srgbClr val="FFFFFF"/>
                </a:solidFill>
                <a:latin typeface="Arial" pitchFamily="34" charset="0"/>
                <a:ea typeface="Arial" pitchFamily="34" charset="-122"/>
                <a:cs typeface="Arial" pitchFamily="34" charset="-120"/>
              </a:rPr>
              <a:t>Data Science</a:t>
            </a:r>
            <a:endParaRPr lang="en-US" sz="1050" dirty="0"/>
          </a:p>
        </p:txBody>
      </p:sp>
      <p:sp>
        <p:nvSpPr>
          <p:cNvPr id="12" name="Text 9"/>
          <p:cNvSpPr/>
          <p:nvPr/>
        </p:nvSpPr>
        <p:spPr>
          <a:xfrm>
            <a:off x="548640" y="2404872"/>
            <a:ext cx="3703320" cy="237744"/>
          </a:xfrm>
          <a:prstGeom prst="rect">
            <a:avLst/>
          </a:prstGeom>
          <a:noFill/>
          <a:ln/>
        </p:spPr>
        <p:txBody>
          <a:bodyPr wrap="square" lIns="0" tIns="0" rIns="0" bIns="0" rtlCol="0" anchor="ctr"/>
          <a:lstStyle/>
          <a:p>
            <a:pPr marL="342900" indent="-342900">
              <a:buSzPct val="100000"/>
              <a:buChar char="▸"/>
            </a:pPr>
            <a:r>
              <a:rPr lang="en-US" sz="1050" dirty="0">
                <a:solidFill>
                  <a:srgbClr val="FFFFFF"/>
                </a:solidFill>
                <a:latin typeface="Arial" pitchFamily="34" charset="0"/>
                <a:ea typeface="Arial" pitchFamily="34" charset="-122"/>
                <a:cs typeface="Arial" pitchFamily="34" charset="-120"/>
              </a:rPr>
              <a:t>Cyber Security</a:t>
            </a:r>
            <a:endParaRPr lang="en-US" sz="1050" dirty="0"/>
          </a:p>
        </p:txBody>
      </p:sp>
      <p:sp>
        <p:nvSpPr>
          <p:cNvPr id="13" name="Text 10"/>
          <p:cNvSpPr/>
          <p:nvPr/>
        </p:nvSpPr>
        <p:spPr>
          <a:xfrm>
            <a:off x="548640" y="2679192"/>
            <a:ext cx="3703320" cy="237744"/>
          </a:xfrm>
          <a:prstGeom prst="rect">
            <a:avLst/>
          </a:prstGeom>
          <a:noFill/>
          <a:ln/>
        </p:spPr>
        <p:txBody>
          <a:bodyPr wrap="square" lIns="0" tIns="0" rIns="0" bIns="0" rtlCol="0" anchor="ctr"/>
          <a:lstStyle/>
          <a:p>
            <a:pPr marL="342900" indent="-342900">
              <a:buSzPct val="100000"/>
              <a:buChar char="▸"/>
            </a:pPr>
            <a:r>
              <a:rPr lang="en-US" sz="1050" dirty="0">
                <a:solidFill>
                  <a:srgbClr val="FFFFFF"/>
                </a:solidFill>
                <a:latin typeface="Arial" pitchFamily="34" charset="0"/>
                <a:ea typeface="Arial" pitchFamily="34" charset="-122"/>
                <a:cs typeface="Arial" pitchFamily="34" charset="-120"/>
              </a:rPr>
              <a:t>Cloud Computing</a:t>
            </a:r>
            <a:endParaRPr lang="en-US" sz="1050" dirty="0"/>
          </a:p>
        </p:txBody>
      </p:sp>
      <p:sp>
        <p:nvSpPr>
          <p:cNvPr id="14" name="Shape 11"/>
          <p:cNvSpPr/>
          <p:nvPr/>
        </p:nvSpPr>
        <p:spPr>
          <a:xfrm>
            <a:off x="4754880" y="1143000"/>
            <a:ext cx="4114800" cy="1755648"/>
          </a:xfrm>
          <a:prstGeom prst="roundRect">
            <a:avLst>
              <a:gd name="adj" fmla="val 5208"/>
            </a:avLst>
          </a:prstGeom>
          <a:solidFill>
            <a:srgbClr val="111F45"/>
          </a:solidFill>
          <a:ln/>
          <a:effectLst>
            <a:outerShdw sx="100000" sy="100000" kx="0" ky="0" algn="bl" rotWithShape="0" blurRad="101600" dist="38100" dir="2700000">
              <a:srgbClr val="000000">
                <a:alpha val="25000"/>
              </a:srgbClr>
            </a:outerShdw>
          </a:effectLst>
        </p:spPr>
      </p:sp>
      <p:sp>
        <p:nvSpPr>
          <p:cNvPr id="15" name="Text 12"/>
          <p:cNvSpPr/>
          <p:nvPr/>
        </p:nvSpPr>
        <p:spPr>
          <a:xfrm>
            <a:off x="4892040" y="1234440"/>
            <a:ext cx="3794760" cy="292608"/>
          </a:xfrm>
          <a:prstGeom prst="rect">
            <a:avLst/>
          </a:prstGeom>
          <a:noFill/>
          <a:ln/>
        </p:spPr>
        <p:txBody>
          <a:bodyPr wrap="square" lIns="0" tIns="0" rIns="0" bIns="0" rtlCol="0" anchor="ctr"/>
          <a:lstStyle/>
          <a:p>
            <a:pPr indent="0" marL="0">
              <a:buNone/>
            </a:pPr>
            <a:r>
              <a:rPr lang="en-US" sz="1200" b="1" dirty="0">
                <a:solidFill>
                  <a:srgbClr val="F0C040"/>
                </a:solidFill>
                <a:latin typeface="Arial" pitchFamily="34" charset="0"/>
                <a:ea typeface="Arial" pitchFamily="34" charset="-122"/>
                <a:cs typeface="Arial" pitchFamily="34" charset="-120"/>
              </a:rPr>
              <a:t>📈 बिजनेस एवं उद्यमिता</a:t>
            </a:r>
            <a:endParaRPr lang="en-US" sz="1200" dirty="0"/>
          </a:p>
        </p:txBody>
      </p:sp>
      <p:sp>
        <p:nvSpPr>
          <p:cNvPr id="16" name="Text 13"/>
          <p:cNvSpPr/>
          <p:nvPr/>
        </p:nvSpPr>
        <p:spPr>
          <a:xfrm>
            <a:off x="4937760" y="1581912"/>
            <a:ext cx="3703320" cy="237744"/>
          </a:xfrm>
          <a:prstGeom prst="rect">
            <a:avLst/>
          </a:prstGeom>
          <a:noFill/>
          <a:ln/>
        </p:spPr>
        <p:txBody>
          <a:bodyPr wrap="square" lIns="0" tIns="0" rIns="0" bIns="0" rtlCol="0" anchor="ctr"/>
          <a:lstStyle/>
          <a:p>
            <a:pPr marL="342900" indent="-342900">
              <a:buSzPct val="100000"/>
              <a:buChar char="▸"/>
            </a:pPr>
            <a:r>
              <a:rPr lang="en-US" sz="1050" dirty="0">
                <a:solidFill>
                  <a:srgbClr val="FFFFFF"/>
                </a:solidFill>
                <a:latin typeface="Arial" pitchFamily="34" charset="0"/>
                <a:ea typeface="Arial" pitchFamily="34" charset="-122"/>
                <a:cs typeface="Arial" pitchFamily="34" charset="-120"/>
              </a:rPr>
              <a:t>Startup Founder</a:t>
            </a:r>
            <a:endParaRPr lang="en-US" sz="1050" dirty="0"/>
          </a:p>
        </p:txBody>
      </p:sp>
      <p:sp>
        <p:nvSpPr>
          <p:cNvPr id="17" name="Text 14"/>
          <p:cNvSpPr/>
          <p:nvPr/>
        </p:nvSpPr>
        <p:spPr>
          <a:xfrm>
            <a:off x="4937760" y="1856232"/>
            <a:ext cx="3703320" cy="237744"/>
          </a:xfrm>
          <a:prstGeom prst="rect">
            <a:avLst/>
          </a:prstGeom>
          <a:noFill/>
          <a:ln/>
        </p:spPr>
        <p:txBody>
          <a:bodyPr wrap="square" lIns="0" tIns="0" rIns="0" bIns="0" rtlCol="0" anchor="ctr"/>
          <a:lstStyle/>
          <a:p>
            <a:pPr marL="342900" indent="-342900">
              <a:buSzPct val="100000"/>
              <a:buChar char="▸"/>
            </a:pPr>
            <a:r>
              <a:rPr lang="en-US" sz="1050" dirty="0">
                <a:solidFill>
                  <a:srgbClr val="FFFFFF"/>
                </a:solidFill>
                <a:latin typeface="Arial" pitchFamily="34" charset="0"/>
                <a:ea typeface="Arial" pitchFamily="34" charset="-122"/>
                <a:cs typeface="Arial" pitchFamily="34" charset="-120"/>
              </a:rPr>
              <a:t>E-commerce Business</a:t>
            </a:r>
            <a:endParaRPr lang="en-US" sz="1050" dirty="0"/>
          </a:p>
        </p:txBody>
      </p:sp>
      <p:sp>
        <p:nvSpPr>
          <p:cNvPr id="18" name="Text 15"/>
          <p:cNvSpPr/>
          <p:nvPr/>
        </p:nvSpPr>
        <p:spPr>
          <a:xfrm>
            <a:off x="4937760" y="2130552"/>
            <a:ext cx="3703320" cy="237744"/>
          </a:xfrm>
          <a:prstGeom prst="rect">
            <a:avLst/>
          </a:prstGeom>
          <a:noFill/>
          <a:ln/>
        </p:spPr>
        <p:txBody>
          <a:bodyPr wrap="square" lIns="0" tIns="0" rIns="0" bIns="0" rtlCol="0" anchor="ctr"/>
          <a:lstStyle/>
          <a:p>
            <a:pPr marL="342900" indent="-342900">
              <a:buSzPct val="100000"/>
              <a:buChar char="▸"/>
            </a:pPr>
            <a:r>
              <a:rPr lang="en-US" sz="1050" dirty="0">
                <a:solidFill>
                  <a:srgbClr val="FFFFFF"/>
                </a:solidFill>
                <a:latin typeface="Arial" pitchFamily="34" charset="0"/>
                <a:ea typeface="Arial" pitchFamily="34" charset="-122"/>
                <a:cs typeface="Arial" pitchFamily="34" charset="-120"/>
              </a:rPr>
              <a:t>Digital Marketing</a:t>
            </a:r>
            <a:endParaRPr lang="en-US" sz="1050" dirty="0"/>
          </a:p>
        </p:txBody>
      </p:sp>
      <p:sp>
        <p:nvSpPr>
          <p:cNvPr id="19" name="Text 16"/>
          <p:cNvSpPr/>
          <p:nvPr/>
        </p:nvSpPr>
        <p:spPr>
          <a:xfrm>
            <a:off x="4937760" y="2404872"/>
            <a:ext cx="3703320" cy="237744"/>
          </a:xfrm>
          <a:prstGeom prst="rect">
            <a:avLst/>
          </a:prstGeom>
          <a:noFill/>
          <a:ln/>
        </p:spPr>
        <p:txBody>
          <a:bodyPr wrap="square" lIns="0" tIns="0" rIns="0" bIns="0" rtlCol="0" anchor="ctr"/>
          <a:lstStyle/>
          <a:p>
            <a:pPr marL="342900" indent="-342900">
              <a:buSzPct val="100000"/>
              <a:buChar char="▸"/>
            </a:pPr>
            <a:r>
              <a:rPr lang="en-US" sz="1050" dirty="0">
                <a:solidFill>
                  <a:srgbClr val="FFFFFF"/>
                </a:solidFill>
                <a:latin typeface="Arial" pitchFamily="34" charset="0"/>
                <a:ea typeface="Arial" pitchFamily="34" charset="-122"/>
                <a:cs typeface="Arial" pitchFamily="34" charset="-120"/>
              </a:rPr>
              <a:t>Business Consulting</a:t>
            </a:r>
            <a:endParaRPr lang="en-US" sz="1050" dirty="0"/>
          </a:p>
        </p:txBody>
      </p:sp>
      <p:sp>
        <p:nvSpPr>
          <p:cNvPr id="20" name="Shape 17"/>
          <p:cNvSpPr/>
          <p:nvPr/>
        </p:nvSpPr>
        <p:spPr>
          <a:xfrm>
            <a:off x="365760" y="3044952"/>
            <a:ext cx="4114800" cy="1755648"/>
          </a:xfrm>
          <a:prstGeom prst="roundRect">
            <a:avLst>
              <a:gd name="adj" fmla="val 5208"/>
            </a:avLst>
          </a:prstGeom>
          <a:solidFill>
            <a:srgbClr val="111F45"/>
          </a:solidFill>
          <a:ln/>
          <a:effectLst>
            <a:outerShdw sx="100000" sy="100000" kx="0" ky="0" algn="bl" rotWithShape="0" blurRad="101600" dist="38100" dir="2700000">
              <a:srgbClr val="000000">
                <a:alpha val="25000"/>
              </a:srgbClr>
            </a:outerShdw>
          </a:effectLst>
        </p:spPr>
      </p:sp>
      <p:sp>
        <p:nvSpPr>
          <p:cNvPr id="21" name="Text 18"/>
          <p:cNvSpPr/>
          <p:nvPr/>
        </p:nvSpPr>
        <p:spPr>
          <a:xfrm>
            <a:off x="502920" y="3136392"/>
            <a:ext cx="3794760" cy="292608"/>
          </a:xfrm>
          <a:prstGeom prst="rect">
            <a:avLst/>
          </a:prstGeom>
          <a:noFill/>
          <a:ln/>
        </p:spPr>
        <p:txBody>
          <a:bodyPr wrap="square" lIns="0" tIns="0" rIns="0" bIns="0" rtlCol="0" anchor="ctr"/>
          <a:lstStyle/>
          <a:p>
            <a:pPr indent="0" marL="0">
              <a:buNone/>
            </a:pPr>
            <a:r>
              <a:rPr lang="en-US" sz="1200" b="1" dirty="0">
                <a:solidFill>
                  <a:srgbClr val="F0C040"/>
                </a:solidFill>
                <a:latin typeface="Arial" pitchFamily="34" charset="0"/>
                <a:ea typeface="Arial" pitchFamily="34" charset="-122"/>
                <a:cs typeface="Arial" pitchFamily="34" charset="-120"/>
              </a:rPr>
              <a:t>💰 फाइनेंस एवं निवेश</a:t>
            </a:r>
            <a:endParaRPr lang="en-US" sz="1200" dirty="0"/>
          </a:p>
        </p:txBody>
      </p:sp>
      <p:sp>
        <p:nvSpPr>
          <p:cNvPr id="22" name="Text 19"/>
          <p:cNvSpPr/>
          <p:nvPr/>
        </p:nvSpPr>
        <p:spPr>
          <a:xfrm>
            <a:off x="548640" y="3483864"/>
            <a:ext cx="3703320" cy="237744"/>
          </a:xfrm>
          <a:prstGeom prst="rect">
            <a:avLst/>
          </a:prstGeom>
          <a:noFill/>
          <a:ln/>
        </p:spPr>
        <p:txBody>
          <a:bodyPr wrap="square" lIns="0" tIns="0" rIns="0" bIns="0" rtlCol="0" anchor="ctr"/>
          <a:lstStyle/>
          <a:p>
            <a:pPr marL="342900" indent="-342900">
              <a:buSzPct val="100000"/>
              <a:buChar char="▸"/>
            </a:pPr>
            <a:r>
              <a:rPr lang="en-US" sz="1050" dirty="0">
                <a:solidFill>
                  <a:srgbClr val="FFFFFF"/>
                </a:solidFill>
                <a:latin typeface="Arial" pitchFamily="34" charset="0"/>
                <a:ea typeface="Arial" pitchFamily="34" charset="-122"/>
                <a:cs typeface="Arial" pitchFamily="34" charset="-120"/>
              </a:rPr>
              <a:t>Stock Market Analyst</a:t>
            </a:r>
            <a:endParaRPr lang="en-US" sz="1050" dirty="0"/>
          </a:p>
        </p:txBody>
      </p:sp>
      <p:sp>
        <p:nvSpPr>
          <p:cNvPr id="23" name="Text 20"/>
          <p:cNvSpPr/>
          <p:nvPr/>
        </p:nvSpPr>
        <p:spPr>
          <a:xfrm>
            <a:off x="548640" y="3758184"/>
            <a:ext cx="3703320" cy="237744"/>
          </a:xfrm>
          <a:prstGeom prst="rect">
            <a:avLst/>
          </a:prstGeom>
          <a:noFill/>
          <a:ln/>
        </p:spPr>
        <p:txBody>
          <a:bodyPr wrap="square" lIns="0" tIns="0" rIns="0" bIns="0" rtlCol="0" anchor="ctr"/>
          <a:lstStyle/>
          <a:p>
            <a:pPr marL="342900" indent="-342900">
              <a:buSzPct val="100000"/>
              <a:buChar char="▸"/>
            </a:pPr>
            <a:r>
              <a:rPr lang="en-US" sz="1050" dirty="0">
                <a:solidFill>
                  <a:srgbClr val="FFFFFF"/>
                </a:solidFill>
                <a:latin typeface="Arial" pitchFamily="34" charset="0"/>
                <a:ea typeface="Arial" pitchFamily="34" charset="-122"/>
                <a:cs typeface="Arial" pitchFamily="34" charset="-120"/>
              </a:rPr>
              <a:t>Investment Advisor</a:t>
            </a:r>
            <a:endParaRPr lang="en-US" sz="1050" dirty="0"/>
          </a:p>
        </p:txBody>
      </p:sp>
      <p:sp>
        <p:nvSpPr>
          <p:cNvPr id="24" name="Text 21"/>
          <p:cNvSpPr/>
          <p:nvPr/>
        </p:nvSpPr>
        <p:spPr>
          <a:xfrm>
            <a:off x="548640" y="4032504"/>
            <a:ext cx="3703320" cy="237744"/>
          </a:xfrm>
          <a:prstGeom prst="rect">
            <a:avLst/>
          </a:prstGeom>
          <a:noFill/>
          <a:ln/>
        </p:spPr>
        <p:txBody>
          <a:bodyPr wrap="square" lIns="0" tIns="0" rIns="0" bIns="0" rtlCol="0" anchor="ctr"/>
          <a:lstStyle/>
          <a:p>
            <a:pPr marL="342900" indent="-342900">
              <a:buSzPct val="100000"/>
              <a:buChar char="▸"/>
            </a:pPr>
            <a:r>
              <a:rPr lang="en-US" sz="1050" dirty="0">
                <a:solidFill>
                  <a:srgbClr val="FFFFFF"/>
                </a:solidFill>
                <a:latin typeface="Arial" pitchFamily="34" charset="0"/>
                <a:ea typeface="Arial" pitchFamily="34" charset="-122"/>
                <a:cs typeface="Arial" pitchFamily="34" charset="-120"/>
              </a:rPr>
              <a:t>Banking Sector</a:t>
            </a:r>
            <a:endParaRPr lang="en-US" sz="1050" dirty="0"/>
          </a:p>
        </p:txBody>
      </p:sp>
      <p:sp>
        <p:nvSpPr>
          <p:cNvPr id="25" name="Text 22"/>
          <p:cNvSpPr/>
          <p:nvPr/>
        </p:nvSpPr>
        <p:spPr>
          <a:xfrm>
            <a:off x="548640" y="4306824"/>
            <a:ext cx="3703320" cy="237744"/>
          </a:xfrm>
          <a:prstGeom prst="rect">
            <a:avLst/>
          </a:prstGeom>
          <a:noFill/>
          <a:ln/>
        </p:spPr>
        <p:txBody>
          <a:bodyPr wrap="square" lIns="0" tIns="0" rIns="0" bIns="0" rtlCol="0" anchor="ctr"/>
          <a:lstStyle/>
          <a:p>
            <a:pPr marL="342900" indent="-342900">
              <a:buSzPct val="100000"/>
              <a:buChar char="▸"/>
            </a:pPr>
            <a:r>
              <a:rPr lang="en-US" sz="1050" dirty="0">
                <a:solidFill>
                  <a:srgbClr val="FFFFFF"/>
                </a:solidFill>
                <a:latin typeface="Arial" pitchFamily="34" charset="0"/>
                <a:ea typeface="Arial" pitchFamily="34" charset="-122"/>
                <a:cs typeface="Arial" pitchFamily="34" charset="-120"/>
              </a:rPr>
              <a:t>Financial Planning</a:t>
            </a:r>
            <a:endParaRPr lang="en-US" sz="1050" dirty="0"/>
          </a:p>
        </p:txBody>
      </p:sp>
      <p:sp>
        <p:nvSpPr>
          <p:cNvPr id="26" name="Shape 23"/>
          <p:cNvSpPr/>
          <p:nvPr/>
        </p:nvSpPr>
        <p:spPr>
          <a:xfrm>
            <a:off x="4754880" y="3044952"/>
            <a:ext cx="4114800" cy="1755648"/>
          </a:xfrm>
          <a:prstGeom prst="roundRect">
            <a:avLst>
              <a:gd name="adj" fmla="val 5208"/>
            </a:avLst>
          </a:prstGeom>
          <a:solidFill>
            <a:srgbClr val="111F45"/>
          </a:solidFill>
          <a:ln/>
          <a:effectLst>
            <a:outerShdw sx="100000" sy="100000" kx="0" ky="0" algn="bl" rotWithShape="0" blurRad="101600" dist="38100" dir="2700000">
              <a:srgbClr val="000000">
                <a:alpha val="25000"/>
              </a:srgbClr>
            </a:outerShdw>
          </a:effectLst>
        </p:spPr>
      </p:sp>
      <p:sp>
        <p:nvSpPr>
          <p:cNvPr id="27" name="Text 24"/>
          <p:cNvSpPr/>
          <p:nvPr/>
        </p:nvSpPr>
        <p:spPr>
          <a:xfrm>
            <a:off x="4892040" y="3136392"/>
            <a:ext cx="3794760" cy="292608"/>
          </a:xfrm>
          <a:prstGeom prst="rect">
            <a:avLst/>
          </a:prstGeom>
          <a:noFill/>
          <a:ln/>
        </p:spPr>
        <p:txBody>
          <a:bodyPr wrap="square" lIns="0" tIns="0" rIns="0" bIns="0" rtlCol="0" anchor="ctr"/>
          <a:lstStyle/>
          <a:p>
            <a:pPr indent="0" marL="0">
              <a:buNone/>
            </a:pPr>
            <a:r>
              <a:rPr lang="en-US" sz="1200" b="1" dirty="0">
                <a:solidFill>
                  <a:srgbClr val="F0C040"/>
                </a:solidFill>
                <a:latin typeface="Arial" pitchFamily="34" charset="0"/>
                <a:ea typeface="Arial" pitchFamily="34" charset="-122"/>
                <a:cs typeface="Arial" pitchFamily="34" charset="-120"/>
              </a:rPr>
              <a:t>🎨 क्रिएटिव एवं डिजिटल</a:t>
            </a:r>
            <a:endParaRPr lang="en-US" sz="1200" dirty="0"/>
          </a:p>
        </p:txBody>
      </p:sp>
      <p:sp>
        <p:nvSpPr>
          <p:cNvPr id="28" name="Text 25"/>
          <p:cNvSpPr/>
          <p:nvPr/>
        </p:nvSpPr>
        <p:spPr>
          <a:xfrm>
            <a:off x="4937760" y="3483864"/>
            <a:ext cx="3703320" cy="237744"/>
          </a:xfrm>
          <a:prstGeom prst="rect">
            <a:avLst/>
          </a:prstGeom>
          <a:noFill/>
          <a:ln/>
        </p:spPr>
        <p:txBody>
          <a:bodyPr wrap="square" lIns="0" tIns="0" rIns="0" bIns="0" rtlCol="0" anchor="ctr"/>
          <a:lstStyle/>
          <a:p>
            <a:pPr marL="342900" indent="-342900">
              <a:buSzPct val="100000"/>
              <a:buChar char="▸"/>
            </a:pPr>
            <a:r>
              <a:rPr lang="en-US" sz="1050" dirty="0">
                <a:solidFill>
                  <a:srgbClr val="FFFFFF"/>
                </a:solidFill>
                <a:latin typeface="Arial" pitchFamily="34" charset="0"/>
                <a:ea typeface="Arial" pitchFamily="34" charset="-122"/>
                <a:cs typeface="Arial" pitchFamily="34" charset="-120"/>
              </a:rPr>
              <a:t>Content Creation</a:t>
            </a:r>
            <a:endParaRPr lang="en-US" sz="1050" dirty="0"/>
          </a:p>
        </p:txBody>
      </p:sp>
      <p:sp>
        <p:nvSpPr>
          <p:cNvPr id="29" name="Text 26"/>
          <p:cNvSpPr/>
          <p:nvPr/>
        </p:nvSpPr>
        <p:spPr>
          <a:xfrm>
            <a:off x="4937760" y="3758184"/>
            <a:ext cx="3703320" cy="237744"/>
          </a:xfrm>
          <a:prstGeom prst="rect">
            <a:avLst/>
          </a:prstGeom>
          <a:noFill/>
          <a:ln/>
        </p:spPr>
        <p:txBody>
          <a:bodyPr wrap="square" lIns="0" tIns="0" rIns="0" bIns="0" rtlCol="0" anchor="ctr"/>
          <a:lstStyle/>
          <a:p>
            <a:pPr marL="342900" indent="-342900">
              <a:buSzPct val="100000"/>
              <a:buChar char="▸"/>
            </a:pPr>
            <a:r>
              <a:rPr lang="en-US" sz="1050" dirty="0">
                <a:solidFill>
                  <a:srgbClr val="FFFFFF"/>
                </a:solidFill>
                <a:latin typeface="Arial" pitchFamily="34" charset="0"/>
                <a:ea typeface="Arial" pitchFamily="34" charset="-122"/>
                <a:cs typeface="Arial" pitchFamily="34" charset="-120"/>
              </a:rPr>
              <a:t>YouTube</a:t>
            </a:r>
            <a:endParaRPr lang="en-US" sz="1050" dirty="0"/>
          </a:p>
        </p:txBody>
      </p:sp>
      <p:sp>
        <p:nvSpPr>
          <p:cNvPr id="30" name="Text 27"/>
          <p:cNvSpPr/>
          <p:nvPr/>
        </p:nvSpPr>
        <p:spPr>
          <a:xfrm>
            <a:off x="4937760" y="4032504"/>
            <a:ext cx="3703320" cy="237744"/>
          </a:xfrm>
          <a:prstGeom prst="rect">
            <a:avLst/>
          </a:prstGeom>
          <a:noFill/>
          <a:ln/>
        </p:spPr>
        <p:txBody>
          <a:bodyPr wrap="square" lIns="0" tIns="0" rIns="0" bIns="0" rtlCol="0" anchor="ctr"/>
          <a:lstStyle/>
          <a:p>
            <a:pPr marL="342900" indent="-342900">
              <a:buSzPct val="100000"/>
              <a:buChar char="▸"/>
            </a:pPr>
            <a:r>
              <a:rPr lang="en-US" sz="1050" dirty="0">
                <a:solidFill>
                  <a:srgbClr val="FFFFFF"/>
                </a:solidFill>
                <a:latin typeface="Arial" pitchFamily="34" charset="0"/>
                <a:ea typeface="Arial" pitchFamily="34" charset="-122"/>
                <a:cs typeface="Arial" pitchFamily="34" charset="-120"/>
              </a:rPr>
              <a:t>Graphic Designing</a:t>
            </a:r>
            <a:endParaRPr lang="en-US" sz="1050" dirty="0"/>
          </a:p>
        </p:txBody>
      </p:sp>
      <p:sp>
        <p:nvSpPr>
          <p:cNvPr id="31" name="Text 28"/>
          <p:cNvSpPr/>
          <p:nvPr/>
        </p:nvSpPr>
        <p:spPr>
          <a:xfrm>
            <a:off x="4937760" y="4306824"/>
            <a:ext cx="3703320" cy="237744"/>
          </a:xfrm>
          <a:prstGeom prst="rect">
            <a:avLst/>
          </a:prstGeom>
          <a:noFill/>
          <a:ln/>
        </p:spPr>
        <p:txBody>
          <a:bodyPr wrap="square" lIns="0" tIns="0" rIns="0" bIns="0" rtlCol="0" anchor="ctr"/>
          <a:lstStyle/>
          <a:p>
            <a:pPr marL="342900" indent="-342900">
              <a:buSzPct val="100000"/>
              <a:buChar char="▸"/>
            </a:pPr>
            <a:r>
              <a:rPr lang="en-US" sz="1050" dirty="0">
                <a:solidFill>
                  <a:srgbClr val="FFFFFF"/>
                </a:solidFill>
                <a:latin typeface="Arial" pitchFamily="34" charset="0"/>
                <a:ea typeface="Arial" pitchFamily="34" charset="-122"/>
                <a:cs typeface="Arial" pitchFamily="34" charset="-120"/>
              </a:rPr>
              <a:t>Social Media Management</a:t>
            </a:r>
            <a:endParaRPr lang="en-US" sz="10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8E7"/>
        </a:solidFill>
      </p:bgPr>
    </p:bg>
    <p:spTree>
      <p:nvGrpSpPr>
        <p:cNvPr id="1" name=""/>
        <p:cNvGrpSpPr/>
        <p:nvPr/>
      </p:nvGrpSpPr>
      <p:grpSpPr>
        <a:xfrm>
          <a:off x="0" y="0"/>
          <a:ext cx="0" cy="0"/>
          <a:chOff x="0" y="0"/>
          <a:chExt cx="0" cy="0"/>
        </a:xfrm>
      </p:grpSpPr>
      <p:sp>
        <p:nvSpPr>
          <p:cNvPr id="2" name="Text 0"/>
          <p:cNvSpPr/>
          <p:nvPr/>
        </p:nvSpPr>
        <p:spPr>
          <a:xfrm>
            <a:off x="365760" y="502920"/>
            <a:ext cx="7132320" cy="475488"/>
          </a:xfrm>
          <a:prstGeom prst="rect">
            <a:avLst/>
          </a:prstGeom>
          <a:noFill/>
          <a:ln/>
        </p:spPr>
        <p:txBody>
          <a:bodyPr wrap="square" lIns="0" tIns="0" rIns="0" bIns="0" rtlCol="0" anchor="ctr"/>
          <a:lstStyle/>
          <a:p>
            <a:pPr algn="l" indent="0" marL="0">
              <a:buNone/>
            </a:pPr>
            <a:r>
              <a:rPr lang="en-US" sz="2400" b="1" dirty="0">
                <a:solidFill>
                  <a:srgbClr val="0D1B3E"/>
                </a:solidFill>
                <a:latin typeface="Arial" pitchFamily="34" charset="0"/>
                <a:ea typeface="Arial" pitchFamily="34" charset="-122"/>
                <a:cs typeface="Arial" pitchFamily="34" charset="-120"/>
              </a:rPr>
              <a:t>📅 करियर विकास समयरेखा</a:t>
            </a:r>
            <a:endParaRPr lang="en-US" sz="2400" dirty="0"/>
          </a:p>
        </p:txBody>
      </p:sp>
      <p:sp>
        <p:nvSpPr>
          <p:cNvPr id="3" name="Shape 1"/>
          <p:cNvSpPr/>
          <p:nvPr/>
        </p:nvSpPr>
        <p:spPr>
          <a:xfrm>
            <a:off x="365760" y="1005840"/>
            <a:ext cx="8412480" cy="22860"/>
          </a:xfrm>
          <a:prstGeom prst="rect">
            <a:avLst/>
          </a:prstGeom>
          <a:solidFill>
            <a:srgbClr val="D4A017"/>
          </a:solidFill>
          <a:ln/>
        </p:spPr>
      </p:sp>
      <p:pic>
        <p:nvPicPr>
          <p:cNvPr id="4" name="Image 0" descr="preencoded.png">    </p:cNvPr>
          <p:cNvPicPr>
            <a:picLocks noChangeAspect="1"/>
          </p:cNvPicPr>
          <p:nvPr/>
        </p:nvPicPr>
        <p:blipFill>
          <a:blip r:embed="rId1"/>
          <a:stretch>
            <a:fillRect/>
          </a:stretch>
        </p:blipFill>
        <p:spPr>
          <a:xfrm>
            <a:off x="7818120" y="54864"/>
            <a:ext cx="1188720" cy="429768"/>
          </a:xfrm>
          <a:prstGeom prst="rect">
            <a:avLst/>
          </a:prstGeom>
        </p:spPr>
      </p:pic>
      <p:sp>
        <p:nvSpPr>
          <p:cNvPr id="5" name="Text 2"/>
          <p:cNvSpPr/>
          <p:nvPr/>
        </p:nvSpPr>
        <p:spPr>
          <a:xfrm>
            <a:off x="0" y="4846320"/>
            <a:ext cx="9052560" cy="228600"/>
          </a:xfrm>
          <a:prstGeom prst="rect">
            <a:avLst/>
          </a:prstGeom>
          <a:noFill/>
          <a:ln/>
        </p:spPr>
        <p:txBody>
          <a:bodyPr wrap="square" lIns="0" tIns="0" rIns="0" bIns="0" rtlCol="0" anchor="ctr"/>
          <a:lstStyle/>
          <a:p>
            <a:pPr algn="r" indent="0" marL="0">
              <a:buNone/>
            </a:pPr>
            <a:r>
              <a:rPr lang="en-US" sz="900" i="1" dirty="0">
                <a:solidFill>
                  <a:srgbClr val="A07810"/>
                </a:solidFill>
                <a:latin typeface="Arial" pitchFamily="34" charset="0"/>
                <a:ea typeface="Arial" pitchFamily="34" charset="-122"/>
                <a:cs typeface="Arial" pitchFamily="34" charset="-120"/>
              </a:rPr>
              <a:t>www.vedicsage.in</a:t>
            </a:r>
            <a:endParaRPr lang="en-US" sz="900" dirty="0"/>
          </a:p>
        </p:txBody>
      </p:sp>
      <p:sp>
        <p:nvSpPr>
          <p:cNvPr id="6" name="Text 3"/>
          <p:cNvSpPr/>
          <p:nvPr/>
        </p:nvSpPr>
        <p:spPr>
          <a:xfrm>
            <a:off x="274320" y="4873752"/>
            <a:ext cx="7132320" cy="182880"/>
          </a:xfrm>
          <a:prstGeom prst="rect">
            <a:avLst/>
          </a:prstGeom>
          <a:noFill/>
          <a:ln/>
        </p:spPr>
        <p:txBody>
          <a:bodyPr wrap="square" lIns="0" tIns="0" rIns="0" bIns="0" rtlCol="0" anchor="ctr"/>
          <a:lstStyle/>
          <a:p>
            <a:pPr algn="l" indent="0" marL="0">
              <a:buNone/>
            </a:pPr>
            <a:r>
              <a:rPr lang="en-US" sz="800" i="1" dirty="0">
                <a:solidFill>
                  <a:srgbClr val="7A8FA8"/>
                </a:solidFill>
                <a:latin typeface="Arial" pitchFamily="34" charset="0"/>
                <a:ea typeface="Arial" pitchFamily="34" charset="-122"/>
                <a:cs typeface="Arial" pitchFamily="34" charset="-120"/>
              </a:rPr>
              <a:t>VedicSage | प्रीमियम कुंडली रिपोर्ट | 17 नवम्बर 2009 | मुंबई, महाराष्ट्र</a:t>
            </a:r>
            <a:endParaRPr lang="en-US" sz="800" dirty="0"/>
          </a:p>
        </p:txBody>
      </p:sp>
      <p:sp>
        <p:nvSpPr>
          <p:cNvPr id="7" name="Shape 4"/>
          <p:cNvSpPr/>
          <p:nvPr/>
        </p:nvSpPr>
        <p:spPr>
          <a:xfrm>
            <a:off x="365760" y="1170432"/>
            <a:ext cx="8412480" cy="804672"/>
          </a:xfrm>
          <a:prstGeom prst="roundRect">
            <a:avLst>
              <a:gd name="adj" fmla="val 11364"/>
            </a:avLst>
          </a:prstGeom>
          <a:solidFill>
            <a:srgbClr val="FFFFFF"/>
          </a:solidFill>
          <a:ln/>
          <a:effectLst>
            <a:outerShdw sx="100000" sy="100000" kx="0" ky="0" algn="bl" rotWithShape="0" blurRad="101600" dist="38100" dir="2700000">
              <a:srgbClr val="000000">
                <a:alpha val="25000"/>
              </a:srgbClr>
            </a:outerShdw>
          </a:effectLst>
        </p:spPr>
      </p:sp>
      <p:sp>
        <p:nvSpPr>
          <p:cNvPr id="8" name="Shape 5"/>
          <p:cNvSpPr/>
          <p:nvPr/>
        </p:nvSpPr>
        <p:spPr>
          <a:xfrm>
            <a:off x="365760" y="1170432"/>
            <a:ext cx="2377440" cy="804672"/>
          </a:xfrm>
          <a:prstGeom prst="roundRect">
            <a:avLst>
              <a:gd name="adj" fmla="val 11364"/>
            </a:avLst>
          </a:prstGeom>
          <a:solidFill>
            <a:srgbClr val="5C6BC0"/>
          </a:solidFill>
          <a:ln/>
        </p:spPr>
      </p:sp>
      <p:sp>
        <p:nvSpPr>
          <p:cNvPr id="9" name="Text 6"/>
          <p:cNvSpPr/>
          <p:nvPr/>
        </p:nvSpPr>
        <p:spPr>
          <a:xfrm>
            <a:off x="457200" y="1243584"/>
            <a:ext cx="2194560" cy="274320"/>
          </a:xfrm>
          <a:prstGeom prst="rect">
            <a:avLst/>
          </a:prstGeom>
          <a:noFill/>
          <a:ln/>
        </p:spPr>
        <p:txBody>
          <a:bodyPr wrap="square" lIns="0" tIns="0" rIns="0" bIns="0" rtlCol="0" anchor="ctr"/>
          <a:lstStyle/>
          <a:p>
            <a:pPr indent="0" marL="0">
              <a:buNone/>
            </a:pPr>
            <a:r>
              <a:rPr lang="en-US" sz="1100" b="1" dirty="0">
                <a:solidFill>
                  <a:srgbClr val="FFFFFF"/>
                </a:solidFill>
                <a:latin typeface="Arial" pitchFamily="34" charset="0"/>
                <a:ea typeface="Arial" pitchFamily="34" charset="-122"/>
                <a:cs typeface="Arial" pitchFamily="34" charset="-120"/>
              </a:rPr>
              <a:t>18–22 वर्ष (2027–31)</a:t>
            </a:r>
            <a:endParaRPr lang="en-US" sz="1100" dirty="0"/>
          </a:p>
        </p:txBody>
      </p:sp>
      <p:sp>
        <p:nvSpPr>
          <p:cNvPr id="10" name="Text 7"/>
          <p:cNvSpPr/>
          <p:nvPr/>
        </p:nvSpPr>
        <p:spPr>
          <a:xfrm>
            <a:off x="457200" y="1554480"/>
            <a:ext cx="2194560" cy="292608"/>
          </a:xfrm>
          <a:prstGeom prst="rect">
            <a:avLst/>
          </a:prstGeom>
          <a:noFill/>
          <a:ln/>
        </p:spPr>
        <p:txBody>
          <a:bodyPr wrap="square" lIns="0" tIns="0" rIns="0" bIns="0" rtlCol="0" anchor="ctr"/>
          <a:lstStyle/>
          <a:p>
            <a:pPr indent="0" marL="0">
              <a:buNone/>
            </a:pPr>
            <a:r>
              <a:rPr lang="en-US" sz="1200" dirty="0">
                <a:solidFill>
                  <a:srgbClr val="FFFFFF"/>
                </a:solidFill>
                <a:latin typeface="Arial" pitchFamily="34" charset="0"/>
                <a:ea typeface="Arial" pitchFamily="34" charset="-122"/>
                <a:cs typeface="Arial" pitchFamily="34" charset="-120"/>
              </a:rPr>
              <a:t>⭐⭐⭐</a:t>
            </a:r>
            <a:endParaRPr lang="en-US" sz="1200" dirty="0"/>
          </a:p>
        </p:txBody>
      </p:sp>
      <p:sp>
        <p:nvSpPr>
          <p:cNvPr id="11" name="Text 8"/>
          <p:cNvSpPr/>
          <p:nvPr/>
        </p:nvSpPr>
        <p:spPr>
          <a:xfrm>
            <a:off x="2880360" y="1243584"/>
            <a:ext cx="3200400" cy="274320"/>
          </a:xfrm>
          <a:prstGeom prst="rect">
            <a:avLst/>
          </a:prstGeom>
          <a:noFill/>
          <a:ln/>
        </p:spPr>
        <p:txBody>
          <a:bodyPr wrap="square" lIns="0" tIns="0" rIns="0" bIns="0" rtlCol="0" anchor="ctr"/>
          <a:lstStyle/>
          <a:p>
            <a:pPr indent="0" marL="0">
              <a:buNone/>
            </a:pPr>
            <a:r>
              <a:rPr lang="en-US" sz="1300" b="1" dirty="0">
                <a:solidFill>
                  <a:srgbClr val="5C6BC0"/>
                </a:solidFill>
                <a:latin typeface="Arial" pitchFamily="34" charset="0"/>
                <a:ea typeface="Arial" pitchFamily="34" charset="-122"/>
                <a:cs typeface="Arial" pitchFamily="34" charset="-120"/>
              </a:rPr>
              <a:t>तैयारी का समय</a:t>
            </a:r>
            <a:endParaRPr lang="en-US" sz="1300" dirty="0"/>
          </a:p>
        </p:txBody>
      </p:sp>
      <p:sp>
        <p:nvSpPr>
          <p:cNvPr id="12" name="Text 9"/>
          <p:cNvSpPr/>
          <p:nvPr/>
        </p:nvSpPr>
        <p:spPr>
          <a:xfrm>
            <a:off x="2880360" y="1572768"/>
            <a:ext cx="5669280" cy="329184"/>
          </a:xfrm>
          <a:prstGeom prst="rect">
            <a:avLst/>
          </a:prstGeom>
          <a:noFill/>
          <a:ln/>
        </p:spPr>
        <p:txBody>
          <a:bodyPr wrap="square" lIns="0" tIns="0" rIns="0" bIns="0" rtlCol="0" anchor="ctr"/>
          <a:lstStyle/>
          <a:p>
            <a:pPr indent="0" marL="0">
              <a:buNone/>
            </a:pPr>
            <a:r>
              <a:rPr lang="en-US" sz="1100" dirty="0">
                <a:solidFill>
                  <a:srgbClr val="333333"/>
                </a:solidFill>
                <a:latin typeface="Arial" pitchFamily="34" charset="0"/>
                <a:ea typeface="Arial" pitchFamily="34" charset="-122"/>
                <a:cs typeface="Arial" pitchFamily="34" charset="-120"/>
              </a:rPr>
              <a:t>उच्च शिक्षा, स्किल डेवलपमेंट, इंटर्नशिप और प्रोजेक्ट्स पर ध्यान दें।</a:t>
            </a:r>
            <a:endParaRPr lang="en-US" sz="1100" dirty="0"/>
          </a:p>
        </p:txBody>
      </p:sp>
      <p:sp>
        <p:nvSpPr>
          <p:cNvPr id="13" name="Shape 10"/>
          <p:cNvSpPr/>
          <p:nvPr/>
        </p:nvSpPr>
        <p:spPr>
          <a:xfrm>
            <a:off x="365760" y="2084832"/>
            <a:ext cx="8412480" cy="804672"/>
          </a:xfrm>
          <a:prstGeom prst="roundRect">
            <a:avLst>
              <a:gd name="adj" fmla="val 11364"/>
            </a:avLst>
          </a:prstGeom>
          <a:solidFill>
            <a:srgbClr val="FFFFFF"/>
          </a:solidFill>
          <a:ln/>
          <a:effectLst>
            <a:outerShdw sx="100000" sy="100000" kx="0" ky="0" algn="bl" rotWithShape="0" blurRad="101600" dist="38100" dir="2700000">
              <a:srgbClr val="000000">
                <a:alpha val="25000"/>
              </a:srgbClr>
            </a:outerShdw>
          </a:effectLst>
        </p:spPr>
      </p:sp>
      <p:sp>
        <p:nvSpPr>
          <p:cNvPr id="14" name="Shape 11"/>
          <p:cNvSpPr/>
          <p:nvPr/>
        </p:nvSpPr>
        <p:spPr>
          <a:xfrm>
            <a:off x="365760" y="2084832"/>
            <a:ext cx="2377440" cy="804672"/>
          </a:xfrm>
          <a:prstGeom prst="roundRect">
            <a:avLst>
              <a:gd name="adj" fmla="val 11364"/>
            </a:avLst>
          </a:prstGeom>
          <a:solidFill>
            <a:srgbClr val="1A7A4A"/>
          </a:solidFill>
          <a:ln/>
        </p:spPr>
      </p:sp>
      <p:sp>
        <p:nvSpPr>
          <p:cNvPr id="15" name="Text 12"/>
          <p:cNvSpPr/>
          <p:nvPr/>
        </p:nvSpPr>
        <p:spPr>
          <a:xfrm>
            <a:off x="457200" y="2157984"/>
            <a:ext cx="2194560" cy="274320"/>
          </a:xfrm>
          <a:prstGeom prst="rect">
            <a:avLst/>
          </a:prstGeom>
          <a:noFill/>
          <a:ln/>
        </p:spPr>
        <p:txBody>
          <a:bodyPr wrap="square" lIns="0" tIns="0" rIns="0" bIns="0" rtlCol="0" anchor="ctr"/>
          <a:lstStyle/>
          <a:p>
            <a:pPr indent="0" marL="0">
              <a:buNone/>
            </a:pPr>
            <a:r>
              <a:rPr lang="en-US" sz="1100" b="1" dirty="0">
                <a:solidFill>
                  <a:srgbClr val="FFFFFF"/>
                </a:solidFill>
                <a:latin typeface="Arial" pitchFamily="34" charset="0"/>
                <a:ea typeface="Arial" pitchFamily="34" charset="-122"/>
                <a:cs typeface="Arial" pitchFamily="34" charset="-120"/>
              </a:rPr>
              <a:t>22–26 वर्ष (2031–35)</a:t>
            </a:r>
            <a:endParaRPr lang="en-US" sz="1100" dirty="0"/>
          </a:p>
        </p:txBody>
      </p:sp>
      <p:sp>
        <p:nvSpPr>
          <p:cNvPr id="16" name="Text 13"/>
          <p:cNvSpPr/>
          <p:nvPr/>
        </p:nvSpPr>
        <p:spPr>
          <a:xfrm>
            <a:off x="457200" y="2468880"/>
            <a:ext cx="2194560" cy="292608"/>
          </a:xfrm>
          <a:prstGeom prst="rect">
            <a:avLst/>
          </a:prstGeom>
          <a:noFill/>
          <a:ln/>
        </p:spPr>
        <p:txBody>
          <a:bodyPr wrap="square" lIns="0" tIns="0" rIns="0" bIns="0" rtlCol="0" anchor="ctr"/>
          <a:lstStyle/>
          <a:p>
            <a:pPr indent="0" marL="0">
              <a:buNone/>
            </a:pPr>
            <a:r>
              <a:rPr lang="en-US" sz="1200" dirty="0">
                <a:solidFill>
                  <a:srgbClr val="FFFFFF"/>
                </a:solidFill>
                <a:latin typeface="Arial" pitchFamily="34" charset="0"/>
                <a:ea typeface="Arial" pitchFamily="34" charset="-122"/>
                <a:cs typeface="Arial" pitchFamily="34" charset="-120"/>
              </a:rPr>
              <a:t>⭐⭐⭐⭐</a:t>
            </a:r>
            <a:endParaRPr lang="en-US" sz="1200" dirty="0"/>
          </a:p>
        </p:txBody>
      </p:sp>
      <p:sp>
        <p:nvSpPr>
          <p:cNvPr id="17" name="Text 14"/>
          <p:cNvSpPr/>
          <p:nvPr/>
        </p:nvSpPr>
        <p:spPr>
          <a:xfrm>
            <a:off x="2880360" y="2157984"/>
            <a:ext cx="3200400" cy="274320"/>
          </a:xfrm>
          <a:prstGeom prst="rect">
            <a:avLst/>
          </a:prstGeom>
          <a:noFill/>
          <a:ln/>
        </p:spPr>
        <p:txBody>
          <a:bodyPr wrap="square" lIns="0" tIns="0" rIns="0" bIns="0" rtlCol="0" anchor="ctr"/>
          <a:lstStyle/>
          <a:p>
            <a:pPr indent="0" marL="0">
              <a:buNone/>
            </a:pPr>
            <a:r>
              <a:rPr lang="en-US" sz="1300" b="1" dirty="0">
                <a:solidFill>
                  <a:srgbClr val="1A7A4A"/>
                </a:solidFill>
                <a:latin typeface="Arial" pitchFamily="34" charset="0"/>
                <a:ea typeface="Arial" pitchFamily="34" charset="-122"/>
                <a:cs typeface="Arial" pitchFamily="34" charset="-120"/>
              </a:rPr>
              <a:t>करियर ग्रोथ शुरू</a:t>
            </a:r>
            <a:endParaRPr lang="en-US" sz="1300" dirty="0"/>
          </a:p>
        </p:txBody>
      </p:sp>
      <p:sp>
        <p:nvSpPr>
          <p:cNvPr id="18" name="Text 15"/>
          <p:cNvSpPr/>
          <p:nvPr/>
        </p:nvSpPr>
        <p:spPr>
          <a:xfrm>
            <a:off x="2880360" y="2487168"/>
            <a:ext cx="5669280" cy="329184"/>
          </a:xfrm>
          <a:prstGeom prst="rect">
            <a:avLst/>
          </a:prstGeom>
          <a:noFill/>
          <a:ln/>
        </p:spPr>
        <p:txBody>
          <a:bodyPr wrap="square" lIns="0" tIns="0" rIns="0" bIns="0" rtlCol="0" anchor="ctr"/>
          <a:lstStyle/>
          <a:p>
            <a:pPr indent="0" marL="0">
              <a:buNone/>
            </a:pPr>
            <a:r>
              <a:rPr lang="en-US" sz="1100" dirty="0">
                <a:solidFill>
                  <a:srgbClr val="333333"/>
                </a:solidFill>
                <a:latin typeface="Arial" pitchFamily="34" charset="0"/>
                <a:ea typeface="Arial" pitchFamily="34" charset="-122"/>
                <a:cs typeface="Arial" pitchFamily="34" charset="-120"/>
              </a:rPr>
              <a:t>पहली अच्छी नौकरी, मल्टीनेशनल कंपनी में अवसर, मजबूत शुरुआत।</a:t>
            </a:r>
            <a:endParaRPr lang="en-US" sz="1100" dirty="0"/>
          </a:p>
        </p:txBody>
      </p:sp>
      <p:sp>
        <p:nvSpPr>
          <p:cNvPr id="19" name="Shape 16"/>
          <p:cNvSpPr/>
          <p:nvPr/>
        </p:nvSpPr>
        <p:spPr>
          <a:xfrm>
            <a:off x="365760" y="2999232"/>
            <a:ext cx="8412480" cy="804672"/>
          </a:xfrm>
          <a:prstGeom prst="roundRect">
            <a:avLst>
              <a:gd name="adj" fmla="val 11364"/>
            </a:avLst>
          </a:prstGeom>
          <a:solidFill>
            <a:srgbClr val="FFFFFF"/>
          </a:solidFill>
          <a:ln/>
          <a:effectLst>
            <a:outerShdw sx="100000" sy="100000" kx="0" ky="0" algn="bl" rotWithShape="0" blurRad="101600" dist="38100" dir="2700000">
              <a:srgbClr val="000000">
                <a:alpha val="25000"/>
              </a:srgbClr>
            </a:outerShdw>
          </a:effectLst>
        </p:spPr>
      </p:sp>
      <p:sp>
        <p:nvSpPr>
          <p:cNvPr id="20" name="Shape 17"/>
          <p:cNvSpPr/>
          <p:nvPr/>
        </p:nvSpPr>
        <p:spPr>
          <a:xfrm>
            <a:off x="365760" y="2999232"/>
            <a:ext cx="2377440" cy="804672"/>
          </a:xfrm>
          <a:prstGeom prst="roundRect">
            <a:avLst>
              <a:gd name="adj" fmla="val 11364"/>
            </a:avLst>
          </a:prstGeom>
          <a:solidFill>
            <a:srgbClr val="D4A017"/>
          </a:solidFill>
          <a:ln/>
        </p:spPr>
      </p:sp>
      <p:sp>
        <p:nvSpPr>
          <p:cNvPr id="21" name="Text 18"/>
          <p:cNvSpPr/>
          <p:nvPr/>
        </p:nvSpPr>
        <p:spPr>
          <a:xfrm>
            <a:off x="457200" y="3072384"/>
            <a:ext cx="2194560" cy="274320"/>
          </a:xfrm>
          <a:prstGeom prst="rect">
            <a:avLst/>
          </a:prstGeom>
          <a:noFill/>
          <a:ln/>
        </p:spPr>
        <p:txBody>
          <a:bodyPr wrap="square" lIns="0" tIns="0" rIns="0" bIns="0" rtlCol="0" anchor="ctr"/>
          <a:lstStyle/>
          <a:p>
            <a:pPr indent="0" marL="0">
              <a:buNone/>
            </a:pPr>
            <a:r>
              <a:rPr lang="en-US" sz="1100" b="1" dirty="0">
                <a:solidFill>
                  <a:srgbClr val="FFFFFF"/>
                </a:solidFill>
                <a:latin typeface="Arial" pitchFamily="34" charset="0"/>
                <a:ea typeface="Arial" pitchFamily="34" charset="-122"/>
                <a:cs typeface="Arial" pitchFamily="34" charset="-120"/>
              </a:rPr>
              <a:t>26–32 वर्ष (2035–41)</a:t>
            </a:r>
            <a:endParaRPr lang="en-US" sz="1100" dirty="0"/>
          </a:p>
        </p:txBody>
      </p:sp>
      <p:sp>
        <p:nvSpPr>
          <p:cNvPr id="22" name="Text 19"/>
          <p:cNvSpPr/>
          <p:nvPr/>
        </p:nvSpPr>
        <p:spPr>
          <a:xfrm>
            <a:off x="457200" y="3383280"/>
            <a:ext cx="2194560" cy="292608"/>
          </a:xfrm>
          <a:prstGeom prst="rect">
            <a:avLst/>
          </a:prstGeom>
          <a:noFill/>
          <a:ln/>
        </p:spPr>
        <p:txBody>
          <a:bodyPr wrap="square" lIns="0" tIns="0" rIns="0" bIns="0" rtlCol="0" anchor="ctr"/>
          <a:lstStyle/>
          <a:p>
            <a:pPr indent="0" marL="0">
              <a:buNone/>
            </a:pPr>
            <a:r>
              <a:rPr lang="en-US" sz="1200" dirty="0">
                <a:solidFill>
                  <a:srgbClr val="FFFFFF"/>
                </a:solidFill>
                <a:latin typeface="Arial" pitchFamily="34" charset="0"/>
                <a:ea typeface="Arial" pitchFamily="34" charset="-122"/>
                <a:cs typeface="Arial" pitchFamily="34" charset="-120"/>
              </a:rPr>
              <a:t>⭐⭐⭐⭐⭐</a:t>
            </a:r>
            <a:endParaRPr lang="en-US" sz="1200" dirty="0"/>
          </a:p>
        </p:txBody>
      </p:sp>
      <p:sp>
        <p:nvSpPr>
          <p:cNvPr id="23" name="Text 20"/>
          <p:cNvSpPr/>
          <p:nvPr/>
        </p:nvSpPr>
        <p:spPr>
          <a:xfrm>
            <a:off x="2880360" y="3072384"/>
            <a:ext cx="3200400" cy="274320"/>
          </a:xfrm>
          <a:prstGeom prst="rect">
            <a:avLst/>
          </a:prstGeom>
          <a:noFill/>
          <a:ln/>
        </p:spPr>
        <p:txBody>
          <a:bodyPr wrap="square" lIns="0" tIns="0" rIns="0" bIns="0" rtlCol="0" anchor="ctr"/>
          <a:lstStyle/>
          <a:p>
            <a:pPr indent="0" marL="0">
              <a:buNone/>
            </a:pPr>
            <a:r>
              <a:rPr lang="en-US" sz="1300" b="1" dirty="0">
                <a:solidFill>
                  <a:srgbClr val="D4A017"/>
                </a:solidFill>
                <a:latin typeface="Arial" pitchFamily="34" charset="0"/>
                <a:ea typeface="Arial" pitchFamily="34" charset="-122"/>
                <a:cs typeface="Arial" pitchFamily="34" charset="-120"/>
              </a:rPr>
              <a:t>स्वर्णिम दौर</a:t>
            </a:r>
            <a:endParaRPr lang="en-US" sz="1300" dirty="0"/>
          </a:p>
        </p:txBody>
      </p:sp>
      <p:sp>
        <p:nvSpPr>
          <p:cNvPr id="24" name="Text 21"/>
          <p:cNvSpPr/>
          <p:nvPr/>
        </p:nvSpPr>
        <p:spPr>
          <a:xfrm>
            <a:off x="2880360" y="3401568"/>
            <a:ext cx="5669280" cy="329184"/>
          </a:xfrm>
          <a:prstGeom prst="rect">
            <a:avLst/>
          </a:prstGeom>
          <a:noFill/>
          <a:ln/>
        </p:spPr>
        <p:txBody>
          <a:bodyPr wrap="square" lIns="0" tIns="0" rIns="0" bIns="0" rtlCol="0" anchor="ctr"/>
          <a:lstStyle/>
          <a:p>
            <a:pPr indent="0" marL="0">
              <a:buNone/>
            </a:pPr>
            <a:r>
              <a:rPr lang="en-US" sz="1100" dirty="0">
                <a:solidFill>
                  <a:srgbClr val="333333"/>
                </a:solidFill>
                <a:latin typeface="Arial" pitchFamily="34" charset="0"/>
                <a:ea typeface="Arial" pitchFamily="34" charset="-122"/>
                <a:cs typeface="Arial" pitchFamily="34" charset="-120"/>
              </a:rPr>
              <a:t>प्रमोशन, विदेश से जुड़े अवसर, बिजनेस शुरू करने का अच्छा समय।</a:t>
            </a:r>
            <a:endParaRPr lang="en-US" sz="1100" dirty="0"/>
          </a:p>
        </p:txBody>
      </p:sp>
      <p:sp>
        <p:nvSpPr>
          <p:cNvPr id="25" name="Shape 22"/>
          <p:cNvSpPr/>
          <p:nvPr/>
        </p:nvSpPr>
        <p:spPr>
          <a:xfrm>
            <a:off x="365760" y="3913632"/>
            <a:ext cx="8412480" cy="804672"/>
          </a:xfrm>
          <a:prstGeom prst="roundRect">
            <a:avLst>
              <a:gd name="adj" fmla="val 11364"/>
            </a:avLst>
          </a:prstGeom>
          <a:solidFill>
            <a:srgbClr val="FFFFFF"/>
          </a:solidFill>
          <a:ln/>
          <a:effectLst>
            <a:outerShdw sx="100000" sy="100000" kx="0" ky="0" algn="bl" rotWithShape="0" blurRad="101600" dist="38100" dir="2700000">
              <a:srgbClr val="000000">
                <a:alpha val="25000"/>
              </a:srgbClr>
            </a:outerShdw>
          </a:effectLst>
        </p:spPr>
      </p:sp>
      <p:sp>
        <p:nvSpPr>
          <p:cNvPr id="26" name="Shape 23"/>
          <p:cNvSpPr/>
          <p:nvPr/>
        </p:nvSpPr>
        <p:spPr>
          <a:xfrm>
            <a:off x="365760" y="3913632"/>
            <a:ext cx="2377440" cy="804672"/>
          </a:xfrm>
          <a:prstGeom prst="roundRect">
            <a:avLst>
              <a:gd name="adj" fmla="val 11364"/>
            </a:avLst>
          </a:prstGeom>
          <a:solidFill>
            <a:srgbClr val="B85000"/>
          </a:solidFill>
          <a:ln/>
        </p:spPr>
      </p:sp>
      <p:sp>
        <p:nvSpPr>
          <p:cNvPr id="27" name="Text 24"/>
          <p:cNvSpPr/>
          <p:nvPr/>
        </p:nvSpPr>
        <p:spPr>
          <a:xfrm>
            <a:off x="457200" y="3986784"/>
            <a:ext cx="2194560" cy="274320"/>
          </a:xfrm>
          <a:prstGeom prst="rect">
            <a:avLst/>
          </a:prstGeom>
          <a:noFill/>
          <a:ln/>
        </p:spPr>
        <p:txBody>
          <a:bodyPr wrap="square" lIns="0" tIns="0" rIns="0" bIns="0" rtlCol="0" anchor="ctr"/>
          <a:lstStyle/>
          <a:p>
            <a:pPr indent="0" marL="0">
              <a:buNone/>
            </a:pPr>
            <a:r>
              <a:rPr lang="en-US" sz="1100" b="1" dirty="0">
                <a:solidFill>
                  <a:srgbClr val="FFFFFF"/>
                </a:solidFill>
                <a:latin typeface="Arial" pitchFamily="34" charset="0"/>
                <a:ea typeface="Arial" pitchFamily="34" charset="-122"/>
                <a:cs typeface="Arial" pitchFamily="34" charset="-120"/>
              </a:rPr>
              <a:t>32–40 वर्ष (2041–49)</a:t>
            </a:r>
            <a:endParaRPr lang="en-US" sz="1100" dirty="0"/>
          </a:p>
        </p:txBody>
      </p:sp>
      <p:sp>
        <p:nvSpPr>
          <p:cNvPr id="28" name="Text 25"/>
          <p:cNvSpPr/>
          <p:nvPr/>
        </p:nvSpPr>
        <p:spPr>
          <a:xfrm>
            <a:off x="457200" y="4297680"/>
            <a:ext cx="2194560" cy="292608"/>
          </a:xfrm>
          <a:prstGeom prst="rect">
            <a:avLst/>
          </a:prstGeom>
          <a:noFill/>
          <a:ln/>
        </p:spPr>
        <p:txBody>
          <a:bodyPr wrap="square" lIns="0" tIns="0" rIns="0" bIns="0" rtlCol="0" anchor="ctr"/>
          <a:lstStyle/>
          <a:p>
            <a:pPr indent="0" marL="0">
              <a:buNone/>
            </a:pPr>
            <a:r>
              <a:rPr lang="en-US" sz="1200" dirty="0">
                <a:solidFill>
                  <a:srgbClr val="FFFFFF"/>
                </a:solidFill>
                <a:latin typeface="Arial" pitchFamily="34" charset="0"/>
                <a:ea typeface="Arial" pitchFamily="34" charset="-122"/>
                <a:cs typeface="Arial" pitchFamily="34" charset="-120"/>
              </a:rPr>
              <a:t>⭐⭐⭐⭐⭐</a:t>
            </a:r>
            <a:endParaRPr lang="en-US" sz="1200" dirty="0"/>
          </a:p>
        </p:txBody>
      </p:sp>
      <p:sp>
        <p:nvSpPr>
          <p:cNvPr id="29" name="Text 26"/>
          <p:cNvSpPr/>
          <p:nvPr/>
        </p:nvSpPr>
        <p:spPr>
          <a:xfrm>
            <a:off x="2880360" y="3986784"/>
            <a:ext cx="3200400" cy="274320"/>
          </a:xfrm>
          <a:prstGeom prst="rect">
            <a:avLst/>
          </a:prstGeom>
          <a:noFill/>
          <a:ln/>
        </p:spPr>
        <p:txBody>
          <a:bodyPr wrap="square" lIns="0" tIns="0" rIns="0" bIns="0" rtlCol="0" anchor="ctr"/>
          <a:lstStyle/>
          <a:p>
            <a:pPr indent="0" marL="0">
              <a:buNone/>
            </a:pPr>
            <a:r>
              <a:rPr lang="en-US" sz="1300" b="1" dirty="0">
                <a:solidFill>
                  <a:srgbClr val="B85000"/>
                </a:solidFill>
                <a:latin typeface="Arial" pitchFamily="34" charset="0"/>
                <a:ea typeface="Arial" pitchFamily="34" charset="-122"/>
                <a:cs typeface="Arial" pitchFamily="34" charset="-120"/>
              </a:rPr>
              <a:t>उच्च सफलता</a:t>
            </a:r>
            <a:endParaRPr lang="en-US" sz="1300" dirty="0"/>
          </a:p>
        </p:txBody>
      </p:sp>
      <p:sp>
        <p:nvSpPr>
          <p:cNvPr id="30" name="Text 27"/>
          <p:cNvSpPr/>
          <p:nvPr/>
        </p:nvSpPr>
        <p:spPr>
          <a:xfrm>
            <a:off x="2880360" y="4315968"/>
            <a:ext cx="5669280" cy="329184"/>
          </a:xfrm>
          <a:prstGeom prst="rect">
            <a:avLst/>
          </a:prstGeom>
          <a:noFill/>
          <a:ln/>
        </p:spPr>
        <p:txBody>
          <a:bodyPr wrap="square" lIns="0" tIns="0" rIns="0" bIns="0" rtlCol="0" anchor="ctr"/>
          <a:lstStyle/>
          <a:p>
            <a:pPr indent="0" marL="0">
              <a:buNone/>
            </a:pPr>
            <a:r>
              <a:rPr lang="en-US" sz="1100" dirty="0">
                <a:solidFill>
                  <a:srgbClr val="333333"/>
                </a:solidFill>
                <a:latin typeface="Arial" pitchFamily="34" charset="0"/>
                <a:ea typeface="Arial" pitchFamily="34" charset="-122"/>
                <a:cs typeface="Arial" pitchFamily="34" charset="-120"/>
              </a:rPr>
              <a:t>नेतृत्व वाली भूमिका, मैनेजमेंट में बड़ी सफलता, समाज में प्रतिष्ठा।</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60E22"/>
        </a:solidFill>
      </p:bgPr>
    </p:bg>
    <p:spTree>
      <p:nvGrpSpPr>
        <p:cNvPr id="1" name=""/>
        <p:cNvGrpSpPr/>
        <p:nvPr/>
      </p:nvGrpSpPr>
      <p:grpSpPr>
        <a:xfrm>
          <a:off x="0" y="0"/>
          <a:ext cx="0" cy="0"/>
          <a:chOff x="0" y="0"/>
          <a:chExt cx="0" cy="0"/>
        </a:xfrm>
      </p:grpSpPr>
      <p:sp>
        <p:nvSpPr>
          <p:cNvPr id="2" name="Text 0"/>
          <p:cNvSpPr/>
          <p:nvPr/>
        </p:nvSpPr>
        <p:spPr>
          <a:xfrm>
            <a:off x="365760" y="502920"/>
            <a:ext cx="7132320" cy="475488"/>
          </a:xfrm>
          <a:prstGeom prst="rect">
            <a:avLst/>
          </a:prstGeom>
          <a:noFill/>
          <a:ln/>
        </p:spPr>
        <p:txBody>
          <a:bodyPr wrap="square" lIns="0" tIns="0" rIns="0" bIns="0" rtlCol="0" anchor="ctr"/>
          <a:lstStyle/>
          <a:p>
            <a:pPr algn="l" indent="0" marL="0">
              <a:buNone/>
            </a:pPr>
            <a:r>
              <a:rPr lang="en-US" sz="2400" b="1" dirty="0">
                <a:solidFill>
                  <a:srgbClr val="F0C040"/>
                </a:solidFill>
                <a:latin typeface="Arial" pitchFamily="34" charset="0"/>
                <a:ea typeface="Arial" pitchFamily="34" charset="-122"/>
                <a:cs typeface="Arial" pitchFamily="34" charset="-120"/>
              </a:rPr>
              <a:t>💰 धन निर्माण के चरण एवं स्रोत</a:t>
            </a:r>
            <a:endParaRPr lang="en-US" sz="2400" dirty="0"/>
          </a:p>
        </p:txBody>
      </p:sp>
      <p:sp>
        <p:nvSpPr>
          <p:cNvPr id="3" name="Shape 1"/>
          <p:cNvSpPr/>
          <p:nvPr/>
        </p:nvSpPr>
        <p:spPr>
          <a:xfrm>
            <a:off x="365760" y="1005840"/>
            <a:ext cx="8412480" cy="22860"/>
          </a:xfrm>
          <a:prstGeom prst="rect">
            <a:avLst/>
          </a:prstGeom>
          <a:solidFill>
            <a:srgbClr val="D4A017"/>
          </a:solidFill>
          <a:ln/>
        </p:spPr>
      </p:sp>
      <p:pic>
        <p:nvPicPr>
          <p:cNvPr id="4" name="Image 0" descr="preencoded.png">    </p:cNvPr>
          <p:cNvPicPr>
            <a:picLocks noChangeAspect="1"/>
          </p:cNvPicPr>
          <p:nvPr/>
        </p:nvPicPr>
        <p:blipFill>
          <a:blip r:embed="rId1"/>
          <a:stretch>
            <a:fillRect/>
          </a:stretch>
        </p:blipFill>
        <p:spPr>
          <a:xfrm>
            <a:off x="7818120" y="54864"/>
            <a:ext cx="1188720" cy="429768"/>
          </a:xfrm>
          <a:prstGeom prst="rect">
            <a:avLst/>
          </a:prstGeom>
        </p:spPr>
      </p:pic>
      <p:sp>
        <p:nvSpPr>
          <p:cNvPr id="5" name="Text 2"/>
          <p:cNvSpPr/>
          <p:nvPr/>
        </p:nvSpPr>
        <p:spPr>
          <a:xfrm>
            <a:off x="0" y="4846320"/>
            <a:ext cx="9052560" cy="228600"/>
          </a:xfrm>
          <a:prstGeom prst="rect">
            <a:avLst/>
          </a:prstGeom>
          <a:noFill/>
          <a:ln/>
        </p:spPr>
        <p:txBody>
          <a:bodyPr wrap="square" lIns="0" tIns="0" rIns="0" bIns="0" rtlCol="0" anchor="ctr"/>
          <a:lstStyle/>
          <a:p>
            <a:pPr algn="r" indent="0" marL="0">
              <a:buNone/>
            </a:pPr>
            <a:r>
              <a:rPr lang="en-US" sz="900" i="1" dirty="0">
                <a:solidFill>
                  <a:srgbClr val="D4A017"/>
                </a:solidFill>
                <a:latin typeface="Arial" pitchFamily="34" charset="0"/>
                <a:ea typeface="Arial" pitchFamily="34" charset="-122"/>
                <a:cs typeface="Arial" pitchFamily="34" charset="-120"/>
              </a:rPr>
              <a:t>www.vedicsage.in</a:t>
            </a:r>
            <a:endParaRPr lang="en-US" sz="900" dirty="0"/>
          </a:p>
        </p:txBody>
      </p:sp>
      <p:sp>
        <p:nvSpPr>
          <p:cNvPr id="6" name="Text 3"/>
          <p:cNvSpPr/>
          <p:nvPr/>
        </p:nvSpPr>
        <p:spPr>
          <a:xfrm>
            <a:off x="274320" y="4873752"/>
            <a:ext cx="7132320" cy="182880"/>
          </a:xfrm>
          <a:prstGeom prst="rect">
            <a:avLst/>
          </a:prstGeom>
          <a:noFill/>
          <a:ln/>
        </p:spPr>
        <p:txBody>
          <a:bodyPr wrap="square" lIns="0" tIns="0" rIns="0" bIns="0" rtlCol="0" anchor="ctr"/>
          <a:lstStyle/>
          <a:p>
            <a:pPr algn="l" indent="0" marL="0">
              <a:buNone/>
            </a:pPr>
            <a:r>
              <a:rPr lang="en-US" sz="800" i="1" dirty="0">
                <a:solidFill>
                  <a:srgbClr val="9AACCC"/>
                </a:solidFill>
                <a:latin typeface="Arial" pitchFamily="34" charset="0"/>
                <a:ea typeface="Arial" pitchFamily="34" charset="-122"/>
                <a:cs typeface="Arial" pitchFamily="34" charset="-120"/>
              </a:rPr>
              <a:t>VedicSage | प्रीमियम कुंडली रिपोर्ट | 17 नवम्बर 2009 | मुंबई, महाराष्ट्र</a:t>
            </a:r>
            <a:endParaRPr lang="en-US" sz="800" dirty="0"/>
          </a:p>
        </p:txBody>
      </p:sp>
      <p:sp>
        <p:nvSpPr>
          <p:cNvPr id="7" name="Shape 4"/>
          <p:cNvSpPr/>
          <p:nvPr/>
        </p:nvSpPr>
        <p:spPr>
          <a:xfrm>
            <a:off x="365760" y="1143000"/>
            <a:ext cx="2651760" cy="2468880"/>
          </a:xfrm>
          <a:prstGeom prst="roundRect">
            <a:avLst>
              <a:gd name="adj" fmla="val 3704"/>
            </a:avLst>
          </a:prstGeom>
          <a:solidFill>
            <a:srgbClr val="111F45"/>
          </a:solidFill>
          <a:ln/>
          <a:effectLst>
            <a:outerShdw sx="100000" sy="100000" kx="0" ky="0" algn="bl" rotWithShape="0" blurRad="101600" dist="38100" dir="2700000">
              <a:srgbClr val="000000">
                <a:alpha val="25000"/>
              </a:srgbClr>
            </a:outerShdw>
          </a:effectLst>
        </p:spPr>
      </p:sp>
      <p:sp>
        <p:nvSpPr>
          <p:cNvPr id="8" name="Text 5"/>
          <p:cNvSpPr/>
          <p:nvPr/>
        </p:nvSpPr>
        <p:spPr>
          <a:xfrm>
            <a:off x="457200" y="1216152"/>
            <a:ext cx="2468880" cy="347472"/>
          </a:xfrm>
          <a:prstGeom prst="rect">
            <a:avLst/>
          </a:prstGeom>
          <a:noFill/>
          <a:ln/>
        </p:spPr>
        <p:txBody>
          <a:bodyPr wrap="square" lIns="0" tIns="0" rIns="0" bIns="0" rtlCol="0" anchor="ctr"/>
          <a:lstStyle/>
          <a:p>
            <a:pPr algn="ctr" indent="0" marL="0">
              <a:buNone/>
            </a:pPr>
            <a:r>
              <a:rPr lang="en-US" sz="2200" dirty="0">
                <a:solidFill>
                  <a:srgbClr val="000000"/>
                </a:solidFill>
                <a:latin typeface="Arial" pitchFamily="34" charset="0"/>
                <a:ea typeface="Arial" pitchFamily="34" charset="-122"/>
                <a:cs typeface="Arial" pitchFamily="34" charset="-120"/>
              </a:rPr>
              <a:t>🌱</a:t>
            </a:r>
            <a:endParaRPr lang="en-US" sz="2200" dirty="0"/>
          </a:p>
        </p:txBody>
      </p:sp>
      <p:sp>
        <p:nvSpPr>
          <p:cNvPr id="9" name="Text 6"/>
          <p:cNvSpPr/>
          <p:nvPr/>
        </p:nvSpPr>
        <p:spPr>
          <a:xfrm>
            <a:off x="457200" y="1572768"/>
            <a:ext cx="2468880" cy="274320"/>
          </a:xfrm>
          <a:prstGeom prst="rect">
            <a:avLst/>
          </a:prstGeom>
          <a:noFill/>
          <a:ln/>
        </p:spPr>
        <p:txBody>
          <a:bodyPr wrap="square" lIns="0" tIns="0" rIns="0" bIns="0" rtlCol="0" anchor="ctr"/>
          <a:lstStyle/>
          <a:p>
            <a:pPr algn="ctr" indent="0" marL="0">
              <a:buNone/>
            </a:pPr>
            <a:r>
              <a:rPr lang="en-US" sz="1200" b="1" dirty="0">
                <a:solidFill>
                  <a:srgbClr val="F0C040"/>
                </a:solidFill>
                <a:latin typeface="Arial" pitchFamily="34" charset="0"/>
                <a:ea typeface="Arial" pitchFamily="34" charset="-122"/>
                <a:cs typeface="Arial" pitchFamily="34" charset="-120"/>
              </a:rPr>
              <a:t>प्रथम चरण</a:t>
            </a:r>
            <a:endParaRPr lang="en-US" sz="1200" dirty="0"/>
          </a:p>
        </p:txBody>
      </p:sp>
      <p:sp>
        <p:nvSpPr>
          <p:cNvPr id="10" name="Text 7"/>
          <p:cNvSpPr/>
          <p:nvPr/>
        </p:nvSpPr>
        <p:spPr>
          <a:xfrm>
            <a:off x="457200" y="1847088"/>
            <a:ext cx="2468880" cy="237744"/>
          </a:xfrm>
          <a:prstGeom prst="rect">
            <a:avLst/>
          </a:prstGeom>
          <a:noFill/>
          <a:ln/>
        </p:spPr>
        <p:txBody>
          <a:bodyPr wrap="square" lIns="0" tIns="0" rIns="0" bIns="0" rtlCol="0" anchor="ctr"/>
          <a:lstStyle/>
          <a:p>
            <a:pPr algn="ctr" indent="0" marL="0">
              <a:buNone/>
            </a:pPr>
            <a:r>
              <a:rPr lang="en-US" sz="1100" i="1" dirty="0">
                <a:solidFill>
                  <a:srgbClr val="9AACCC"/>
                </a:solidFill>
                <a:latin typeface="Arial" pitchFamily="34" charset="0"/>
                <a:ea typeface="Arial" pitchFamily="34" charset="-122"/>
                <a:cs typeface="Arial" pitchFamily="34" charset="-120"/>
              </a:rPr>
              <a:t>24–30 वर्ष</a:t>
            </a:r>
            <a:endParaRPr lang="en-US" sz="1100" dirty="0"/>
          </a:p>
        </p:txBody>
      </p:sp>
      <p:sp>
        <p:nvSpPr>
          <p:cNvPr id="11" name="Text 8"/>
          <p:cNvSpPr/>
          <p:nvPr/>
        </p:nvSpPr>
        <p:spPr>
          <a:xfrm>
            <a:off x="530352" y="2157984"/>
            <a:ext cx="2331720" cy="329184"/>
          </a:xfrm>
          <a:prstGeom prst="rect">
            <a:avLst/>
          </a:prstGeom>
          <a:noFill/>
          <a:ln/>
        </p:spPr>
        <p:txBody>
          <a:bodyPr wrap="square" lIns="0" tIns="0" rIns="0" bIns="0" rtlCol="0" anchor="ctr"/>
          <a:lstStyle/>
          <a:p>
            <a:pPr marL="342900" indent="-342900">
              <a:buSzPct val="100000"/>
              <a:buChar char="✔"/>
            </a:pPr>
            <a:r>
              <a:rPr lang="en-US" sz="1100" dirty="0">
                <a:solidFill>
                  <a:srgbClr val="FFFFFF"/>
                </a:solidFill>
                <a:latin typeface="Arial" pitchFamily="34" charset="0"/>
                <a:ea typeface="Arial" pitchFamily="34" charset="-122"/>
                <a:cs typeface="Arial" pitchFamily="34" charset="-120"/>
              </a:rPr>
              <a:t>नियमित बचत शुरू</a:t>
            </a:r>
            <a:endParaRPr lang="en-US" sz="1100" dirty="0"/>
          </a:p>
        </p:txBody>
      </p:sp>
      <p:sp>
        <p:nvSpPr>
          <p:cNvPr id="12" name="Text 9"/>
          <p:cNvSpPr/>
          <p:nvPr/>
        </p:nvSpPr>
        <p:spPr>
          <a:xfrm>
            <a:off x="530352" y="2542032"/>
            <a:ext cx="2331720" cy="329184"/>
          </a:xfrm>
          <a:prstGeom prst="rect">
            <a:avLst/>
          </a:prstGeom>
          <a:noFill/>
          <a:ln/>
        </p:spPr>
        <p:txBody>
          <a:bodyPr wrap="square" lIns="0" tIns="0" rIns="0" bIns="0" rtlCol="0" anchor="ctr"/>
          <a:lstStyle/>
          <a:p>
            <a:pPr marL="342900" indent="-342900">
              <a:buSzPct val="100000"/>
              <a:buChar char="✔"/>
            </a:pPr>
            <a:r>
              <a:rPr lang="en-US" sz="1100" dirty="0">
                <a:solidFill>
                  <a:srgbClr val="FFFFFF"/>
                </a:solidFill>
                <a:latin typeface="Arial" pitchFamily="34" charset="0"/>
                <a:ea typeface="Arial" pitchFamily="34" charset="-122"/>
                <a:cs typeface="Arial" pitchFamily="34" charset="-120"/>
              </a:rPr>
              <a:t>निवेश का लाभ</a:t>
            </a:r>
            <a:endParaRPr lang="en-US" sz="1100" dirty="0"/>
          </a:p>
        </p:txBody>
      </p:sp>
      <p:sp>
        <p:nvSpPr>
          <p:cNvPr id="13" name="Text 10"/>
          <p:cNvSpPr/>
          <p:nvPr/>
        </p:nvSpPr>
        <p:spPr>
          <a:xfrm>
            <a:off x="530352" y="2926080"/>
            <a:ext cx="2331720" cy="329184"/>
          </a:xfrm>
          <a:prstGeom prst="rect">
            <a:avLst/>
          </a:prstGeom>
          <a:noFill/>
          <a:ln/>
        </p:spPr>
        <p:txBody>
          <a:bodyPr wrap="square" lIns="0" tIns="0" rIns="0" bIns="0" rtlCol="0" anchor="ctr"/>
          <a:lstStyle/>
          <a:p>
            <a:pPr marL="342900" indent="-342900">
              <a:buSzPct val="100000"/>
              <a:buChar char="✔"/>
            </a:pPr>
            <a:r>
              <a:rPr lang="en-US" sz="1100" dirty="0">
                <a:solidFill>
                  <a:srgbClr val="FFFFFF"/>
                </a:solidFill>
                <a:latin typeface="Arial" pitchFamily="34" charset="0"/>
                <a:ea typeface="Arial" pitchFamily="34" charset="-122"/>
                <a:cs typeface="Arial" pitchFamily="34" charset="-120"/>
              </a:rPr>
              <a:t>संपत्ति खरीदने के योग</a:t>
            </a:r>
            <a:endParaRPr lang="en-US" sz="1100" dirty="0"/>
          </a:p>
        </p:txBody>
      </p:sp>
      <p:sp>
        <p:nvSpPr>
          <p:cNvPr id="14" name="Shape 11"/>
          <p:cNvSpPr/>
          <p:nvPr/>
        </p:nvSpPr>
        <p:spPr>
          <a:xfrm>
            <a:off x="3246120" y="1143000"/>
            <a:ext cx="2651760" cy="2468880"/>
          </a:xfrm>
          <a:prstGeom prst="roundRect">
            <a:avLst>
              <a:gd name="adj" fmla="val 3704"/>
            </a:avLst>
          </a:prstGeom>
          <a:solidFill>
            <a:srgbClr val="111F45"/>
          </a:solidFill>
          <a:ln/>
          <a:effectLst>
            <a:outerShdw sx="100000" sy="100000" kx="0" ky="0" algn="bl" rotWithShape="0" blurRad="101600" dist="38100" dir="2700000">
              <a:srgbClr val="000000">
                <a:alpha val="25000"/>
              </a:srgbClr>
            </a:outerShdw>
          </a:effectLst>
        </p:spPr>
      </p:sp>
      <p:sp>
        <p:nvSpPr>
          <p:cNvPr id="15" name="Text 12"/>
          <p:cNvSpPr/>
          <p:nvPr/>
        </p:nvSpPr>
        <p:spPr>
          <a:xfrm>
            <a:off x="3337560" y="1216152"/>
            <a:ext cx="2468880" cy="347472"/>
          </a:xfrm>
          <a:prstGeom prst="rect">
            <a:avLst/>
          </a:prstGeom>
          <a:noFill/>
          <a:ln/>
        </p:spPr>
        <p:txBody>
          <a:bodyPr wrap="square" lIns="0" tIns="0" rIns="0" bIns="0" rtlCol="0" anchor="ctr"/>
          <a:lstStyle/>
          <a:p>
            <a:pPr algn="ctr" indent="0" marL="0">
              <a:buNone/>
            </a:pPr>
            <a:r>
              <a:rPr lang="en-US" sz="2200" dirty="0">
                <a:solidFill>
                  <a:srgbClr val="000000"/>
                </a:solidFill>
                <a:latin typeface="Arial" pitchFamily="34" charset="0"/>
                <a:ea typeface="Arial" pitchFamily="34" charset="-122"/>
                <a:cs typeface="Arial" pitchFamily="34" charset="-120"/>
              </a:rPr>
              <a:t>🌳</a:t>
            </a:r>
            <a:endParaRPr lang="en-US" sz="2200" dirty="0"/>
          </a:p>
        </p:txBody>
      </p:sp>
      <p:sp>
        <p:nvSpPr>
          <p:cNvPr id="16" name="Text 13"/>
          <p:cNvSpPr/>
          <p:nvPr/>
        </p:nvSpPr>
        <p:spPr>
          <a:xfrm>
            <a:off x="3337560" y="1572768"/>
            <a:ext cx="2468880" cy="274320"/>
          </a:xfrm>
          <a:prstGeom prst="rect">
            <a:avLst/>
          </a:prstGeom>
          <a:noFill/>
          <a:ln/>
        </p:spPr>
        <p:txBody>
          <a:bodyPr wrap="square" lIns="0" tIns="0" rIns="0" bIns="0" rtlCol="0" anchor="ctr"/>
          <a:lstStyle/>
          <a:p>
            <a:pPr algn="ctr" indent="0" marL="0">
              <a:buNone/>
            </a:pPr>
            <a:r>
              <a:rPr lang="en-US" sz="1200" b="1" dirty="0">
                <a:solidFill>
                  <a:srgbClr val="F0C040"/>
                </a:solidFill>
                <a:latin typeface="Arial" pitchFamily="34" charset="0"/>
                <a:ea typeface="Arial" pitchFamily="34" charset="-122"/>
                <a:cs typeface="Arial" pitchFamily="34" charset="-120"/>
              </a:rPr>
              <a:t>द्वितीय चरण</a:t>
            </a:r>
            <a:endParaRPr lang="en-US" sz="1200" dirty="0"/>
          </a:p>
        </p:txBody>
      </p:sp>
      <p:sp>
        <p:nvSpPr>
          <p:cNvPr id="17" name="Text 14"/>
          <p:cNvSpPr/>
          <p:nvPr/>
        </p:nvSpPr>
        <p:spPr>
          <a:xfrm>
            <a:off x="3337560" y="1847088"/>
            <a:ext cx="2468880" cy="237744"/>
          </a:xfrm>
          <a:prstGeom prst="rect">
            <a:avLst/>
          </a:prstGeom>
          <a:noFill/>
          <a:ln/>
        </p:spPr>
        <p:txBody>
          <a:bodyPr wrap="square" lIns="0" tIns="0" rIns="0" bIns="0" rtlCol="0" anchor="ctr"/>
          <a:lstStyle/>
          <a:p>
            <a:pPr algn="ctr" indent="0" marL="0">
              <a:buNone/>
            </a:pPr>
            <a:r>
              <a:rPr lang="en-US" sz="1100" i="1" dirty="0">
                <a:solidFill>
                  <a:srgbClr val="9AACCC"/>
                </a:solidFill>
                <a:latin typeface="Arial" pitchFamily="34" charset="0"/>
                <a:ea typeface="Arial" pitchFamily="34" charset="-122"/>
                <a:cs typeface="Arial" pitchFamily="34" charset="-120"/>
              </a:rPr>
              <a:t>30–40 वर्ष</a:t>
            </a:r>
            <a:endParaRPr lang="en-US" sz="1100" dirty="0"/>
          </a:p>
        </p:txBody>
      </p:sp>
      <p:sp>
        <p:nvSpPr>
          <p:cNvPr id="18" name="Text 15"/>
          <p:cNvSpPr/>
          <p:nvPr/>
        </p:nvSpPr>
        <p:spPr>
          <a:xfrm>
            <a:off x="3410712" y="2157984"/>
            <a:ext cx="2331720" cy="329184"/>
          </a:xfrm>
          <a:prstGeom prst="rect">
            <a:avLst/>
          </a:prstGeom>
          <a:noFill/>
          <a:ln/>
        </p:spPr>
        <p:txBody>
          <a:bodyPr wrap="square" lIns="0" tIns="0" rIns="0" bIns="0" rtlCol="0" anchor="ctr"/>
          <a:lstStyle/>
          <a:p>
            <a:pPr marL="342900" indent="-342900">
              <a:buSzPct val="100000"/>
              <a:buChar char="✔"/>
            </a:pPr>
            <a:r>
              <a:rPr lang="en-US" sz="1100" dirty="0">
                <a:solidFill>
                  <a:srgbClr val="FFFFFF"/>
                </a:solidFill>
                <a:latin typeface="Arial" pitchFamily="34" charset="0"/>
                <a:ea typeface="Arial" pitchFamily="34" charset="-122"/>
                <a:cs typeface="Arial" pitchFamily="34" charset="-120"/>
              </a:rPr>
              <a:t>आय में बड़ा उछाल</a:t>
            </a:r>
            <a:endParaRPr lang="en-US" sz="1100" dirty="0"/>
          </a:p>
        </p:txBody>
      </p:sp>
      <p:sp>
        <p:nvSpPr>
          <p:cNvPr id="19" name="Text 16"/>
          <p:cNvSpPr/>
          <p:nvPr/>
        </p:nvSpPr>
        <p:spPr>
          <a:xfrm>
            <a:off x="3410712" y="2542032"/>
            <a:ext cx="2331720" cy="329184"/>
          </a:xfrm>
          <a:prstGeom prst="rect">
            <a:avLst/>
          </a:prstGeom>
          <a:noFill/>
          <a:ln/>
        </p:spPr>
        <p:txBody>
          <a:bodyPr wrap="square" lIns="0" tIns="0" rIns="0" bIns="0" rtlCol="0" anchor="ctr"/>
          <a:lstStyle/>
          <a:p>
            <a:pPr marL="342900" indent="-342900">
              <a:buSzPct val="100000"/>
              <a:buChar char="✔"/>
            </a:pPr>
            <a:r>
              <a:rPr lang="en-US" sz="1100" dirty="0">
                <a:solidFill>
                  <a:srgbClr val="FFFFFF"/>
                </a:solidFill>
                <a:latin typeface="Arial" pitchFamily="34" charset="0"/>
                <a:ea typeface="Arial" pitchFamily="34" charset="-122"/>
                <a:cs typeface="Arial" pitchFamily="34" charset="-120"/>
              </a:rPr>
              <a:t>बिजनेस से लाभ</a:t>
            </a:r>
            <a:endParaRPr lang="en-US" sz="1100" dirty="0"/>
          </a:p>
        </p:txBody>
      </p:sp>
      <p:sp>
        <p:nvSpPr>
          <p:cNvPr id="20" name="Text 17"/>
          <p:cNvSpPr/>
          <p:nvPr/>
        </p:nvSpPr>
        <p:spPr>
          <a:xfrm>
            <a:off x="3410712" y="2926080"/>
            <a:ext cx="2331720" cy="329184"/>
          </a:xfrm>
          <a:prstGeom prst="rect">
            <a:avLst/>
          </a:prstGeom>
          <a:noFill/>
          <a:ln/>
        </p:spPr>
        <p:txBody>
          <a:bodyPr wrap="square" lIns="0" tIns="0" rIns="0" bIns="0" rtlCol="0" anchor="ctr"/>
          <a:lstStyle/>
          <a:p>
            <a:pPr marL="342900" indent="-342900">
              <a:buSzPct val="100000"/>
              <a:buChar char="✔"/>
            </a:pPr>
            <a:r>
              <a:rPr lang="en-US" sz="1100" dirty="0">
                <a:solidFill>
                  <a:srgbClr val="FFFFFF"/>
                </a:solidFill>
                <a:latin typeface="Arial" pitchFamily="34" charset="0"/>
                <a:ea typeface="Arial" pitchFamily="34" charset="-122"/>
                <a:cs typeface="Arial" pitchFamily="34" charset="-120"/>
              </a:rPr>
              <a:t>घर, वाहन के योग</a:t>
            </a:r>
            <a:endParaRPr lang="en-US" sz="1100" dirty="0"/>
          </a:p>
        </p:txBody>
      </p:sp>
      <p:sp>
        <p:nvSpPr>
          <p:cNvPr id="21" name="Shape 18"/>
          <p:cNvSpPr/>
          <p:nvPr/>
        </p:nvSpPr>
        <p:spPr>
          <a:xfrm>
            <a:off x="6126480" y="1143000"/>
            <a:ext cx="2651760" cy="2468880"/>
          </a:xfrm>
          <a:prstGeom prst="roundRect">
            <a:avLst>
              <a:gd name="adj" fmla="val 3704"/>
            </a:avLst>
          </a:prstGeom>
          <a:solidFill>
            <a:srgbClr val="111F45"/>
          </a:solidFill>
          <a:ln/>
          <a:effectLst>
            <a:outerShdw sx="100000" sy="100000" kx="0" ky="0" algn="bl" rotWithShape="0" blurRad="101600" dist="38100" dir="2700000">
              <a:srgbClr val="000000">
                <a:alpha val="25000"/>
              </a:srgbClr>
            </a:outerShdw>
          </a:effectLst>
        </p:spPr>
      </p:sp>
      <p:sp>
        <p:nvSpPr>
          <p:cNvPr id="22" name="Text 19"/>
          <p:cNvSpPr/>
          <p:nvPr/>
        </p:nvSpPr>
        <p:spPr>
          <a:xfrm>
            <a:off x="6217920" y="1216152"/>
            <a:ext cx="2468880" cy="347472"/>
          </a:xfrm>
          <a:prstGeom prst="rect">
            <a:avLst/>
          </a:prstGeom>
          <a:noFill/>
          <a:ln/>
        </p:spPr>
        <p:txBody>
          <a:bodyPr wrap="square" lIns="0" tIns="0" rIns="0" bIns="0" rtlCol="0" anchor="ctr"/>
          <a:lstStyle/>
          <a:p>
            <a:pPr algn="ctr" indent="0" marL="0">
              <a:buNone/>
            </a:pPr>
            <a:r>
              <a:rPr lang="en-US" sz="2200" dirty="0">
                <a:solidFill>
                  <a:srgbClr val="000000"/>
                </a:solidFill>
                <a:latin typeface="Arial" pitchFamily="34" charset="0"/>
                <a:ea typeface="Arial" pitchFamily="34" charset="-122"/>
                <a:cs typeface="Arial" pitchFamily="34" charset="-120"/>
              </a:rPr>
              <a:t>🏆</a:t>
            </a:r>
            <a:endParaRPr lang="en-US" sz="2200" dirty="0"/>
          </a:p>
        </p:txBody>
      </p:sp>
      <p:sp>
        <p:nvSpPr>
          <p:cNvPr id="23" name="Text 20"/>
          <p:cNvSpPr/>
          <p:nvPr/>
        </p:nvSpPr>
        <p:spPr>
          <a:xfrm>
            <a:off x="6217920" y="1572768"/>
            <a:ext cx="2468880" cy="274320"/>
          </a:xfrm>
          <a:prstGeom prst="rect">
            <a:avLst/>
          </a:prstGeom>
          <a:noFill/>
          <a:ln/>
        </p:spPr>
        <p:txBody>
          <a:bodyPr wrap="square" lIns="0" tIns="0" rIns="0" bIns="0" rtlCol="0" anchor="ctr"/>
          <a:lstStyle/>
          <a:p>
            <a:pPr algn="ctr" indent="0" marL="0">
              <a:buNone/>
            </a:pPr>
            <a:r>
              <a:rPr lang="en-US" sz="1200" b="1" dirty="0">
                <a:solidFill>
                  <a:srgbClr val="F0C040"/>
                </a:solidFill>
                <a:latin typeface="Arial" pitchFamily="34" charset="0"/>
                <a:ea typeface="Arial" pitchFamily="34" charset="-122"/>
                <a:cs typeface="Arial" pitchFamily="34" charset="-120"/>
              </a:rPr>
              <a:t>तृतीय चरण</a:t>
            </a:r>
            <a:endParaRPr lang="en-US" sz="1200" dirty="0"/>
          </a:p>
        </p:txBody>
      </p:sp>
      <p:sp>
        <p:nvSpPr>
          <p:cNvPr id="24" name="Text 21"/>
          <p:cNvSpPr/>
          <p:nvPr/>
        </p:nvSpPr>
        <p:spPr>
          <a:xfrm>
            <a:off x="6217920" y="1847088"/>
            <a:ext cx="2468880" cy="237744"/>
          </a:xfrm>
          <a:prstGeom prst="rect">
            <a:avLst/>
          </a:prstGeom>
          <a:noFill/>
          <a:ln/>
        </p:spPr>
        <p:txBody>
          <a:bodyPr wrap="square" lIns="0" tIns="0" rIns="0" bIns="0" rtlCol="0" anchor="ctr"/>
          <a:lstStyle/>
          <a:p>
            <a:pPr algn="ctr" indent="0" marL="0">
              <a:buNone/>
            </a:pPr>
            <a:r>
              <a:rPr lang="en-US" sz="1100" i="1" dirty="0">
                <a:solidFill>
                  <a:srgbClr val="9AACCC"/>
                </a:solidFill>
                <a:latin typeface="Arial" pitchFamily="34" charset="0"/>
                <a:ea typeface="Arial" pitchFamily="34" charset="-122"/>
                <a:cs typeface="Arial" pitchFamily="34" charset="-120"/>
              </a:rPr>
              <a:t>40+ वर्ष</a:t>
            </a:r>
            <a:endParaRPr lang="en-US" sz="1100" dirty="0"/>
          </a:p>
        </p:txBody>
      </p:sp>
      <p:sp>
        <p:nvSpPr>
          <p:cNvPr id="25" name="Text 22"/>
          <p:cNvSpPr/>
          <p:nvPr/>
        </p:nvSpPr>
        <p:spPr>
          <a:xfrm>
            <a:off x="6291072" y="2157984"/>
            <a:ext cx="2331720" cy="329184"/>
          </a:xfrm>
          <a:prstGeom prst="rect">
            <a:avLst/>
          </a:prstGeom>
          <a:noFill/>
          <a:ln/>
        </p:spPr>
        <p:txBody>
          <a:bodyPr wrap="square" lIns="0" tIns="0" rIns="0" bIns="0" rtlCol="0" anchor="ctr"/>
          <a:lstStyle/>
          <a:p>
            <a:pPr marL="342900" indent="-342900">
              <a:buSzPct val="100000"/>
              <a:buChar char="✔"/>
            </a:pPr>
            <a:r>
              <a:rPr lang="en-US" sz="1100" dirty="0">
                <a:solidFill>
                  <a:srgbClr val="FFFFFF"/>
                </a:solidFill>
                <a:latin typeface="Arial" pitchFamily="34" charset="0"/>
                <a:ea typeface="Arial" pitchFamily="34" charset="-122"/>
                <a:cs typeface="Arial" pitchFamily="34" charset="-120"/>
              </a:rPr>
              <a:t>वित्तीय स्थिरता</a:t>
            </a:r>
            <a:endParaRPr lang="en-US" sz="1100" dirty="0"/>
          </a:p>
        </p:txBody>
      </p:sp>
      <p:sp>
        <p:nvSpPr>
          <p:cNvPr id="26" name="Text 23"/>
          <p:cNvSpPr/>
          <p:nvPr/>
        </p:nvSpPr>
        <p:spPr>
          <a:xfrm>
            <a:off x="6291072" y="2542032"/>
            <a:ext cx="2331720" cy="329184"/>
          </a:xfrm>
          <a:prstGeom prst="rect">
            <a:avLst/>
          </a:prstGeom>
          <a:noFill/>
          <a:ln/>
        </p:spPr>
        <p:txBody>
          <a:bodyPr wrap="square" lIns="0" tIns="0" rIns="0" bIns="0" rtlCol="0" anchor="ctr"/>
          <a:lstStyle/>
          <a:p>
            <a:pPr marL="342900" indent="-342900">
              <a:buSzPct val="100000"/>
              <a:buChar char="✔"/>
            </a:pPr>
            <a:r>
              <a:rPr lang="en-US" sz="1100" dirty="0">
                <a:solidFill>
                  <a:srgbClr val="FFFFFF"/>
                </a:solidFill>
                <a:latin typeface="Arial" pitchFamily="34" charset="0"/>
                <a:ea typeface="Arial" pitchFamily="34" charset="-122"/>
                <a:cs typeface="Arial" pitchFamily="34" charset="-120"/>
              </a:rPr>
              <a:t>दीर्घकालिक निवेश</a:t>
            </a:r>
            <a:endParaRPr lang="en-US" sz="1100" dirty="0"/>
          </a:p>
        </p:txBody>
      </p:sp>
      <p:sp>
        <p:nvSpPr>
          <p:cNvPr id="27" name="Text 24"/>
          <p:cNvSpPr/>
          <p:nvPr/>
        </p:nvSpPr>
        <p:spPr>
          <a:xfrm>
            <a:off x="6291072" y="2926080"/>
            <a:ext cx="2331720" cy="329184"/>
          </a:xfrm>
          <a:prstGeom prst="rect">
            <a:avLst/>
          </a:prstGeom>
          <a:noFill/>
          <a:ln/>
        </p:spPr>
        <p:txBody>
          <a:bodyPr wrap="square" lIns="0" tIns="0" rIns="0" bIns="0" rtlCol="0" anchor="ctr"/>
          <a:lstStyle/>
          <a:p>
            <a:pPr marL="342900" indent="-342900">
              <a:buSzPct val="100000"/>
              <a:buChar char="✔"/>
            </a:pPr>
            <a:r>
              <a:rPr lang="en-US" sz="1100" dirty="0">
                <a:solidFill>
                  <a:srgbClr val="FFFFFF"/>
                </a:solidFill>
                <a:latin typeface="Arial" pitchFamily="34" charset="0"/>
                <a:ea typeface="Arial" pitchFamily="34" charset="-122"/>
                <a:cs typeface="Arial" pitchFamily="34" charset="-120"/>
              </a:rPr>
              <a:t>परिवार के लिए मजबूत आधार</a:t>
            </a:r>
            <a:endParaRPr lang="en-US" sz="1100" dirty="0"/>
          </a:p>
        </p:txBody>
      </p:sp>
      <p:graphicFrame>
        <p:nvGraphicFramePr>
          <p:cNvPr id="28" name="Chart 0" descr=""/>
          <p:cNvGraphicFramePr/>
          <p:nvPr/>
        </p:nvGraphicFramePr>
        <p:xfrm>
          <a:off x="365760" y="3730752"/>
          <a:ext cx="8412480" cy="1234440"/>
        </p:xfrm>
        <a:graphic xmlns:a="http://schemas.openxmlformats.org/drawingml/2006/main">
          <a:graphicData uri="http://schemas.openxmlformats.org/drawingml/2006/chart">
            <c:chart xmlns:c="http://schemas.openxmlformats.org/drawingml/2006/chart" r:id="rId2"/>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8E7"/>
        </a:solidFill>
      </p:bgPr>
    </p:bg>
    <p:spTree>
      <p:nvGrpSpPr>
        <p:cNvPr id="1" name=""/>
        <p:cNvGrpSpPr/>
        <p:nvPr/>
      </p:nvGrpSpPr>
      <p:grpSpPr>
        <a:xfrm>
          <a:off x="0" y="0"/>
          <a:ext cx="0" cy="0"/>
          <a:chOff x="0" y="0"/>
          <a:chExt cx="0" cy="0"/>
        </a:xfrm>
      </p:grpSpPr>
      <p:sp>
        <p:nvSpPr>
          <p:cNvPr id="2" name="Text 0"/>
          <p:cNvSpPr/>
          <p:nvPr/>
        </p:nvSpPr>
        <p:spPr>
          <a:xfrm>
            <a:off x="365760" y="502920"/>
            <a:ext cx="7132320" cy="475488"/>
          </a:xfrm>
          <a:prstGeom prst="rect">
            <a:avLst/>
          </a:prstGeom>
          <a:noFill/>
          <a:ln/>
        </p:spPr>
        <p:txBody>
          <a:bodyPr wrap="square" lIns="0" tIns="0" rIns="0" bIns="0" rtlCol="0" anchor="ctr"/>
          <a:lstStyle/>
          <a:p>
            <a:pPr algn="l" indent="0" marL="0">
              <a:buNone/>
            </a:pPr>
            <a:r>
              <a:rPr lang="en-US" sz="2400" b="1" dirty="0">
                <a:solidFill>
                  <a:srgbClr val="0D1B3E"/>
                </a:solidFill>
                <a:latin typeface="Arial" pitchFamily="34" charset="0"/>
                <a:ea typeface="Arial" pitchFamily="34" charset="-122"/>
                <a:cs typeface="Arial" pitchFamily="34" charset="-120"/>
              </a:rPr>
              <a:t>❤️ प्रेम एवं विवाह विश्लेषण</a:t>
            </a:r>
            <a:endParaRPr lang="en-US" sz="2400" dirty="0"/>
          </a:p>
        </p:txBody>
      </p:sp>
      <p:sp>
        <p:nvSpPr>
          <p:cNvPr id="3" name="Shape 1"/>
          <p:cNvSpPr/>
          <p:nvPr/>
        </p:nvSpPr>
        <p:spPr>
          <a:xfrm>
            <a:off x="365760" y="1005840"/>
            <a:ext cx="8412480" cy="22860"/>
          </a:xfrm>
          <a:prstGeom prst="rect">
            <a:avLst/>
          </a:prstGeom>
          <a:solidFill>
            <a:srgbClr val="D4A017"/>
          </a:solidFill>
          <a:ln/>
        </p:spPr>
      </p:sp>
      <p:pic>
        <p:nvPicPr>
          <p:cNvPr id="4" name="Image 0" descr="preencoded.png">    </p:cNvPr>
          <p:cNvPicPr>
            <a:picLocks noChangeAspect="1"/>
          </p:cNvPicPr>
          <p:nvPr/>
        </p:nvPicPr>
        <p:blipFill>
          <a:blip r:embed="rId1"/>
          <a:stretch>
            <a:fillRect/>
          </a:stretch>
        </p:blipFill>
        <p:spPr>
          <a:xfrm>
            <a:off x="7818120" y="54864"/>
            <a:ext cx="1188720" cy="429768"/>
          </a:xfrm>
          <a:prstGeom prst="rect">
            <a:avLst/>
          </a:prstGeom>
        </p:spPr>
      </p:pic>
      <p:sp>
        <p:nvSpPr>
          <p:cNvPr id="5" name="Text 2"/>
          <p:cNvSpPr/>
          <p:nvPr/>
        </p:nvSpPr>
        <p:spPr>
          <a:xfrm>
            <a:off x="0" y="4846320"/>
            <a:ext cx="9052560" cy="228600"/>
          </a:xfrm>
          <a:prstGeom prst="rect">
            <a:avLst/>
          </a:prstGeom>
          <a:noFill/>
          <a:ln/>
        </p:spPr>
        <p:txBody>
          <a:bodyPr wrap="square" lIns="0" tIns="0" rIns="0" bIns="0" rtlCol="0" anchor="ctr"/>
          <a:lstStyle/>
          <a:p>
            <a:pPr algn="r" indent="0" marL="0">
              <a:buNone/>
            </a:pPr>
            <a:r>
              <a:rPr lang="en-US" sz="900" i="1" dirty="0">
                <a:solidFill>
                  <a:srgbClr val="A07810"/>
                </a:solidFill>
                <a:latin typeface="Arial" pitchFamily="34" charset="0"/>
                <a:ea typeface="Arial" pitchFamily="34" charset="-122"/>
                <a:cs typeface="Arial" pitchFamily="34" charset="-120"/>
              </a:rPr>
              <a:t>www.vedicsage.in</a:t>
            </a:r>
            <a:endParaRPr lang="en-US" sz="900" dirty="0"/>
          </a:p>
        </p:txBody>
      </p:sp>
      <p:sp>
        <p:nvSpPr>
          <p:cNvPr id="6" name="Text 3"/>
          <p:cNvSpPr/>
          <p:nvPr/>
        </p:nvSpPr>
        <p:spPr>
          <a:xfrm>
            <a:off x="274320" y="4873752"/>
            <a:ext cx="7132320" cy="182880"/>
          </a:xfrm>
          <a:prstGeom prst="rect">
            <a:avLst/>
          </a:prstGeom>
          <a:noFill/>
          <a:ln/>
        </p:spPr>
        <p:txBody>
          <a:bodyPr wrap="square" lIns="0" tIns="0" rIns="0" bIns="0" rtlCol="0" anchor="ctr"/>
          <a:lstStyle/>
          <a:p>
            <a:pPr algn="l" indent="0" marL="0">
              <a:buNone/>
            </a:pPr>
            <a:r>
              <a:rPr lang="en-US" sz="800" i="1" dirty="0">
                <a:solidFill>
                  <a:srgbClr val="7A8FA8"/>
                </a:solidFill>
                <a:latin typeface="Arial" pitchFamily="34" charset="0"/>
                <a:ea typeface="Arial" pitchFamily="34" charset="-122"/>
                <a:cs typeface="Arial" pitchFamily="34" charset="-120"/>
              </a:rPr>
              <a:t>VedicSage | प्रीमियम कुंडली रिपोर्ट | 17 नवम्बर 2009 | मुंबई, महाराष्ट्र</a:t>
            </a:r>
            <a:endParaRPr lang="en-US" sz="800" dirty="0"/>
          </a:p>
        </p:txBody>
      </p:sp>
      <p:sp>
        <p:nvSpPr>
          <p:cNvPr id="7" name="Shape 4"/>
          <p:cNvSpPr/>
          <p:nvPr/>
        </p:nvSpPr>
        <p:spPr>
          <a:xfrm>
            <a:off x="365760" y="1143000"/>
            <a:ext cx="3931920" cy="2331720"/>
          </a:xfrm>
          <a:prstGeom prst="roundRect">
            <a:avLst>
              <a:gd name="adj" fmla="val 3922"/>
            </a:avLst>
          </a:prstGeom>
          <a:solidFill>
            <a:srgbClr val="FFFFFF"/>
          </a:solidFill>
          <a:ln/>
          <a:effectLst>
            <a:outerShdw sx="100000" sy="100000" kx="0" ky="0" algn="bl" rotWithShape="0" blurRad="101600" dist="38100" dir="2700000">
              <a:srgbClr val="000000">
                <a:alpha val="25000"/>
              </a:srgbClr>
            </a:outerShdw>
          </a:effectLst>
        </p:spPr>
      </p:sp>
      <p:sp>
        <p:nvSpPr>
          <p:cNvPr id="8" name="Text 5"/>
          <p:cNvSpPr/>
          <p:nvPr/>
        </p:nvSpPr>
        <p:spPr>
          <a:xfrm>
            <a:off x="548640" y="1216152"/>
            <a:ext cx="3566160" cy="274320"/>
          </a:xfrm>
          <a:prstGeom prst="rect">
            <a:avLst/>
          </a:prstGeom>
          <a:noFill/>
          <a:ln/>
        </p:spPr>
        <p:txBody>
          <a:bodyPr wrap="square" lIns="0" tIns="0" rIns="0" bIns="0" rtlCol="0" anchor="ctr"/>
          <a:lstStyle/>
          <a:p>
            <a:pPr indent="0" marL="0">
              <a:buNone/>
            </a:pPr>
            <a:r>
              <a:rPr lang="en-US" sz="1300" b="1" dirty="0">
                <a:solidFill>
                  <a:srgbClr val="0D1B3E"/>
                </a:solidFill>
                <a:latin typeface="Arial" pitchFamily="34" charset="0"/>
                <a:ea typeface="Arial" pitchFamily="34" charset="-122"/>
                <a:cs typeface="Arial" pitchFamily="34" charset="-120"/>
              </a:rPr>
              <a:t>💕 प्रेम जीवन</a:t>
            </a:r>
            <a:endParaRPr lang="en-US" sz="1300" dirty="0"/>
          </a:p>
        </p:txBody>
      </p:sp>
      <p:sp>
        <p:nvSpPr>
          <p:cNvPr id="9" name="Text 6"/>
          <p:cNvSpPr/>
          <p:nvPr/>
        </p:nvSpPr>
        <p:spPr>
          <a:xfrm>
            <a:off x="548640" y="1536192"/>
            <a:ext cx="3566160" cy="594360"/>
          </a:xfrm>
          <a:prstGeom prst="rect">
            <a:avLst/>
          </a:prstGeom>
          <a:noFill/>
          <a:ln/>
        </p:spPr>
        <p:txBody>
          <a:bodyPr wrap="square" lIns="0" tIns="0" rIns="0" bIns="0" rtlCol="0" anchor="ctr"/>
          <a:lstStyle/>
          <a:p>
            <a:pPr indent="0" marL="0">
              <a:buNone/>
            </a:pPr>
            <a:r>
              <a:rPr lang="en-US" sz="1100" dirty="0">
                <a:solidFill>
                  <a:srgbClr val="444444"/>
                </a:solidFill>
                <a:latin typeface="Arial" pitchFamily="34" charset="0"/>
                <a:ea typeface="Arial" pitchFamily="34" charset="-122"/>
                <a:cs typeface="Arial" pitchFamily="34" charset="-120"/>
              </a:rPr>
              <a:t>भावनात्मक होने के साथ-साथ व्यावहारिक भी। किसी भी रिश्ते में जल्दी नहीं पड़ते — पहले सामने वाले को अच्छी तरह समझना पसंद करते हैं।</a:t>
            </a:r>
            <a:endParaRPr lang="en-US" sz="1100" dirty="0"/>
          </a:p>
        </p:txBody>
      </p:sp>
      <p:sp>
        <p:nvSpPr>
          <p:cNvPr id="10" name="Text 7"/>
          <p:cNvSpPr/>
          <p:nvPr/>
        </p:nvSpPr>
        <p:spPr>
          <a:xfrm>
            <a:off x="594360" y="2212848"/>
            <a:ext cx="3566160" cy="237744"/>
          </a:xfrm>
          <a:prstGeom prst="rect">
            <a:avLst/>
          </a:prstGeom>
          <a:noFill/>
          <a:ln/>
        </p:spPr>
        <p:txBody>
          <a:bodyPr wrap="square" lIns="0" tIns="0" rIns="0" bIns="0" rtlCol="0" anchor="ctr"/>
          <a:lstStyle/>
          <a:p>
            <a:pPr indent="0" marL="0">
              <a:buNone/>
            </a:pPr>
            <a:r>
              <a:rPr lang="en-US" sz="1100" dirty="0">
                <a:solidFill>
                  <a:srgbClr val="0D1B3E"/>
                </a:solidFill>
                <a:latin typeface="Arial" pitchFamily="34" charset="0"/>
                <a:ea typeface="Arial" pitchFamily="34" charset="-122"/>
                <a:cs typeface="Arial" pitchFamily="34" charset="-120"/>
              </a:rPr>
              <a:t>वफादार (Loyal) ✅</a:t>
            </a:r>
            <a:endParaRPr lang="en-US" sz="1100" dirty="0"/>
          </a:p>
        </p:txBody>
      </p:sp>
      <p:sp>
        <p:nvSpPr>
          <p:cNvPr id="11" name="Text 8"/>
          <p:cNvSpPr/>
          <p:nvPr/>
        </p:nvSpPr>
        <p:spPr>
          <a:xfrm>
            <a:off x="594360" y="2487168"/>
            <a:ext cx="3566160" cy="237744"/>
          </a:xfrm>
          <a:prstGeom prst="rect">
            <a:avLst/>
          </a:prstGeom>
          <a:noFill/>
          <a:ln/>
        </p:spPr>
        <p:txBody>
          <a:bodyPr wrap="square" lIns="0" tIns="0" rIns="0" bIns="0" rtlCol="0" anchor="ctr"/>
          <a:lstStyle/>
          <a:p>
            <a:pPr indent="0" marL="0">
              <a:buNone/>
            </a:pPr>
            <a:r>
              <a:rPr lang="en-US" sz="1100" dirty="0">
                <a:solidFill>
                  <a:srgbClr val="0D1B3E"/>
                </a:solidFill>
                <a:latin typeface="Arial" pitchFamily="34" charset="0"/>
                <a:ea typeface="Arial" pitchFamily="34" charset="-122"/>
                <a:cs typeface="Arial" pitchFamily="34" charset="-120"/>
              </a:rPr>
              <a:t>ईमानदार (Honest) ✅</a:t>
            </a:r>
            <a:endParaRPr lang="en-US" sz="1100" dirty="0"/>
          </a:p>
        </p:txBody>
      </p:sp>
      <p:sp>
        <p:nvSpPr>
          <p:cNvPr id="12" name="Text 9"/>
          <p:cNvSpPr/>
          <p:nvPr/>
        </p:nvSpPr>
        <p:spPr>
          <a:xfrm>
            <a:off x="594360" y="2761488"/>
            <a:ext cx="3566160" cy="237744"/>
          </a:xfrm>
          <a:prstGeom prst="rect">
            <a:avLst/>
          </a:prstGeom>
          <a:noFill/>
          <a:ln/>
        </p:spPr>
        <p:txBody>
          <a:bodyPr wrap="square" lIns="0" tIns="0" rIns="0" bIns="0" rtlCol="0" anchor="ctr"/>
          <a:lstStyle/>
          <a:p>
            <a:pPr indent="0" marL="0">
              <a:buNone/>
            </a:pPr>
            <a:r>
              <a:rPr lang="en-US" sz="1100" dirty="0">
                <a:solidFill>
                  <a:srgbClr val="0D1B3E"/>
                </a:solidFill>
                <a:latin typeface="Arial" pitchFamily="34" charset="0"/>
                <a:ea typeface="Arial" pitchFamily="34" charset="-122"/>
                <a:cs typeface="Arial" pitchFamily="34" charset="-120"/>
              </a:rPr>
              <a:t>जिम्मेदार (Responsible) ✅</a:t>
            </a:r>
            <a:endParaRPr lang="en-US" sz="1100" dirty="0"/>
          </a:p>
        </p:txBody>
      </p:sp>
      <p:sp>
        <p:nvSpPr>
          <p:cNvPr id="13" name="Text 10"/>
          <p:cNvSpPr/>
          <p:nvPr/>
        </p:nvSpPr>
        <p:spPr>
          <a:xfrm>
            <a:off x="594360" y="3035808"/>
            <a:ext cx="3566160" cy="237744"/>
          </a:xfrm>
          <a:prstGeom prst="rect">
            <a:avLst/>
          </a:prstGeom>
          <a:noFill/>
          <a:ln/>
        </p:spPr>
        <p:txBody>
          <a:bodyPr wrap="square" lIns="0" tIns="0" rIns="0" bIns="0" rtlCol="0" anchor="ctr"/>
          <a:lstStyle/>
          <a:p>
            <a:pPr indent="0" marL="0">
              <a:buNone/>
            </a:pPr>
            <a:r>
              <a:rPr lang="en-US" sz="1100" dirty="0">
                <a:solidFill>
                  <a:srgbClr val="0D1B3E"/>
                </a:solidFill>
                <a:latin typeface="Arial" pitchFamily="34" charset="0"/>
                <a:ea typeface="Arial" pitchFamily="34" charset="-122"/>
                <a:cs typeface="Arial" pitchFamily="34" charset="-120"/>
              </a:rPr>
              <a:t>लंबे समय तक रिश्ते निभाने वाले ✅</a:t>
            </a:r>
            <a:endParaRPr lang="en-US" sz="1100" dirty="0"/>
          </a:p>
        </p:txBody>
      </p:sp>
      <p:sp>
        <p:nvSpPr>
          <p:cNvPr id="14" name="Text 11"/>
          <p:cNvSpPr/>
          <p:nvPr/>
        </p:nvSpPr>
        <p:spPr>
          <a:xfrm>
            <a:off x="594360" y="3310128"/>
            <a:ext cx="3566160" cy="237744"/>
          </a:xfrm>
          <a:prstGeom prst="rect">
            <a:avLst/>
          </a:prstGeom>
          <a:noFill/>
          <a:ln/>
        </p:spPr>
        <p:txBody>
          <a:bodyPr wrap="square" lIns="0" tIns="0" rIns="0" bIns="0" rtlCol="0" anchor="ctr"/>
          <a:lstStyle/>
          <a:p>
            <a:pPr indent="0" marL="0">
              <a:buNone/>
            </a:pPr>
            <a:r>
              <a:rPr lang="en-US" sz="1100" dirty="0">
                <a:solidFill>
                  <a:srgbClr val="0D1B3E"/>
                </a:solidFill>
                <a:latin typeface="Arial" pitchFamily="34" charset="0"/>
                <a:ea typeface="Arial" pitchFamily="34" charset="-122"/>
                <a:cs typeface="Arial" pitchFamily="34" charset="-120"/>
              </a:rPr>
              <a:t>परिवार की भावनाओं का सम्मान ✅</a:t>
            </a:r>
            <a:endParaRPr lang="en-US" sz="1100" dirty="0"/>
          </a:p>
        </p:txBody>
      </p:sp>
      <p:sp>
        <p:nvSpPr>
          <p:cNvPr id="15" name="Shape 12"/>
          <p:cNvSpPr/>
          <p:nvPr/>
        </p:nvSpPr>
        <p:spPr>
          <a:xfrm>
            <a:off x="4480560" y="1143000"/>
            <a:ext cx="4297680" cy="2331720"/>
          </a:xfrm>
          <a:prstGeom prst="roundRect">
            <a:avLst>
              <a:gd name="adj" fmla="val 3922"/>
            </a:avLst>
          </a:prstGeom>
          <a:solidFill>
            <a:srgbClr val="FFFFFF"/>
          </a:solidFill>
          <a:ln/>
          <a:effectLst>
            <a:outerShdw sx="100000" sy="100000" kx="0" ky="0" algn="bl" rotWithShape="0" blurRad="101600" dist="38100" dir="2700000">
              <a:srgbClr val="000000">
                <a:alpha val="25000"/>
              </a:srgbClr>
            </a:outerShdw>
          </a:effectLst>
        </p:spPr>
      </p:sp>
      <p:sp>
        <p:nvSpPr>
          <p:cNvPr id="16" name="Text 13"/>
          <p:cNvSpPr/>
          <p:nvPr/>
        </p:nvSpPr>
        <p:spPr>
          <a:xfrm>
            <a:off x="4663440" y="1216152"/>
            <a:ext cx="3931920" cy="274320"/>
          </a:xfrm>
          <a:prstGeom prst="rect">
            <a:avLst/>
          </a:prstGeom>
          <a:noFill/>
          <a:ln/>
        </p:spPr>
        <p:txBody>
          <a:bodyPr wrap="square" lIns="0" tIns="0" rIns="0" bIns="0" rtlCol="0" anchor="ctr"/>
          <a:lstStyle/>
          <a:p>
            <a:pPr indent="0" marL="0">
              <a:buNone/>
            </a:pPr>
            <a:r>
              <a:rPr lang="en-US" sz="1300" b="1" dirty="0">
                <a:solidFill>
                  <a:srgbClr val="0D1B3E"/>
                </a:solidFill>
                <a:latin typeface="Arial" pitchFamily="34" charset="0"/>
                <a:ea typeface="Arial" pitchFamily="34" charset="-122"/>
                <a:cs typeface="Arial" pitchFamily="34" charset="-120"/>
              </a:rPr>
              <a:t>💍 विवाह का समय</a:t>
            </a:r>
            <a:endParaRPr lang="en-US" sz="1300" dirty="0"/>
          </a:p>
        </p:txBody>
      </p:sp>
      <p:sp>
        <p:nvSpPr>
          <p:cNvPr id="17" name="Shape 14"/>
          <p:cNvSpPr/>
          <p:nvPr/>
        </p:nvSpPr>
        <p:spPr>
          <a:xfrm>
            <a:off x="4617720" y="1572768"/>
            <a:ext cx="4023360" cy="749808"/>
          </a:xfrm>
          <a:prstGeom prst="roundRect">
            <a:avLst>
              <a:gd name="adj" fmla="val 9756"/>
            </a:avLst>
          </a:prstGeom>
          <a:solidFill>
            <a:srgbClr val="FFF4DC"/>
          </a:solidFill>
          <a:ln/>
        </p:spPr>
      </p:sp>
      <p:sp>
        <p:nvSpPr>
          <p:cNvPr id="18" name="Text 15"/>
          <p:cNvSpPr/>
          <p:nvPr/>
        </p:nvSpPr>
        <p:spPr>
          <a:xfrm>
            <a:off x="4754880" y="1627632"/>
            <a:ext cx="3749040" cy="256032"/>
          </a:xfrm>
          <a:prstGeom prst="rect">
            <a:avLst/>
          </a:prstGeom>
          <a:noFill/>
          <a:ln/>
        </p:spPr>
        <p:txBody>
          <a:bodyPr wrap="square" lIns="0" tIns="0" rIns="0" bIns="0" rtlCol="0" anchor="ctr"/>
          <a:lstStyle/>
          <a:p>
            <a:pPr indent="0" marL="0">
              <a:buNone/>
            </a:pPr>
            <a:r>
              <a:rPr lang="en-US" sz="1100" b="1" dirty="0">
                <a:solidFill>
                  <a:srgbClr val="B85000"/>
                </a:solidFill>
                <a:latin typeface="Arial" pitchFamily="34" charset="0"/>
                <a:ea typeface="Arial" pitchFamily="34" charset="-122"/>
                <a:cs typeface="Arial" pitchFamily="34" charset="-120"/>
              </a:rPr>
              <a:t>🌟 सर्वाधिक अनुकूल समय</a:t>
            </a:r>
            <a:endParaRPr lang="en-US" sz="1100" dirty="0"/>
          </a:p>
        </p:txBody>
      </p:sp>
      <p:sp>
        <p:nvSpPr>
          <p:cNvPr id="19" name="Text 16"/>
          <p:cNvSpPr/>
          <p:nvPr/>
        </p:nvSpPr>
        <p:spPr>
          <a:xfrm>
            <a:off x="4754880" y="1956816"/>
            <a:ext cx="3749040" cy="274320"/>
          </a:xfrm>
          <a:prstGeom prst="rect">
            <a:avLst/>
          </a:prstGeom>
          <a:noFill/>
          <a:ln/>
        </p:spPr>
        <p:txBody>
          <a:bodyPr wrap="square" lIns="0" tIns="0" rIns="0" bIns="0" rtlCol="0" anchor="ctr"/>
          <a:lstStyle/>
          <a:p>
            <a:pPr indent="0" marL="0">
              <a:buNone/>
            </a:pPr>
            <a:r>
              <a:rPr lang="en-US" sz="1600" b="1" dirty="0">
                <a:solidFill>
                  <a:srgbClr val="B85000"/>
                </a:solidFill>
                <a:latin typeface="Arial" pitchFamily="34" charset="0"/>
                <a:ea typeface="Arial" pitchFamily="34" charset="-122"/>
                <a:cs typeface="Arial" pitchFamily="34" charset="-120"/>
              </a:rPr>
              <a:t>25–30 वर्ष</a:t>
            </a:r>
            <a:endParaRPr lang="en-US" sz="1600" dirty="0"/>
          </a:p>
        </p:txBody>
      </p:sp>
      <p:sp>
        <p:nvSpPr>
          <p:cNvPr id="20" name="Shape 17"/>
          <p:cNvSpPr/>
          <p:nvPr/>
        </p:nvSpPr>
        <p:spPr>
          <a:xfrm>
            <a:off x="4617720" y="2468880"/>
            <a:ext cx="4023360" cy="749808"/>
          </a:xfrm>
          <a:prstGeom prst="roundRect">
            <a:avLst>
              <a:gd name="adj" fmla="val 9756"/>
            </a:avLst>
          </a:prstGeom>
          <a:solidFill>
            <a:srgbClr val="E8F5E9"/>
          </a:solidFill>
          <a:ln/>
        </p:spPr>
      </p:sp>
      <p:sp>
        <p:nvSpPr>
          <p:cNvPr id="21" name="Text 18"/>
          <p:cNvSpPr/>
          <p:nvPr/>
        </p:nvSpPr>
        <p:spPr>
          <a:xfrm>
            <a:off x="4754880" y="2523744"/>
            <a:ext cx="3749040" cy="256032"/>
          </a:xfrm>
          <a:prstGeom prst="rect">
            <a:avLst/>
          </a:prstGeom>
          <a:noFill/>
          <a:ln/>
        </p:spPr>
        <p:txBody>
          <a:bodyPr wrap="square" lIns="0" tIns="0" rIns="0" bIns="0" rtlCol="0" anchor="ctr"/>
          <a:lstStyle/>
          <a:p>
            <a:pPr indent="0" marL="0">
              <a:buNone/>
            </a:pPr>
            <a:r>
              <a:rPr lang="en-US" sz="1100" b="1" dirty="0">
                <a:solidFill>
                  <a:srgbClr val="1A7A4A"/>
                </a:solidFill>
                <a:latin typeface="Arial" pitchFamily="34" charset="0"/>
                <a:ea typeface="Arial" pitchFamily="34" charset="-122"/>
                <a:cs typeface="Arial" pitchFamily="34" charset="-120"/>
              </a:rPr>
              <a:t>दूसरा अनुकूल समय</a:t>
            </a:r>
            <a:endParaRPr lang="en-US" sz="1100" dirty="0"/>
          </a:p>
        </p:txBody>
      </p:sp>
      <p:sp>
        <p:nvSpPr>
          <p:cNvPr id="22" name="Text 19"/>
          <p:cNvSpPr/>
          <p:nvPr/>
        </p:nvSpPr>
        <p:spPr>
          <a:xfrm>
            <a:off x="4754880" y="2852928"/>
            <a:ext cx="3749040" cy="274320"/>
          </a:xfrm>
          <a:prstGeom prst="rect">
            <a:avLst/>
          </a:prstGeom>
          <a:noFill/>
          <a:ln/>
        </p:spPr>
        <p:txBody>
          <a:bodyPr wrap="square" lIns="0" tIns="0" rIns="0" bIns="0" rtlCol="0" anchor="ctr"/>
          <a:lstStyle/>
          <a:p>
            <a:pPr indent="0" marL="0">
              <a:buNone/>
            </a:pPr>
            <a:r>
              <a:rPr lang="en-US" sz="1600" b="1" dirty="0">
                <a:solidFill>
                  <a:srgbClr val="1A7A4A"/>
                </a:solidFill>
                <a:latin typeface="Arial" pitchFamily="34" charset="0"/>
                <a:ea typeface="Arial" pitchFamily="34" charset="-122"/>
                <a:cs typeface="Arial" pitchFamily="34" charset="-120"/>
              </a:rPr>
              <a:t>30–33 वर्ष</a:t>
            </a:r>
            <a:endParaRPr lang="en-US" sz="1600" dirty="0"/>
          </a:p>
        </p:txBody>
      </p:sp>
      <p:sp>
        <p:nvSpPr>
          <p:cNvPr id="23" name="Shape 20"/>
          <p:cNvSpPr/>
          <p:nvPr/>
        </p:nvSpPr>
        <p:spPr>
          <a:xfrm>
            <a:off x="365760" y="3566160"/>
            <a:ext cx="8412480" cy="1280160"/>
          </a:xfrm>
          <a:prstGeom prst="roundRect">
            <a:avLst>
              <a:gd name="adj" fmla="val 7143"/>
            </a:avLst>
          </a:prstGeom>
          <a:solidFill>
            <a:srgbClr val="FFFFFF"/>
          </a:solidFill>
          <a:ln/>
          <a:effectLst>
            <a:outerShdw sx="100000" sy="100000" kx="0" ky="0" algn="bl" rotWithShape="0" blurRad="101600" dist="38100" dir="2700000">
              <a:srgbClr val="000000">
                <a:alpha val="25000"/>
              </a:srgbClr>
            </a:outerShdw>
          </a:effectLst>
        </p:spPr>
      </p:sp>
      <p:sp>
        <p:nvSpPr>
          <p:cNvPr id="24" name="Text 21"/>
          <p:cNvSpPr/>
          <p:nvPr/>
        </p:nvSpPr>
        <p:spPr>
          <a:xfrm>
            <a:off x="548640" y="3639312"/>
            <a:ext cx="8229600" cy="274320"/>
          </a:xfrm>
          <a:prstGeom prst="rect">
            <a:avLst/>
          </a:prstGeom>
          <a:noFill/>
          <a:ln/>
        </p:spPr>
        <p:txBody>
          <a:bodyPr wrap="square" lIns="0" tIns="0" rIns="0" bIns="0" rtlCol="0" anchor="ctr"/>
          <a:lstStyle/>
          <a:p>
            <a:pPr indent="0" marL="0">
              <a:buNone/>
            </a:pPr>
            <a:r>
              <a:rPr lang="en-US" sz="1200" b="1" dirty="0">
                <a:solidFill>
                  <a:srgbClr val="0D1B3E"/>
                </a:solidFill>
                <a:latin typeface="Arial" pitchFamily="34" charset="0"/>
                <a:ea typeface="Arial" pitchFamily="34" charset="-122"/>
                <a:cs typeface="Arial" pitchFamily="34" charset="-120"/>
              </a:rPr>
              <a:t>👰 जीवनसाथी के गुण</a:t>
            </a:r>
            <a:endParaRPr lang="en-US" sz="1200" dirty="0"/>
          </a:p>
        </p:txBody>
      </p:sp>
      <p:sp>
        <p:nvSpPr>
          <p:cNvPr id="25" name="Shape 22"/>
          <p:cNvSpPr/>
          <p:nvPr/>
        </p:nvSpPr>
        <p:spPr>
          <a:xfrm>
            <a:off x="502920" y="3968496"/>
            <a:ext cx="1993392" cy="329184"/>
          </a:xfrm>
          <a:prstGeom prst="roundRect">
            <a:avLst>
              <a:gd name="adj" fmla="val 19444"/>
            </a:avLst>
          </a:prstGeom>
          <a:solidFill>
            <a:srgbClr val="EEF4FF"/>
          </a:solidFill>
          <a:ln/>
        </p:spPr>
      </p:sp>
      <p:sp>
        <p:nvSpPr>
          <p:cNvPr id="26" name="Text 23"/>
          <p:cNvSpPr/>
          <p:nvPr/>
        </p:nvSpPr>
        <p:spPr>
          <a:xfrm>
            <a:off x="594360" y="3986784"/>
            <a:ext cx="1828800" cy="256032"/>
          </a:xfrm>
          <a:prstGeom prst="rect">
            <a:avLst/>
          </a:prstGeom>
          <a:noFill/>
          <a:ln/>
        </p:spPr>
        <p:txBody>
          <a:bodyPr wrap="square" lIns="0" tIns="0" rIns="0" bIns="0" rtlCol="0" anchor="ctr"/>
          <a:lstStyle/>
          <a:p>
            <a:pPr indent="0" marL="0">
              <a:buNone/>
            </a:pPr>
            <a:r>
              <a:rPr lang="en-US" sz="1050" dirty="0">
                <a:solidFill>
                  <a:srgbClr val="0D1B3E"/>
                </a:solidFill>
                <a:latin typeface="Arial" pitchFamily="34" charset="0"/>
                <a:ea typeface="Arial" pitchFamily="34" charset="-122"/>
                <a:cs typeface="Arial" pitchFamily="34" charset="-120"/>
              </a:rPr>
              <a:t>शिक्षित (Educated)</a:t>
            </a:r>
            <a:endParaRPr lang="en-US" sz="1050" dirty="0"/>
          </a:p>
        </p:txBody>
      </p:sp>
      <p:sp>
        <p:nvSpPr>
          <p:cNvPr id="27" name="Shape 24"/>
          <p:cNvSpPr/>
          <p:nvPr/>
        </p:nvSpPr>
        <p:spPr>
          <a:xfrm>
            <a:off x="2587752" y="3968496"/>
            <a:ext cx="1993392" cy="329184"/>
          </a:xfrm>
          <a:prstGeom prst="roundRect">
            <a:avLst>
              <a:gd name="adj" fmla="val 19444"/>
            </a:avLst>
          </a:prstGeom>
          <a:solidFill>
            <a:srgbClr val="FFF8E7"/>
          </a:solidFill>
          <a:ln/>
        </p:spPr>
      </p:sp>
      <p:sp>
        <p:nvSpPr>
          <p:cNvPr id="28" name="Text 25"/>
          <p:cNvSpPr/>
          <p:nvPr/>
        </p:nvSpPr>
        <p:spPr>
          <a:xfrm>
            <a:off x="2679192" y="3986784"/>
            <a:ext cx="1828800" cy="256032"/>
          </a:xfrm>
          <a:prstGeom prst="rect">
            <a:avLst/>
          </a:prstGeom>
          <a:noFill/>
          <a:ln/>
        </p:spPr>
        <p:txBody>
          <a:bodyPr wrap="square" lIns="0" tIns="0" rIns="0" bIns="0" rtlCol="0" anchor="ctr"/>
          <a:lstStyle/>
          <a:p>
            <a:pPr indent="0" marL="0">
              <a:buNone/>
            </a:pPr>
            <a:r>
              <a:rPr lang="en-US" sz="1050" dirty="0">
                <a:solidFill>
                  <a:srgbClr val="0D1B3E"/>
                </a:solidFill>
                <a:latin typeface="Arial" pitchFamily="34" charset="0"/>
                <a:ea typeface="Arial" pitchFamily="34" charset="-122"/>
                <a:cs typeface="Arial" pitchFamily="34" charset="-120"/>
              </a:rPr>
              <a:t>समझदार (Mature)</a:t>
            </a:r>
            <a:endParaRPr lang="en-US" sz="1050" dirty="0"/>
          </a:p>
        </p:txBody>
      </p:sp>
      <p:sp>
        <p:nvSpPr>
          <p:cNvPr id="29" name="Shape 26"/>
          <p:cNvSpPr/>
          <p:nvPr/>
        </p:nvSpPr>
        <p:spPr>
          <a:xfrm>
            <a:off x="4672584" y="3968496"/>
            <a:ext cx="1993392" cy="329184"/>
          </a:xfrm>
          <a:prstGeom prst="roundRect">
            <a:avLst>
              <a:gd name="adj" fmla="val 19444"/>
            </a:avLst>
          </a:prstGeom>
          <a:solidFill>
            <a:srgbClr val="EEF4FF"/>
          </a:solidFill>
          <a:ln/>
        </p:spPr>
      </p:sp>
      <p:sp>
        <p:nvSpPr>
          <p:cNvPr id="30" name="Text 27"/>
          <p:cNvSpPr/>
          <p:nvPr/>
        </p:nvSpPr>
        <p:spPr>
          <a:xfrm>
            <a:off x="4764024" y="3986784"/>
            <a:ext cx="1828800" cy="256032"/>
          </a:xfrm>
          <a:prstGeom prst="rect">
            <a:avLst/>
          </a:prstGeom>
          <a:noFill/>
          <a:ln/>
        </p:spPr>
        <p:txBody>
          <a:bodyPr wrap="square" lIns="0" tIns="0" rIns="0" bIns="0" rtlCol="0" anchor="ctr"/>
          <a:lstStyle/>
          <a:p>
            <a:pPr indent="0" marL="0">
              <a:buNone/>
            </a:pPr>
            <a:r>
              <a:rPr lang="en-US" sz="1050" dirty="0">
                <a:solidFill>
                  <a:srgbClr val="0D1B3E"/>
                </a:solidFill>
                <a:latin typeface="Arial" pitchFamily="34" charset="0"/>
                <a:ea typeface="Arial" pitchFamily="34" charset="-122"/>
                <a:cs typeface="Arial" pitchFamily="34" charset="-120"/>
              </a:rPr>
              <a:t>बुद्धिमान (Intelligent)</a:t>
            </a:r>
            <a:endParaRPr lang="en-US" sz="1050" dirty="0"/>
          </a:p>
        </p:txBody>
      </p:sp>
      <p:sp>
        <p:nvSpPr>
          <p:cNvPr id="31" name="Shape 28"/>
          <p:cNvSpPr/>
          <p:nvPr/>
        </p:nvSpPr>
        <p:spPr>
          <a:xfrm>
            <a:off x="6757416" y="3968496"/>
            <a:ext cx="1993392" cy="329184"/>
          </a:xfrm>
          <a:prstGeom prst="roundRect">
            <a:avLst>
              <a:gd name="adj" fmla="val 19444"/>
            </a:avLst>
          </a:prstGeom>
          <a:solidFill>
            <a:srgbClr val="FFF8E7"/>
          </a:solidFill>
          <a:ln/>
        </p:spPr>
      </p:sp>
      <p:sp>
        <p:nvSpPr>
          <p:cNvPr id="32" name="Text 29"/>
          <p:cNvSpPr/>
          <p:nvPr/>
        </p:nvSpPr>
        <p:spPr>
          <a:xfrm>
            <a:off x="6848856" y="3986784"/>
            <a:ext cx="1828800" cy="256032"/>
          </a:xfrm>
          <a:prstGeom prst="rect">
            <a:avLst/>
          </a:prstGeom>
          <a:noFill/>
          <a:ln/>
        </p:spPr>
        <p:txBody>
          <a:bodyPr wrap="square" lIns="0" tIns="0" rIns="0" bIns="0" rtlCol="0" anchor="ctr"/>
          <a:lstStyle/>
          <a:p>
            <a:pPr indent="0" marL="0">
              <a:buNone/>
            </a:pPr>
            <a:r>
              <a:rPr lang="en-US" sz="1050" dirty="0">
                <a:solidFill>
                  <a:srgbClr val="0D1B3E"/>
                </a:solidFill>
                <a:latin typeface="Arial" pitchFamily="34" charset="0"/>
                <a:ea typeface="Arial" pitchFamily="34" charset="-122"/>
                <a:cs typeface="Arial" pitchFamily="34" charset="-120"/>
              </a:rPr>
              <a:t>व्यावहारिक सोच वाला</a:t>
            </a:r>
            <a:endParaRPr lang="en-US" sz="1050" dirty="0"/>
          </a:p>
        </p:txBody>
      </p:sp>
      <p:sp>
        <p:nvSpPr>
          <p:cNvPr id="33" name="Shape 30"/>
          <p:cNvSpPr/>
          <p:nvPr/>
        </p:nvSpPr>
        <p:spPr>
          <a:xfrm>
            <a:off x="502920" y="4352544"/>
            <a:ext cx="1993392" cy="329184"/>
          </a:xfrm>
          <a:prstGeom prst="roundRect">
            <a:avLst>
              <a:gd name="adj" fmla="val 19444"/>
            </a:avLst>
          </a:prstGeom>
          <a:solidFill>
            <a:srgbClr val="EEF4FF"/>
          </a:solidFill>
          <a:ln/>
        </p:spPr>
      </p:sp>
      <p:sp>
        <p:nvSpPr>
          <p:cNvPr id="34" name="Text 31"/>
          <p:cNvSpPr/>
          <p:nvPr/>
        </p:nvSpPr>
        <p:spPr>
          <a:xfrm>
            <a:off x="594360" y="4370832"/>
            <a:ext cx="1828800" cy="256032"/>
          </a:xfrm>
          <a:prstGeom prst="rect">
            <a:avLst/>
          </a:prstGeom>
          <a:noFill/>
          <a:ln/>
        </p:spPr>
        <p:txBody>
          <a:bodyPr wrap="square" lIns="0" tIns="0" rIns="0" bIns="0" rtlCol="0" anchor="ctr"/>
          <a:lstStyle/>
          <a:p>
            <a:pPr indent="0" marL="0">
              <a:buNone/>
            </a:pPr>
            <a:r>
              <a:rPr lang="en-US" sz="1050" dirty="0">
                <a:solidFill>
                  <a:srgbClr val="0D1B3E"/>
                </a:solidFill>
                <a:latin typeface="Arial" pitchFamily="34" charset="0"/>
                <a:ea typeface="Arial" pitchFamily="34" charset="-122"/>
                <a:cs typeface="Arial" pitchFamily="34" charset="-120"/>
              </a:rPr>
              <a:t>परिवार को महत्व देने वाला</a:t>
            </a:r>
            <a:endParaRPr lang="en-US" sz="1050" dirty="0"/>
          </a:p>
        </p:txBody>
      </p:sp>
      <p:sp>
        <p:nvSpPr>
          <p:cNvPr id="35" name="Shape 32"/>
          <p:cNvSpPr/>
          <p:nvPr/>
        </p:nvSpPr>
        <p:spPr>
          <a:xfrm>
            <a:off x="2587752" y="4352544"/>
            <a:ext cx="1993392" cy="329184"/>
          </a:xfrm>
          <a:prstGeom prst="roundRect">
            <a:avLst>
              <a:gd name="adj" fmla="val 19444"/>
            </a:avLst>
          </a:prstGeom>
          <a:solidFill>
            <a:srgbClr val="FFF8E7"/>
          </a:solidFill>
          <a:ln/>
        </p:spPr>
      </p:sp>
      <p:sp>
        <p:nvSpPr>
          <p:cNvPr id="36" name="Text 33"/>
          <p:cNvSpPr/>
          <p:nvPr/>
        </p:nvSpPr>
        <p:spPr>
          <a:xfrm>
            <a:off x="2679192" y="4370832"/>
            <a:ext cx="1828800" cy="256032"/>
          </a:xfrm>
          <a:prstGeom prst="rect">
            <a:avLst/>
          </a:prstGeom>
          <a:noFill/>
          <a:ln/>
        </p:spPr>
        <p:txBody>
          <a:bodyPr wrap="square" lIns="0" tIns="0" rIns="0" bIns="0" rtlCol="0" anchor="ctr"/>
          <a:lstStyle/>
          <a:p>
            <a:pPr indent="0" marL="0">
              <a:buNone/>
            </a:pPr>
            <a:r>
              <a:rPr lang="en-US" sz="1050" dirty="0">
                <a:solidFill>
                  <a:srgbClr val="0D1B3E"/>
                </a:solidFill>
                <a:latin typeface="Arial" pitchFamily="34" charset="0"/>
                <a:ea typeface="Arial" pitchFamily="34" charset="-122"/>
                <a:cs typeface="Arial" pitchFamily="34" charset="-120"/>
              </a:rPr>
              <a:t>प्रोफेशनल</a:t>
            </a:r>
            <a:endParaRPr lang="en-US" sz="1050" dirty="0"/>
          </a:p>
        </p:txBody>
      </p:sp>
      <p:sp>
        <p:nvSpPr>
          <p:cNvPr id="37" name="Shape 34"/>
          <p:cNvSpPr/>
          <p:nvPr/>
        </p:nvSpPr>
        <p:spPr>
          <a:xfrm>
            <a:off x="4672584" y="4352544"/>
            <a:ext cx="1993392" cy="329184"/>
          </a:xfrm>
          <a:prstGeom prst="roundRect">
            <a:avLst>
              <a:gd name="adj" fmla="val 19444"/>
            </a:avLst>
          </a:prstGeom>
          <a:solidFill>
            <a:srgbClr val="EEF4FF"/>
          </a:solidFill>
          <a:ln/>
        </p:spPr>
      </p:sp>
      <p:sp>
        <p:nvSpPr>
          <p:cNvPr id="38" name="Text 35"/>
          <p:cNvSpPr/>
          <p:nvPr/>
        </p:nvSpPr>
        <p:spPr>
          <a:xfrm>
            <a:off x="4764024" y="4370832"/>
            <a:ext cx="1828800" cy="256032"/>
          </a:xfrm>
          <a:prstGeom prst="rect">
            <a:avLst/>
          </a:prstGeom>
          <a:noFill/>
          <a:ln/>
        </p:spPr>
        <p:txBody>
          <a:bodyPr wrap="square" lIns="0" tIns="0" rIns="0" bIns="0" rtlCol="0" anchor="ctr"/>
          <a:lstStyle/>
          <a:p>
            <a:pPr indent="0" marL="0">
              <a:buNone/>
            </a:pPr>
            <a:r>
              <a:rPr lang="en-US" sz="1050" dirty="0">
                <a:solidFill>
                  <a:srgbClr val="0D1B3E"/>
                </a:solidFill>
                <a:latin typeface="Arial" pitchFamily="34" charset="0"/>
                <a:ea typeface="Arial" pitchFamily="34" charset="-122"/>
                <a:cs typeface="Arial" pitchFamily="34" charset="-120"/>
              </a:rPr>
              <a:t>शांत एवं सहयोगी</a:t>
            </a:r>
            <a:endParaRPr lang="en-US" sz="1050" dirty="0"/>
          </a:p>
        </p:txBody>
      </p:sp>
      <p:sp>
        <p:nvSpPr>
          <p:cNvPr id="39" name="Shape 36"/>
          <p:cNvSpPr/>
          <p:nvPr/>
        </p:nvSpPr>
        <p:spPr>
          <a:xfrm>
            <a:off x="6757416" y="4352544"/>
            <a:ext cx="1993392" cy="329184"/>
          </a:xfrm>
          <a:prstGeom prst="roundRect">
            <a:avLst>
              <a:gd name="adj" fmla="val 19444"/>
            </a:avLst>
          </a:prstGeom>
          <a:solidFill>
            <a:srgbClr val="FFF8E7"/>
          </a:solidFill>
          <a:ln/>
        </p:spPr>
      </p:sp>
      <p:sp>
        <p:nvSpPr>
          <p:cNvPr id="40" name="Text 37"/>
          <p:cNvSpPr/>
          <p:nvPr/>
        </p:nvSpPr>
        <p:spPr>
          <a:xfrm>
            <a:off x="6848856" y="4370832"/>
            <a:ext cx="1828800" cy="256032"/>
          </a:xfrm>
          <a:prstGeom prst="rect">
            <a:avLst/>
          </a:prstGeom>
          <a:noFill/>
          <a:ln/>
        </p:spPr>
        <p:txBody>
          <a:bodyPr wrap="square" lIns="0" tIns="0" rIns="0" bIns="0" rtlCol="0" anchor="ctr"/>
          <a:lstStyle/>
          <a:p>
            <a:pPr indent="0" marL="0">
              <a:buNone/>
            </a:pPr>
            <a:r>
              <a:rPr lang="en-US" sz="1050" dirty="0">
                <a:solidFill>
                  <a:srgbClr val="0D1B3E"/>
                </a:solidFill>
                <a:latin typeface="Arial" pitchFamily="34" charset="0"/>
                <a:ea typeface="Arial" pitchFamily="34" charset="-122"/>
                <a:cs typeface="Arial" pitchFamily="34" charset="-120"/>
              </a:rPr>
              <a:t>भरोसेमंद</a:t>
            </a:r>
            <a:endParaRPr lang="en-US" sz="10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60E22"/>
        </a:solidFill>
      </p:bgPr>
    </p:bg>
    <p:spTree>
      <p:nvGrpSpPr>
        <p:cNvPr id="1" name=""/>
        <p:cNvGrpSpPr/>
        <p:nvPr/>
      </p:nvGrpSpPr>
      <p:grpSpPr>
        <a:xfrm>
          <a:off x="0" y="0"/>
          <a:ext cx="0" cy="0"/>
          <a:chOff x="0" y="0"/>
          <a:chExt cx="0" cy="0"/>
        </a:xfrm>
      </p:grpSpPr>
      <p:sp>
        <p:nvSpPr>
          <p:cNvPr id="2" name="Text 0"/>
          <p:cNvSpPr/>
          <p:nvPr/>
        </p:nvSpPr>
        <p:spPr>
          <a:xfrm>
            <a:off x="365760" y="502920"/>
            <a:ext cx="7132320" cy="475488"/>
          </a:xfrm>
          <a:prstGeom prst="rect">
            <a:avLst/>
          </a:prstGeom>
          <a:noFill/>
          <a:ln/>
        </p:spPr>
        <p:txBody>
          <a:bodyPr wrap="square" lIns="0" tIns="0" rIns="0" bIns="0" rtlCol="0" anchor="ctr"/>
          <a:lstStyle/>
          <a:p>
            <a:pPr algn="l" indent="0" marL="0">
              <a:buNone/>
            </a:pPr>
            <a:r>
              <a:rPr lang="en-US" sz="2400" b="1" dirty="0">
                <a:solidFill>
                  <a:srgbClr val="F0C040"/>
                </a:solidFill>
                <a:latin typeface="Arial" pitchFamily="34" charset="0"/>
                <a:ea typeface="Arial" pitchFamily="34" charset="-122"/>
                <a:cs typeface="Arial" pitchFamily="34" charset="-120"/>
              </a:rPr>
              <a:t>🔯 36 गुण मिलान (Gun Milan) एवं विवाह उपाय</a:t>
            </a:r>
            <a:endParaRPr lang="en-US" sz="2400" dirty="0"/>
          </a:p>
        </p:txBody>
      </p:sp>
      <p:sp>
        <p:nvSpPr>
          <p:cNvPr id="3" name="Shape 1"/>
          <p:cNvSpPr/>
          <p:nvPr/>
        </p:nvSpPr>
        <p:spPr>
          <a:xfrm>
            <a:off x="365760" y="1005840"/>
            <a:ext cx="8412480" cy="22860"/>
          </a:xfrm>
          <a:prstGeom prst="rect">
            <a:avLst/>
          </a:prstGeom>
          <a:solidFill>
            <a:srgbClr val="D4A017"/>
          </a:solidFill>
          <a:ln/>
        </p:spPr>
      </p:sp>
      <p:pic>
        <p:nvPicPr>
          <p:cNvPr id="4" name="Image 0" descr="preencoded.png">    </p:cNvPr>
          <p:cNvPicPr>
            <a:picLocks noChangeAspect="1"/>
          </p:cNvPicPr>
          <p:nvPr/>
        </p:nvPicPr>
        <p:blipFill>
          <a:blip r:embed="rId1"/>
          <a:stretch>
            <a:fillRect/>
          </a:stretch>
        </p:blipFill>
        <p:spPr>
          <a:xfrm>
            <a:off x="7818120" y="54864"/>
            <a:ext cx="1188720" cy="429768"/>
          </a:xfrm>
          <a:prstGeom prst="rect">
            <a:avLst/>
          </a:prstGeom>
        </p:spPr>
      </p:pic>
      <p:sp>
        <p:nvSpPr>
          <p:cNvPr id="5" name="Text 2"/>
          <p:cNvSpPr/>
          <p:nvPr/>
        </p:nvSpPr>
        <p:spPr>
          <a:xfrm>
            <a:off x="0" y="4846320"/>
            <a:ext cx="9052560" cy="228600"/>
          </a:xfrm>
          <a:prstGeom prst="rect">
            <a:avLst/>
          </a:prstGeom>
          <a:noFill/>
          <a:ln/>
        </p:spPr>
        <p:txBody>
          <a:bodyPr wrap="square" lIns="0" tIns="0" rIns="0" bIns="0" rtlCol="0" anchor="ctr"/>
          <a:lstStyle/>
          <a:p>
            <a:pPr algn="r" indent="0" marL="0">
              <a:buNone/>
            </a:pPr>
            <a:r>
              <a:rPr lang="en-US" sz="900" i="1" dirty="0">
                <a:solidFill>
                  <a:srgbClr val="D4A017"/>
                </a:solidFill>
                <a:latin typeface="Arial" pitchFamily="34" charset="0"/>
                <a:ea typeface="Arial" pitchFamily="34" charset="-122"/>
                <a:cs typeface="Arial" pitchFamily="34" charset="-120"/>
              </a:rPr>
              <a:t>www.vedicsage.in</a:t>
            </a:r>
            <a:endParaRPr lang="en-US" sz="900" dirty="0"/>
          </a:p>
        </p:txBody>
      </p:sp>
      <p:sp>
        <p:nvSpPr>
          <p:cNvPr id="6" name="Text 3"/>
          <p:cNvSpPr/>
          <p:nvPr/>
        </p:nvSpPr>
        <p:spPr>
          <a:xfrm>
            <a:off x="274320" y="4873752"/>
            <a:ext cx="7132320" cy="182880"/>
          </a:xfrm>
          <a:prstGeom prst="rect">
            <a:avLst/>
          </a:prstGeom>
          <a:noFill/>
          <a:ln/>
        </p:spPr>
        <p:txBody>
          <a:bodyPr wrap="square" lIns="0" tIns="0" rIns="0" bIns="0" rtlCol="0" anchor="ctr"/>
          <a:lstStyle/>
          <a:p>
            <a:pPr algn="l" indent="0" marL="0">
              <a:buNone/>
            </a:pPr>
            <a:r>
              <a:rPr lang="en-US" sz="800" i="1" dirty="0">
                <a:solidFill>
                  <a:srgbClr val="9AACCC"/>
                </a:solidFill>
                <a:latin typeface="Arial" pitchFamily="34" charset="0"/>
                <a:ea typeface="Arial" pitchFamily="34" charset="-122"/>
                <a:cs typeface="Arial" pitchFamily="34" charset="-120"/>
              </a:rPr>
              <a:t>VedicSage | प्रीमियम कुंडली रिपोर्ट | 17 नवम्बर 2009 | मुंबई, महाराष्ट्र</a:t>
            </a:r>
            <a:endParaRPr lang="en-US" sz="800" dirty="0"/>
          </a:p>
        </p:txBody>
      </p:sp>
      <p:sp>
        <p:nvSpPr>
          <p:cNvPr id="7" name="Shape 4"/>
          <p:cNvSpPr/>
          <p:nvPr/>
        </p:nvSpPr>
        <p:spPr>
          <a:xfrm>
            <a:off x="365760" y="1143000"/>
            <a:ext cx="4114800" cy="2377440"/>
          </a:xfrm>
          <a:prstGeom prst="roundRect">
            <a:avLst>
              <a:gd name="adj" fmla="val 3846"/>
            </a:avLst>
          </a:prstGeom>
          <a:solidFill>
            <a:srgbClr val="111F45"/>
          </a:solidFill>
          <a:ln/>
          <a:effectLst>
            <a:outerShdw sx="100000" sy="100000" kx="0" ky="0" algn="bl" rotWithShape="0" blurRad="101600" dist="38100" dir="2700000">
              <a:srgbClr val="000000">
                <a:alpha val="25000"/>
              </a:srgbClr>
            </a:outerShdw>
          </a:effectLst>
        </p:spPr>
      </p:sp>
      <p:sp>
        <p:nvSpPr>
          <p:cNvPr id="8" name="Text 5"/>
          <p:cNvSpPr/>
          <p:nvPr/>
        </p:nvSpPr>
        <p:spPr>
          <a:xfrm>
            <a:off x="548640" y="1216152"/>
            <a:ext cx="3749040" cy="274320"/>
          </a:xfrm>
          <a:prstGeom prst="rect">
            <a:avLst/>
          </a:prstGeom>
          <a:noFill/>
          <a:ln/>
        </p:spPr>
        <p:txBody>
          <a:bodyPr wrap="square" lIns="0" tIns="0" rIns="0" bIns="0" rtlCol="0" anchor="ctr"/>
          <a:lstStyle/>
          <a:p>
            <a:pPr indent="0" marL="0">
              <a:buNone/>
            </a:pPr>
            <a:r>
              <a:rPr lang="en-US" sz="1300" b="1" dirty="0">
                <a:solidFill>
                  <a:srgbClr val="F0C040"/>
                </a:solidFill>
                <a:latin typeface="Arial" pitchFamily="34" charset="0"/>
                <a:ea typeface="Arial" pitchFamily="34" charset="-122"/>
                <a:cs typeface="Arial" pitchFamily="34" charset="-120"/>
              </a:rPr>
              <a:t>गुण मिलान का महत्व</a:t>
            </a:r>
            <a:endParaRPr lang="en-US" sz="1300" dirty="0"/>
          </a:p>
        </p:txBody>
      </p:sp>
      <p:sp>
        <p:nvSpPr>
          <p:cNvPr id="9" name="Shape 6"/>
          <p:cNvSpPr/>
          <p:nvPr/>
        </p:nvSpPr>
        <p:spPr>
          <a:xfrm>
            <a:off x="411480" y="1572768"/>
            <a:ext cx="3977640" cy="384048"/>
          </a:xfrm>
          <a:prstGeom prst="rect">
            <a:avLst/>
          </a:prstGeom>
          <a:solidFill>
            <a:srgbClr val="131F44"/>
          </a:solidFill>
          <a:ln/>
        </p:spPr>
      </p:sp>
      <p:sp>
        <p:nvSpPr>
          <p:cNvPr id="10" name="Text 7"/>
          <p:cNvSpPr/>
          <p:nvPr/>
        </p:nvSpPr>
        <p:spPr>
          <a:xfrm>
            <a:off x="502920" y="1609344"/>
            <a:ext cx="1005840" cy="274320"/>
          </a:xfrm>
          <a:prstGeom prst="rect">
            <a:avLst/>
          </a:prstGeom>
          <a:noFill/>
          <a:ln/>
        </p:spPr>
        <p:txBody>
          <a:bodyPr wrap="square" lIns="0" tIns="0" rIns="0" bIns="0" rtlCol="0" anchor="ctr"/>
          <a:lstStyle/>
          <a:p>
            <a:pPr indent="0" marL="0">
              <a:buNone/>
            </a:pPr>
            <a:r>
              <a:rPr lang="en-US" sz="1150" b="1" dirty="0">
                <a:solidFill>
                  <a:srgbClr val="E53935"/>
                </a:solidFill>
                <a:latin typeface="Arial" pitchFamily="34" charset="0"/>
                <a:ea typeface="Arial" pitchFamily="34" charset="-122"/>
                <a:cs typeface="Arial" pitchFamily="34" charset="-120"/>
              </a:rPr>
              <a:t>18 से कम</a:t>
            </a:r>
            <a:endParaRPr lang="en-US" sz="1150" dirty="0"/>
          </a:p>
        </p:txBody>
      </p:sp>
      <p:sp>
        <p:nvSpPr>
          <p:cNvPr id="11" name="Text 8"/>
          <p:cNvSpPr/>
          <p:nvPr/>
        </p:nvSpPr>
        <p:spPr>
          <a:xfrm>
            <a:off x="1508760" y="1609344"/>
            <a:ext cx="2743200" cy="274320"/>
          </a:xfrm>
          <a:prstGeom prst="rect">
            <a:avLst/>
          </a:prstGeom>
          <a:noFill/>
          <a:ln/>
        </p:spPr>
        <p:txBody>
          <a:bodyPr wrap="square" lIns="0" tIns="0" rIns="0" bIns="0" rtlCol="0" anchor="ctr"/>
          <a:lstStyle/>
          <a:p>
            <a:pPr indent="0" marL="0">
              <a:buNone/>
            </a:pPr>
            <a:r>
              <a:rPr lang="en-US" sz="1150" dirty="0">
                <a:solidFill>
                  <a:srgbClr val="FFFFFF"/>
                </a:solidFill>
                <a:latin typeface="Arial" pitchFamily="34" charset="0"/>
                <a:ea typeface="Arial" pitchFamily="34" charset="-122"/>
                <a:cs typeface="Arial" pitchFamily="34" charset="-120"/>
              </a:rPr>
              <a:t>सामान्यतः अनुशंसित नहीं</a:t>
            </a:r>
            <a:endParaRPr lang="en-US" sz="1150" dirty="0"/>
          </a:p>
        </p:txBody>
      </p:sp>
      <p:sp>
        <p:nvSpPr>
          <p:cNvPr id="12" name="Shape 9"/>
          <p:cNvSpPr/>
          <p:nvPr/>
        </p:nvSpPr>
        <p:spPr>
          <a:xfrm>
            <a:off x="411480" y="1993392"/>
            <a:ext cx="3977640" cy="384048"/>
          </a:xfrm>
          <a:prstGeom prst="rect">
            <a:avLst/>
          </a:prstGeom>
          <a:solidFill>
            <a:srgbClr val="0D1B3E"/>
          </a:solidFill>
          <a:ln/>
        </p:spPr>
      </p:sp>
      <p:sp>
        <p:nvSpPr>
          <p:cNvPr id="13" name="Text 10"/>
          <p:cNvSpPr/>
          <p:nvPr/>
        </p:nvSpPr>
        <p:spPr>
          <a:xfrm>
            <a:off x="502920" y="2029968"/>
            <a:ext cx="1005840" cy="274320"/>
          </a:xfrm>
          <a:prstGeom prst="rect">
            <a:avLst/>
          </a:prstGeom>
          <a:noFill/>
          <a:ln/>
        </p:spPr>
        <p:txBody>
          <a:bodyPr wrap="square" lIns="0" tIns="0" rIns="0" bIns="0" rtlCol="0" anchor="ctr"/>
          <a:lstStyle/>
          <a:p>
            <a:pPr indent="0" marL="0">
              <a:buNone/>
            </a:pPr>
            <a:r>
              <a:rPr lang="en-US" sz="1150" b="1" dirty="0">
                <a:solidFill>
                  <a:srgbClr val="E8870A"/>
                </a:solidFill>
                <a:latin typeface="Arial" pitchFamily="34" charset="0"/>
                <a:ea typeface="Arial" pitchFamily="34" charset="-122"/>
                <a:cs typeface="Arial" pitchFamily="34" charset="-120"/>
              </a:rPr>
              <a:t>18–24</a:t>
            </a:r>
            <a:endParaRPr lang="en-US" sz="1150" dirty="0"/>
          </a:p>
        </p:txBody>
      </p:sp>
      <p:sp>
        <p:nvSpPr>
          <p:cNvPr id="14" name="Text 11"/>
          <p:cNvSpPr/>
          <p:nvPr/>
        </p:nvSpPr>
        <p:spPr>
          <a:xfrm>
            <a:off x="1508760" y="2029968"/>
            <a:ext cx="2743200" cy="274320"/>
          </a:xfrm>
          <a:prstGeom prst="rect">
            <a:avLst/>
          </a:prstGeom>
          <a:noFill/>
          <a:ln/>
        </p:spPr>
        <p:txBody>
          <a:bodyPr wrap="square" lIns="0" tIns="0" rIns="0" bIns="0" rtlCol="0" anchor="ctr"/>
          <a:lstStyle/>
          <a:p>
            <a:pPr indent="0" marL="0">
              <a:buNone/>
            </a:pPr>
            <a:r>
              <a:rPr lang="en-US" sz="1150" dirty="0">
                <a:solidFill>
                  <a:srgbClr val="FFFFFF"/>
                </a:solidFill>
                <a:latin typeface="Arial" pitchFamily="34" charset="0"/>
                <a:ea typeface="Arial" pitchFamily="34" charset="-122"/>
                <a:cs typeface="Arial" pitchFamily="34" charset="-120"/>
              </a:rPr>
              <a:t>औसत</a:t>
            </a:r>
            <a:endParaRPr lang="en-US" sz="1150" dirty="0"/>
          </a:p>
        </p:txBody>
      </p:sp>
      <p:sp>
        <p:nvSpPr>
          <p:cNvPr id="15" name="Shape 12"/>
          <p:cNvSpPr/>
          <p:nvPr/>
        </p:nvSpPr>
        <p:spPr>
          <a:xfrm>
            <a:off x="411480" y="2414016"/>
            <a:ext cx="3977640" cy="384048"/>
          </a:xfrm>
          <a:prstGeom prst="rect">
            <a:avLst/>
          </a:prstGeom>
          <a:solidFill>
            <a:srgbClr val="131F44"/>
          </a:solidFill>
          <a:ln/>
        </p:spPr>
      </p:sp>
      <p:sp>
        <p:nvSpPr>
          <p:cNvPr id="16" name="Text 13"/>
          <p:cNvSpPr/>
          <p:nvPr/>
        </p:nvSpPr>
        <p:spPr>
          <a:xfrm>
            <a:off x="502920" y="2450592"/>
            <a:ext cx="1005840" cy="274320"/>
          </a:xfrm>
          <a:prstGeom prst="rect">
            <a:avLst/>
          </a:prstGeom>
          <a:noFill/>
          <a:ln/>
        </p:spPr>
        <p:txBody>
          <a:bodyPr wrap="square" lIns="0" tIns="0" rIns="0" bIns="0" rtlCol="0" anchor="ctr"/>
          <a:lstStyle/>
          <a:p>
            <a:pPr indent="0" marL="0">
              <a:buNone/>
            </a:pPr>
            <a:r>
              <a:rPr lang="en-US" sz="1150" b="1" dirty="0">
                <a:solidFill>
                  <a:srgbClr val="1A7A4A"/>
                </a:solidFill>
                <a:latin typeface="Arial" pitchFamily="34" charset="0"/>
                <a:ea typeface="Arial" pitchFamily="34" charset="-122"/>
                <a:cs typeface="Arial" pitchFamily="34" charset="-120"/>
              </a:rPr>
              <a:t>24–30</a:t>
            </a:r>
            <a:endParaRPr lang="en-US" sz="1150" dirty="0"/>
          </a:p>
        </p:txBody>
      </p:sp>
      <p:sp>
        <p:nvSpPr>
          <p:cNvPr id="17" name="Text 14"/>
          <p:cNvSpPr/>
          <p:nvPr/>
        </p:nvSpPr>
        <p:spPr>
          <a:xfrm>
            <a:off x="1508760" y="2450592"/>
            <a:ext cx="2743200" cy="274320"/>
          </a:xfrm>
          <a:prstGeom prst="rect">
            <a:avLst/>
          </a:prstGeom>
          <a:noFill/>
          <a:ln/>
        </p:spPr>
        <p:txBody>
          <a:bodyPr wrap="square" lIns="0" tIns="0" rIns="0" bIns="0" rtlCol="0" anchor="ctr"/>
          <a:lstStyle/>
          <a:p>
            <a:pPr indent="0" marL="0">
              <a:buNone/>
            </a:pPr>
            <a:r>
              <a:rPr lang="en-US" sz="1150" dirty="0">
                <a:solidFill>
                  <a:srgbClr val="FFFFFF"/>
                </a:solidFill>
                <a:latin typeface="Arial" pitchFamily="34" charset="0"/>
                <a:ea typeface="Arial" pitchFamily="34" charset="-122"/>
                <a:cs typeface="Arial" pitchFamily="34" charset="-120"/>
              </a:rPr>
              <a:t>अच्छा</a:t>
            </a:r>
            <a:endParaRPr lang="en-US" sz="1150" dirty="0"/>
          </a:p>
        </p:txBody>
      </p:sp>
      <p:sp>
        <p:nvSpPr>
          <p:cNvPr id="18" name="Shape 15"/>
          <p:cNvSpPr/>
          <p:nvPr/>
        </p:nvSpPr>
        <p:spPr>
          <a:xfrm>
            <a:off x="411480" y="2834640"/>
            <a:ext cx="3977640" cy="384048"/>
          </a:xfrm>
          <a:prstGeom prst="rect">
            <a:avLst/>
          </a:prstGeom>
          <a:solidFill>
            <a:srgbClr val="0D1B3E"/>
          </a:solidFill>
          <a:ln/>
        </p:spPr>
      </p:sp>
      <p:sp>
        <p:nvSpPr>
          <p:cNvPr id="19" name="Text 16"/>
          <p:cNvSpPr/>
          <p:nvPr/>
        </p:nvSpPr>
        <p:spPr>
          <a:xfrm>
            <a:off x="502920" y="2871216"/>
            <a:ext cx="1005840" cy="274320"/>
          </a:xfrm>
          <a:prstGeom prst="rect">
            <a:avLst/>
          </a:prstGeom>
          <a:noFill/>
          <a:ln/>
        </p:spPr>
        <p:txBody>
          <a:bodyPr wrap="square" lIns="0" tIns="0" rIns="0" bIns="0" rtlCol="0" anchor="ctr"/>
          <a:lstStyle/>
          <a:p>
            <a:pPr indent="0" marL="0">
              <a:buNone/>
            </a:pPr>
            <a:r>
              <a:rPr lang="en-US" sz="1150" b="1" dirty="0">
                <a:solidFill>
                  <a:srgbClr val="D4A017"/>
                </a:solidFill>
                <a:latin typeface="Arial" pitchFamily="34" charset="0"/>
                <a:ea typeface="Arial" pitchFamily="34" charset="-122"/>
                <a:cs typeface="Arial" pitchFamily="34" charset="-120"/>
              </a:rPr>
              <a:t>30–36</a:t>
            </a:r>
            <a:endParaRPr lang="en-US" sz="1150" dirty="0"/>
          </a:p>
        </p:txBody>
      </p:sp>
      <p:sp>
        <p:nvSpPr>
          <p:cNvPr id="20" name="Text 17"/>
          <p:cNvSpPr/>
          <p:nvPr/>
        </p:nvSpPr>
        <p:spPr>
          <a:xfrm>
            <a:off x="1508760" y="2871216"/>
            <a:ext cx="2743200" cy="274320"/>
          </a:xfrm>
          <a:prstGeom prst="rect">
            <a:avLst/>
          </a:prstGeom>
          <a:noFill/>
          <a:ln/>
        </p:spPr>
        <p:txBody>
          <a:bodyPr wrap="square" lIns="0" tIns="0" rIns="0" bIns="0" rtlCol="0" anchor="ctr"/>
          <a:lstStyle/>
          <a:p>
            <a:pPr indent="0" marL="0">
              <a:buNone/>
            </a:pPr>
            <a:r>
              <a:rPr lang="en-US" sz="1150" dirty="0">
                <a:solidFill>
                  <a:srgbClr val="FFFFFF"/>
                </a:solidFill>
                <a:latin typeface="Arial" pitchFamily="34" charset="0"/>
                <a:ea typeface="Arial" pitchFamily="34" charset="-122"/>
                <a:cs typeface="Arial" pitchFamily="34" charset="-120"/>
              </a:rPr>
              <a:t>बहुत उत्तम</a:t>
            </a:r>
            <a:endParaRPr lang="en-US" sz="1150" dirty="0"/>
          </a:p>
        </p:txBody>
      </p:sp>
      <p:sp>
        <p:nvSpPr>
          <p:cNvPr id="21" name="Shape 18"/>
          <p:cNvSpPr/>
          <p:nvPr/>
        </p:nvSpPr>
        <p:spPr>
          <a:xfrm>
            <a:off x="4663440" y="1143000"/>
            <a:ext cx="4114800" cy="2377440"/>
          </a:xfrm>
          <a:prstGeom prst="roundRect">
            <a:avLst>
              <a:gd name="adj" fmla="val 3846"/>
            </a:avLst>
          </a:prstGeom>
          <a:solidFill>
            <a:srgbClr val="111F45"/>
          </a:solidFill>
          <a:ln/>
          <a:effectLst>
            <a:outerShdw sx="100000" sy="100000" kx="0" ky="0" algn="bl" rotWithShape="0" blurRad="101600" dist="38100" dir="2700000">
              <a:srgbClr val="000000">
                <a:alpha val="25000"/>
              </a:srgbClr>
            </a:outerShdw>
          </a:effectLst>
        </p:spPr>
      </p:sp>
      <p:sp>
        <p:nvSpPr>
          <p:cNvPr id="22" name="Text 19"/>
          <p:cNvSpPr/>
          <p:nvPr/>
        </p:nvSpPr>
        <p:spPr>
          <a:xfrm>
            <a:off x="4846320" y="1216152"/>
            <a:ext cx="3749040" cy="274320"/>
          </a:xfrm>
          <a:prstGeom prst="rect">
            <a:avLst/>
          </a:prstGeom>
          <a:noFill/>
          <a:ln/>
        </p:spPr>
        <p:txBody>
          <a:bodyPr wrap="square" lIns="0" tIns="0" rIns="0" bIns="0" rtlCol="0" anchor="ctr"/>
          <a:lstStyle/>
          <a:p>
            <a:pPr indent="0" marL="0">
              <a:buNone/>
            </a:pPr>
            <a:r>
              <a:rPr lang="en-US" sz="1300" b="1" dirty="0">
                <a:solidFill>
                  <a:srgbClr val="F0C040"/>
                </a:solidFill>
                <a:latin typeface="Arial" pitchFamily="34" charset="0"/>
                <a:ea typeface="Arial" pitchFamily="34" charset="-122"/>
                <a:cs typeface="Arial" pitchFamily="34" charset="-120"/>
              </a:rPr>
              <a:t>⚠️ मांगलिक दोष जाँच</a:t>
            </a:r>
            <a:endParaRPr lang="en-US" sz="1300" dirty="0"/>
          </a:p>
        </p:txBody>
      </p:sp>
      <p:sp>
        <p:nvSpPr>
          <p:cNvPr id="23" name="Text 20"/>
          <p:cNvSpPr/>
          <p:nvPr/>
        </p:nvSpPr>
        <p:spPr>
          <a:xfrm>
            <a:off x="4846320" y="1572768"/>
            <a:ext cx="3749040" cy="1828800"/>
          </a:xfrm>
          <a:prstGeom prst="rect">
            <a:avLst/>
          </a:prstGeom>
          <a:noFill/>
          <a:ln/>
        </p:spPr>
        <p:txBody>
          <a:bodyPr wrap="square" lIns="0" tIns="0" rIns="0" bIns="0" rtlCol="0" anchor="ctr"/>
          <a:lstStyle/>
          <a:p>
            <a:pPr indent="0" marL="0">
              <a:buNone/>
            </a:pPr>
            <a:r>
              <a:rPr lang="en-US" sz="1150" dirty="0">
                <a:solidFill>
                  <a:srgbClr val="FFFFFF"/>
                </a:solidFill>
                <a:latin typeface="Arial" pitchFamily="34" charset="0"/>
                <a:ea typeface="Arial" pitchFamily="34" charset="-122"/>
                <a:cs typeface="Arial" pitchFamily="34" charset="-120"/>
              </a:rPr>
              <a:t>सटीक पुष्टि हेतु विस्तृत ग्रह गणना आवश्यक है।</a:t>
            </a:r>
            <a:endParaRPr lang="en-US" sz="1150" dirty="0"/>
          </a:p>
          <a:p>
            <a:pPr indent="0" marL="0">
              <a:buNone/>
            </a:pPr>
            <a:endParaRPr lang="en-US" sz="1150" dirty="0"/>
          </a:p>
          <a:p>
            <a:pPr indent="0" marL="0">
              <a:buNone/>
            </a:pPr>
            <a:r>
              <a:rPr lang="en-US" sz="1150" dirty="0">
                <a:solidFill>
                  <a:srgbClr val="FFFFFF"/>
                </a:solidFill>
                <a:latin typeface="Arial" pitchFamily="34" charset="0"/>
                <a:ea typeface="Arial" pitchFamily="34" charset="-122"/>
                <a:cs typeface="Arial" pitchFamily="34" charset="-120"/>
              </a:rPr>
              <a:t>आवश्यक जानकारी:</a:t>
            </a:r>
            <a:endParaRPr lang="en-US" sz="1150" dirty="0"/>
          </a:p>
          <a:p>
            <a:pPr indent="0" marL="0">
              <a:buNone/>
            </a:pPr>
            <a:r>
              <a:rPr lang="en-US" sz="1150" dirty="0">
                <a:solidFill>
                  <a:srgbClr val="FFFFFF"/>
                </a:solidFill>
                <a:latin typeface="Arial" pitchFamily="34" charset="0"/>
                <a:ea typeface="Arial" pitchFamily="34" charset="-122"/>
                <a:cs typeface="Arial" pitchFamily="34" charset="-120"/>
              </a:rPr>
              <a:t>◆ लग्न कुंडली</a:t>
            </a:r>
            <a:endParaRPr lang="en-US" sz="1150" dirty="0"/>
          </a:p>
          <a:p>
            <a:pPr indent="0" marL="0">
              <a:buNone/>
            </a:pPr>
            <a:r>
              <a:rPr lang="en-US" sz="1150" dirty="0">
                <a:solidFill>
                  <a:srgbClr val="FFFFFF"/>
                </a:solidFill>
                <a:latin typeface="Arial" pitchFamily="34" charset="0"/>
                <a:ea typeface="Arial" pitchFamily="34" charset="-122"/>
                <a:cs typeface="Arial" pitchFamily="34" charset="-120"/>
              </a:rPr>
              <a:t>◆ ग्रहों की डिग्री</a:t>
            </a:r>
            <a:endParaRPr lang="en-US" sz="1150" dirty="0"/>
          </a:p>
          <a:p>
            <a:pPr indent="0" marL="0">
              <a:buNone/>
            </a:pPr>
            <a:r>
              <a:rPr lang="en-US" sz="1150" dirty="0">
                <a:solidFill>
                  <a:srgbClr val="FFFFFF"/>
                </a:solidFill>
                <a:latin typeface="Arial" pitchFamily="34" charset="0"/>
                <a:ea typeface="Arial" pitchFamily="34" charset="-122"/>
                <a:cs typeface="Arial" pitchFamily="34" charset="-120"/>
              </a:rPr>
              <a:t>◆ मंगल की स्थिति</a:t>
            </a:r>
            <a:endParaRPr lang="en-US" sz="1150" dirty="0"/>
          </a:p>
        </p:txBody>
      </p:sp>
      <p:sp>
        <p:nvSpPr>
          <p:cNvPr id="24" name="Shape 21"/>
          <p:cNvSpPr/>
          <p:nvPr/>
        </p:nvSpPr>
        <p:spPr>
          <a:xfrm>
            <a:off x="365760" y="3639312"/>
            <a:ext cx="8412480" cy="1325880"/>
          </a:xfrm>
          <a:prstGeom prst="roundRect">
            <a:avLst>
              <a:gd name="adj" fmla="val 6897"/>
            </a:avLst>
          </a:prstGeom>
          <a:solidFill>
            <a:srgbClr val="111F45"/>
          </a:solidFill>
          <a:ln/>
          <a:effectLst>
            <a:outerShdw sx="100000" sy="100000" kx="0" ky="0" algn="bl" rotWithShape="0" blurRad="101600" dist="38100" dir="2700000">
              <a:srgbClr val="000000">
                <a:alpha val="25000"/>
              </a:srgbClr>
            </a:outerShdw>
          </a:effectLst>
        </p:spPr>
      </p:sp>
      <p:sp>
        <p:nvSpPr>
          <p:cNvPr id="25" name="Text 22"/>
          <p:cNvSpPr/>
          <p:nvPr/>
        </p:nvSpPr>
        <p:spPr>
          <a:xfrm>
            <a:off x="548640" y="3712464"/>
            <a:ext cx="8229600" cy="274320"/>
          </a:xfrm>
          <a:prstGeom prst="rect">
            <a:avLst/>
          </a:prstGeom>
          <a:noFill/>
          <a:ln/>
        </p:spPr>
        <p:txBody>
          <a:bodyPr wrap="square" lIns="0" tIns="0" rIns="0" bIns="0" rtlCol="0" anchor="ctr"/>
          <a:lstStyle/>
          <a:p>
            <a:pPr indent="0" marL="0">
              <a:buNone/>
            </a:pPr>
            <a:r>
              <a:rPr lang="en-US" sz="1200" b="1" dirty="0">
                <a:solidFill>
                  <a:srgbClr val="F0C040"/>
                </a:solidFill>
                <a:latin typeface="Arial" pitchFamily="34" charset="0"/>
                <a:ea typeface="Arial" pitchFamily="34" charset="-122"/>
                <a:cs typeface="Arial" pitchFamily="34" charset="-120"/>
              </a:rPr>
              <a:t>💖 सफल वैवाहिक जीवन के उपाय</a:t>
            </a:r>
            <a:endParaRPr lang="en-US" sz="1200" dirty="0"/>
          </a:p>
        </p:txBody>
      </p:sp>
      <p:sp>
        <p:nvSpPr>
          <p:cNvPr id="26" name="Text 23"/>
          <p:cNvSpPr/>
          <p:nvPr/>
        </p:nvSpPr>
        <p:spPr>
          <a:xfrm>
            <a:off x="548640" y="4041648"/>
            <a:ext cx="8229600" cy="237744"/>
          </a:xfrm>
          <a:prstGeom prst="rect">
            <a:avLst/>
          </a:prstGeom>
          <a:noFill/>
          <a:ln/>
        </p:spPr>
        <p:txBody>
          <a:bodyPr wrap="square" lIns="0" tIns="0" rIns="0" bIns="0" rtlCol="0" anchor="ctr"/>
          <a:lstStyle/>
          <a:p>
            <a:pPr marL="342900" indent="-342900">
              <a:buSzPct val="100000"/>
              <a:buChar char="✔"/>
            </a:pPr>
            <a:r>
              <a:rPr lang="en-US" sz="1100" dirty="0">
                <a:solidFill>
                  <a:srgbClr val="FFFFFF"/>
                </a:solidFill>
                <a:latin typeface="Arial" pitchFamily="34" charset="0"/>
                <a:ea typeface="Arial" pitchFamily="34" charset="-122"/>
                <a:cs typeface="Arial" pitchFamily="34" charset="-120"/>
              </a:rPr>
              <a:t>हर शुक्रवार माता लक्ष्मी की पूजा करें व सफेद मिठाई का दान करें।</a:t>
            </a:r>
            <a:endParaRPr lang="en-US" sz="1100" dirty="0"/>
          </a:p>
        </p:txBody>
      </p:sp>
      <p:sp>
        <p:nvSpPr>
          <p:cNvPr id="27" name="Text 24"/>
          <p:cNvSpPr/>
          <p:nvPr/>
        </p:nvSpPr>
        <p:spPr>
          <a:xfrm>
            <a:off x="548640" y="4315968"/>
            <a:ext cx="8229600" cy="237744"/>
          </a:xfrm>
          <a:prstGeom prst="rect">
            <a:avLst/>
          </a:prstGeom>
          <a:noFill/>
          <a:ln/>
        </p:spPr>
        <p:txBody>
          <a:bodyPr wrap="square" lIns="0" tIns="0" rIns="0" bIns="0" rtlCol="0" anchor="ctr"/>
          <a:lstStyle/>
          <a:p>
            <a:pPr marL="342900" indent="-342900">
              <a:buSzPct val="100000"/>
              <a:buChar char="✔"/>
            </a:pPr>
            <a:r>
              <a:rPr lang="en-US" sz="1100" dirty="0">
                <a:solidFill>
                  <a:srgbClr val="FFFFFF"/>
                </a:solidFill>
                <a:latin typeface="Arial" pitchFamily="34" charset="0"/>
                <a:ea typeface="Arial" pitchFamily="34" charset="-122"/>
                <a:cs typeface="Arial" pitchFamily="34" charset="-120"/>
              </a:rPr>
              <a:t>प्रतिदिन "ॐ नमः शिवाय" का जाप करें। माता-पिता का सम्मान करें।</a:t>
            </a:r>
            <a:endParaRPr lang="en-US" sz="1100" dirty="0"/>
          </a:p>
        </p:txBody>
      </p:sp>
      <p:sp>
        <p:nvSpPr>
          <p:cNvPr id="28" name="Text 25"/>
          <p:cNvSpPr/>
          <p:nvPr/>
        </p:nvSpPr>
        <p:spPr>
          <a:xfrm>
            <a:off x="548640" y="4590288"/>
            <a:ext cx="8229600" cy="237744"/>
          </a:xfrm>
          <a:prstGeom prst="rect">
            <a:avLst/>
          </a:prstGeom>
          <a:noFill/>
          <a:ln/>
        </p:spPr>
        <p:txBody>
          <a:bodyPr wrap="square" lIns="0" tIns="0" rIns="0" bIns="0" rtlCol="0" anchor="ctr"/>
          <a:lstStyle/>
          <a:p>
            <a:pPr marL="342900" indent="-342900">
              <a:buSzPct val="100000"/>
              <a:buChar char="✔"/>
            </a:pPr>
            <a:r>
              <a:rPr lang="en-US" sz="1100" dirty="0">
                <a:solidFill>
                  <a:srgbClr val="FFFFFF"/>
                </a:solidFill>
                <a:latin typeface="Arial" pitchFamily="34" charset="0"/>
                <a:ea typeface="Arial" pitchFamily="34" charset="-122"/>
                <a:cs typeface="Arial" pitchFamily="34" charset="-120"/>
              </a:rPr>
              <a:t>विशेष मंत्र: ॐ कात्यायनी महा-माये... 108 बार जप लाभकारी।</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8E7"/>
        </a:solidFill>
      </p:bgPr>
    </p:bg>
    <p:spTree>
      <p:nvGrpSpPr>
        <p:cNvPr id="1" name=""/>
        <p:cNvGrpSpPr/>
        <p:nvPr/>
      </p:nvGrpSpPr>
      <p:grpSpPr>
        <a:xfrm>
          <a:off x="0" y="0"/>
          <a:ext cx="0" cy="0"/>
          <a:chOff x="0" y="0"/>
          <a:chExt cx="0" cy="0"/>
        </a:xfrm>
      </p:grpSpPr>
      <p:sp>
        <p:nvSpPr>
          <p:cNvPr id="2" name="Text 0"/>
          <p:cNvSpPr/>
          <p:nvPr/>
        </p:nvSpPr>
        <p:spPr>
          <a:xfrm>
            <a:off x="365760" y="502920"/>
            <a:ext cx="7132320" cy="475488"/>
          </a:xfrm>
          <a:prstGeom prst="rect">
            <a:avLst/>
          </a:prstGeom>
          <a:noFill/>
          <a:ln/>
        </p:spPr>
        <p:txBody>
          <a:bodyPr wrap="square" lIns="0" tIns="0" rIns="0" bIns="0" rtlCol="0" anchor="ctr"/>
          <a:lstStyle/>
          <a:p>
            <a:pPr algn="l" indent="0" marL="0">
              <a:buNone/>
            </a:pPr>
            <a:r>
              <a:rPr lang="en-US" sz="2400" b="1" dirty="0">
                <a:solidFill>
                  <a:srgbClr val="0D1B3E"/>
                </a:solidFill>
                <a:latin typeface="Arial" pitchFamily="34" charset="0"/>
                <a:ea typeface="Arial" pitchFamily="34" charset="-122"/>
                <a:cs typeface="Arial" pitchFamily="34" charset="-120"/>
              </a:rPr>
              <a:t>💪 स्वास्थ्य विश्लेषण एवं शारीरिक प्रकृति</a:t>
            </a:r>
            <a:endParaRPr lang="en-US" sz="2400" dirty="0"/>
          </a:p>
        </p:txBody>
      </p:sp>
      <p:sp>
        <p:nvSpPr>
          <p:cNvPr id="3" name="Shape 1"/>
          <p:cNvSpPr/>
          <p:nvPr/>
        </p:nvSpPr>
        <p:spPr>
          <a:xfrm>
            <a:off x="365760" y="1005840"/>
            <a:ext cx="8412480" cy="22860"/>
          </a:xfrm>
          <a:prstGeom prst="rect">
            <a:avLst/>
          </a:prstGeom>
          <a:solidFill>
            <a:srgbClr val="D4A017"/>
          </a:solidFill>
          <a:ln/>
        </p:spPr>
      </p:sp>
      <p:pic>
        <p:nvPicPr>
          <p:cNvPr id="4" name="Image 0" descr="preencoded.png">    </p:cNvPr>
          <p:cNvPicPr>
            <a:picLocks noChangeAspect="1"/>
          </p:cNvPicPr>
          <p:nvPr/>
        </p:nvPicPr>
        <p:blipFill>
          <a:blip r:embed="rId1"/>
          <a:stretch>
            <a:fillRect/>
          </a:stretch>
        </p:blipFill>
        <p:spPr>
          <a:xfrm>
            <a:off x="7818120" y="54864"/>
            <a:ext cx="1188720" cy="429768"/>
          </a:xfrm>
          <a:prstGeom prst="rect">
            <a:avLst/>
          </a:prstGeom>
        </p:spPr>
      </p:pic>
      <p:sp>
        <p:nvSpPr>
          <p:cNvPr id="5" name="Text 2"/>
          <p:cNvSpPr/>
          <p:nvPr/>
        </p:nvSpPr>
        <p:spPr>
          <a:xfrm>
            <a:off x="0" y="4846320"/>
            <a:ext cx="9052560" cy="228600"/>
          </a:xfrm>
          <a:prstGeom prst="rect">
            <a:avLst/>
          </a:prstGeom>
          <a:noFill/>
          <a:ln/>
        </p:spPr>
        <p:txBody>
          <a:bodyPr wrap="square" lIns="0" tIns="0" rIns="0" bIns="0" rtlCol="0" anchor="ctr"/>
          <a:lstStyle/>
          <a:p>
            <a:pPr algn="r" indent="0" marL="0">
              <a:buNone/>
            </a:pPr>
            <a:r>
              <a:rPr lang="en-US" sz="900" i="1" dirty="0">
                <a:solidFill>
                  <a:srgbClr val="A07810"/>
                </a:solidFill>
                <a:latin typeface="Arial" pitchFamily="34" charset="0"/>
                <a:ea typeface="Arial" pitchFamily="34" charset="-122"/>
                <a:cs typeface="Arial" pitchFamily="34" charset="-120"/>
              </a:rPr>
              <a:t>www.vedicsage.in</a:t>
            </a:r>
            <a:endParaRPr lang="en-US" sz="900" dirty="0"/>
          </a:p>
        </p:txBody>
      </p:sp>
      <p:sp>
        <p:nvSpPr>
          <p:cNvPr id="6" name="Text 3"/>
          <p:cNvSpPr/>
          <p:nvPr/>
        </p:nvSpPr>
        <p:spPr>
          <a:xfrm>
            <a:off x="274320" y="4873752"/>
            <a:ext cx="7132320" cy="182880"/>
          </a:xfrm>
          <a:prstGeom prst="rect">
            <a:avLst/>
          </a:prstGeom>
          <a:noFill/>
          <a:ln/>
        </p:spPr>
        <p:txBody>
          <a:bodyPr wrap="square" lIns="0" tIns="0" rIns="0" bIns="0" rtlCol="0" anchor="ctr"/>
          <a:lstStyle/>
          <a:p>
            <a:pPr algn="l" indent="0" marL="0">
              <a:buNone/>
            </a:pPr>
            <a:r>
              <a:rPr lang="en-US" sz="800" i="1" dirty="0">
                <a:solidFill>
                  <a:srgbClr val="7A8FA8"/>
                </a:solidFill>
                <a:latin typeface="Arial" pitchFamily="34" charset="0"/>
                <a:ea typeface="Arial" pitchFamily="34" charset="-122"/>
                <a:cs typeface="Arial" pitchFamily="34" charset="-120"/>
              </a:rPr>
              <a:t>VedicSage | प्रीमियम कुंडली रिपोर्ट | 17 नवम्बर 2009 | मुंबई, महाराष्ट्र</a:t>
            </a:r>
            <a:endParaRPr lang="en-US" sz="800" dirty="0"/>
          </a:p>
        </p:txBody>
      </p:sp>
      <p:sp>
        <p:nvSpPr>
          <p:cNvPr id="7" name="Shape 4"/>
          <p:cNvSpPr/>
          <p:nvPr/>
        </p:nvSpPr>
        <p:spPr>
          <a:xfrm>
            <a:off x="365760" y="1143000"/>
            <a:ext cx="8412480" cy="868680"/>
          </a:xfrm>
          <a:prstGeom prst="roundRect">
            <a:avLst>
              <a:gd name="adj" fmla="val 10526"/>
            </a:avLst>
          </a:prstGeom>
          <a:solidFill>
            <a:srgbClr val="FFFFFF"/>
          </a:solidFill>
          <a:ln/>
          <a:effectLst>
            <a:outerShdw sx="100000" sy="100000" kx="0" ky="0" algn="bl" rotWithShape="0" blurRad="101600" dist="38100" dir="2700000">
              <a:srgbClr val="000000">
                <a:alpha val="25000"/>
              </a:srgbClr>
            </a:outerShdw>
          </a:effectLst>
        </p:spPr>
      </p:sp>
      <p:sp>
        <p:nvSpPr>
          <p:cNvPr id="8" name="Text 5"/>
          <p:cNvSpPr/>
          <p:nvPr/>
        </p:nvSpPr>
        <p:spPr>
          <a:xfrm>
            <a:off x="548640" y="1216152"/>
            <a:ext cx="8229600" cy="274320"/>
          </a:xfrm>
          <a:prstGeom prst="rect">
            <a:avLst/>
          </a:prstGeom>
          <a:noFill/>
          <a:ln/>
        </p:spPr>
        <p:txBody>
          <a:bodyPr wrap="square" lIns="0" tIns="0" rIns="0" bIns="0" rtlCol="0" anchor="ctr"/>
          <a:lstStyle/>
          <a:p>
            <a:pPr indent="0" marL="0">
              <a:buNone/>
            </a:pPr>
            <a:r>
              <a:rPr lang="en-US" sz="1300" b="1" dirty="0">
                <a:solidFill>
                  <a:srgbClr val="0D1B3E"/>
                </a:solidFill>
                <a:latin typeface="Arial" pitchFamily="34" charset="0"/>
                <a:ea typeface="Arial" pitchFamily="34" charset="-122"/>
                <a:cs typeface="Arial" pitchFamily="34" charset="-120"/>
              </a:rPr>
              <a:t>🌿 शारीरिक प्रकृति: वात-पित्त प्रधान (Vata-Pitta Dominant)</a:t>
            </a:r>
            <a:endParaRPr lang="en-US" sz="1300" dirty="0"/>
          </a:p>
        </p:txBody>
      </p:sp>
      <p:sp>
        <p:nvSpPr>
          <p:cNvPr id="9" name="Text 6"/>
          <p:cNvSpPr/>
          <p:nvPr/>
        </p:nvSpPr>
        <p:spPr>
          <a:xfrm>
            <a:off x="548640" y="1517904"/>
            <a:ext cx="8229600" cy="402336"/>
          </a:xfrm>
          <a:prstGeom prst="rect">
            <a:avLst/>
          </a:prstGeom>
          <a:noFill/>
          <a:ln/>
        </p:spPr>
        <p:txBody>
          <a:bodyPr wrap="square" lIns="0" tIns="0" rIns="0" bIns="0" rtlCol="0" anchor="ctr"/>
          <a:lstStyle/>
          <a:p>
            <a:pPr indent="0" marL="0">
              <a:buNone/>
            </a:pPr>
            <a:r>
              <a:rPr lang="en-US" sz="1100" dirty="0">
                <a:solidFill>
                  <a:srgbClr val="333333"/>
                </a:solidFill>
                <a:latin typeface="Arial" pitchFamily="34" charset="0"/>
                <a:ea typeface="Arial" pitchFamily="34" charset="-122"/>
                <a:cs typeface="Arial" pitchFamily="34" charset="-120"/>
              </a:rPr>
              <a:t>तेज दिमाग, सक्रिय एवं ऊर्जावान स्वभाव, जल्दी नई चीजें सीखने की क्षमता, प्रतिस्पर्धात्मक सोच। अधिक सोचने से मानसिक थकान, अनियमित दिनचर्या से स्वास्थ्य प्रभावित हो सकता है।</a:t>
            </a:r>
            <a:endParaRPr lang="en-US" sz="1100" dirty="0"/>
          </a:p>
        </p:txBody>
      </p:sp>
      <p:sp>
        <p:nvSpPr>
          <p:cNvPr id="10" name="Shape 7"/>
          <p:cNvSpPr/>
          <p:nvPr/>
        </p:nvSpPr>
        <p:spPr>
          <a:xfrm>
            <a:off x="365760" y="2121408"/>
            <a:ext cx="4114800" cy="804672"/>
          </a:xfrm>
          <a:prstGeom prst="roundRect">
            <a:avLst>
              <a:gd name="adj" fmla="val 9091"/>
            </a:avLst>
          </a:prstGeom>
          <a:solidFill>
            <a:srgbClr val="EEF4FF"/>
          </a:solidFill>
          <a:ln/>
          <a:effectLst>
            <a:outerShdw sx="100000" sy="100000" kx="0" ky="0" algn="bl" rotWithShape="0" blurRad="101600" dist="38100" dir="2700000">
              <a:srgbClr val="000000">
                <a:alpha val="25000"/>
              </a:srgbClr>
            </a:outerShdw>
          </a:effectLst>
        </p:spPr>
      </p:sp>
      <p:sp>
        <p:nvSpPr>
          <p:cNvPr id="11" name="Text 8"/>
          <p:cNvSpPr/>
          <p:nvPr/>
        </p:nvSpPr>
        <p:spPr>
          <a:xfrm>
            <a:off x="502920" y="2176272"/>
            <a:ext cx="3749040" cy="256032"/>
          </a:xfrm>
          <a:prstGeom prst="rect">
            <a:avLst/>
          </a:prstGeom>
          <a:noFill/>
          <a:ln/>
        </p:spPr>
        <p:txBody>
          <a:bodyPr wrap="square" lIns="0" tIns="0" rIns="0" bIns="0" rtlCol="0" anchor="ctr"/>
          <a:lstStyle/>
          <a:p>
            <a:pPr indent="0" marL="0">
              <a:buNone/>
            </a:pPr>
            <a:r>
              <a:rPr lang="en-US" sz="1200" b="1" dirty="0">
                <a:solidFill>
                  <a:srgbClr val="0D1B3E"/>
                </a:solidFill>
                <a:latin typeface="Arial" pitchFamily="34" charset="0"/>
                <a:ea typeface="Arial" pitchFamily="34" charset="-122"/>
                <a:cs typeface="Arial" pitchFamily="34" charset="-120"/>
              </a:rPr>
              <a:t>🧠 मानसिक तनाव</a:t>
            </a:r>
            <a:endParaRPr lang="en-US" sz="1200" dirty="0"/>
          </a:p>
        </p:txBody>
      </p:sp>
      <p:sp>
        <p:nvSpPr>
          <p:cNvPr id="12" name="Text 9"/>
          <p:cNvSpPr/>
          <p:nvPr/>
        </p:nvSpPr>
        <p:spPr>
          <a:xfrm>
            <a:off x="502920" y="2441448"/>
            <a:ext cx="3749040" cy="201168"/>
          </a:xfrm>
          <a:prstGeom prst="rect">
            <a:avLst/>
          </a:prstGeom>
          <a:noFill/>
          <a:ln/>
        </p:spPr>
        <p:txBody>
          <a:bodyPr wrap="square" lIns="0" tIns="0" rIns="0" bIns="0" rtlCol="0" anchor="ctr"/>
          <a:lstStyle/>
          <a:p>
            <a:pPr indent="0" marL="0">
              <a:buNone/>
            </a:pPr>
            <a:r>
              <a:rPr lang="en-US" sz="1000" dirty="0">
                <a:solidFill>
                  <a:srgbClr val="B85000"/>
                </a:solidFill>
                <a:latin typeface="Arial" pitchFamily="34" charset="0"/>
                <a:ea typeface="Arial" pitchFamily="34" charset="-122"/>
                <a:cs typeface="Arial" pitchFamily="34" charset="-120"/>
              </a:rPr>
              <a:t>⚠ Stress, Anxiety, Overthinking</a:t>
            </a:r>
            <a:endParaRPr lang="en-US" sz="1000" dirty="0"/>
          </a:p>
        </p:txBody>
      </p:sp>
      <p:sp>
        <p:nvSpPr>
          <p:cNvPr id="13" name="Text 10"/>
          <p:cNvSpPr/>
          <p:nvPr/>
        </p:nvSpPr>
        <p:spPr>
          <a:xfrm>
            <a:off x="502920" y="2651760"/>
            <a:ext cx="3749040" cy="201168"/>
          </a:xfrm>
          <a:prstGeom prst="rect">
            <a:avLst/>
          </a:prstGeom>
          <a:noFill/>
          <a:ln/>
        </p:spPr>
        <p:txBody>
          <a:bodyPr wrap="square" lIns="0" tIns="0" rIns="0" bIns="0" rtlCol="0" anchor="ctr"/>
          <a:lstStyle/>
          <a:p>
            <a:pPr indent="0" marL="0">
              <a:buNone/>
            </a:pPr>
            <a:r>
              <a:rPr lang="en-US" sz="1000" dirty="0">
                <a:solidFill>
                  <a:srgbClr val="1A7A4A"/>
                </a:solidFill>
                <a:latin typeface="Arial" pitchFamily="34" charset="0"/>
                <a:ea typeface="Arial" pitchFamily="34" charset="-122"/>
                <a:cs typeface="Arial" pitchFamily="34" charset="-120"/>
              </a:rPr>
              <a:t>✅ 10 मिनट ध्यान, स्क्रीन टाइम नियंत्रित रखें</a:t>
            </a:r>
            <a:endParaRPr lang="en-US" sz="1000" dirty="0"/>
          </a:p>
        </p:txBody>
      </p:sp>
      <p:sp>
        <p:nvSpPr>
          <p:cNvPr id="14" name="Shape 11"/>
          <p:cNvSpPr/>
          <p:nvPr/>
        </p:nvSpPr>
        <p:spPr>
          <a:xfrm>
            <a:off x="365760" y="3035808"/>
            <a:ext cx="4114800" cy="804672"/>
          </a:xfrm>
          <a:prstGeom prst="roundRect">
            <a:avLst>
              <a:gd name="adj" fmla="val 9091"/>
            </a:avLst>
          </a:prstGeom>
          <a:solidFill>
            <a:srgbClr val="FFFFFF"/>
          </a:solidFill>
          <a:ln/>
          <a:effectLst>
            <a:outerShdw sx="100000" sy="100000" kx="0" ky="0" algn="bl" rotWithShape="0" blurRad="101600" dist="38100" dir="2700000">
              <a:srgbClr val="000000">
                <a:alpha val="25000"/>
              </a:srgbClr>
            </a:outerShdw>
          </a:effectLst>
        </p:spPr>
      </p:sp>
      <p:sp>
        <p:nvSpPr>
          <p:cNvPr id="15" name="Text 12"/>
          <p:cNvSpPr/>
          <p:nvPr/>
        </p:nvSpPr>
        <p:spPr>
          <a:xfrm>
            <a:off x="502920" y="3090672"/>
            <a:ext cx="3749040" cy="256032"/>
          </a:xfrm>
          <a:prstGeom prst="rect">
            <a:avLst/>
          </a:prstGeom>
          <a:noFill/>
          <a:ln/>
        </p:spPr>
        <p:txBody>
          <a:bodyPr wrap="square" lIns="0" tIns="0" rIns="0" bIns="0" rtlCol="0" anchor="ctr"/>
          <a:lstStyle/>
          <a:p>
            <a:pPr indent="0" marL="0">
              <a:buNone/>
            </a:pPr>
            <a:r>
              <a:rPr lang="en-US" sz="1200" b="1" dirty="0">
                <a:solidFill>
                  <a:srgbClr val="0D1B3E"/>
                </a:solidFill>
                <a:latin typeface="Arial" pitchFamily="34" charset="0"/>
                <a:ea typeface="Arial" pitchFamily="34" charset="-122"/>
                <a:cs typeface="Arial" pitchFamily="34" charset="-120"/>
              </a:rPr>
              <a:t>😴 नींद</a:t>
            </a:r>
            <a:endParaRPr lang="en-US" sz="1200" dirty="0"/>
          </a:p>
        </p:txBody>
      </p:sp>
      <p:sp>
        <p:nvSpPr>
          <p:cNvPr id="16" name="Text 13"/>
          <p:cNvSpPr/>
          <p:nvPr/>
        </p:nvSpPr>
        <p:spPr>
          <a:xfrm>
            <a:off x="502920" y="3355848"/>
            <a:ext cx="3749040" cy="201168"/>
          </a:xfrm>
          <a:prstGeom prst="rect">
            <a:avLst/>
          </a:prstGeom>
          <a:noFill/>
          <a:ln/>
        </p:spPr>
        <p:txBody>
          <a:bodyPr wrap="square" lIns="0" tIns="0" rIns="0" bIns="0" rtlCol="0" anchor="ctr"/>
          <a:lstStyle/>
          <a:p>
            <a:pPr indent="0" marL="0">
              <a:buNone/>
            </a:pPr>
            <a:r>
              <a:rPr lang="en-US" sz="1000" dirty="0">
                <a:solidFill>
                  <a:srgbClr val="B85000"/>
                </a:solidFill>
                <a:latin typeface="Arial" pitchFamily="34" charset="0"/>
                <a:ea typeface="Arial" pitchFamily="34" charset="-122"/>
                <a:cs typeface="Arial" pitchFamily="34" charset="-120"/>
              </a:rPr>
              <a:t>⚠ देर रात तक जागना</a:t>
            </a:r>
            <a:endParaRPr lang="en-US" sz="1000" dirty="0"/>
          </a:p>
        </p:txBody>
      </p:sp>
      <p:sp>
        <p:nvSpPr>
          <p:cNvPr id="17" name="Text 14"/>
          <p:cNvSpPr/>
          <p:nvPr/>
        </p:nvSpPr>
        <p:spPr>
          <a:xfrm>
            <a:off x="502920" y="3566160"/>
            <a:ext cx="3749040" cy="201168"/>
          </a:xfrm>
          <a:prstGeom prst="rect">
            <a:avLst/>
          </a:prstGeom>
          <a:noFill/>
          <a:ln/>
        </p:spPr>
        <p:txBody>
          <a:bodyPr wrap="square" lIns="0" tIns="0" rIns="0" bIns="0" rtlCol="0" anchor="ctr"/>
          <a:lstStyle/>
          <a:p>
            <a:pPr indent="0" marL="0">
              <a:buNone/>
            </a:pPr>
            <a:r>
              <a:rPr lang="en-US" sz="1000" dirty="0">
                <a:solidFill>
                  <a:srgbClr val="1A7A4A"/>
                </a:solidFill>
                <a:latin typeface="Arial" pitchFamily="34" charset="0"/>
                <a:ea typeface="Arial" pitchFamily="34" charset="-122"/>
                <a:cs typeface="Arial" pitchFamily="34" charset="-120"/>
              </a:rPr>
              <a:t>✅ रात 11 बजे से पहले सोएँ, मोबाइल कम करें</a:t>
            </a:r>
            <a:endParaRPr lang="en-US" sz="1000" dirty="0"/>
          </a:p>
        </p:txBody>
      </p:sp>
      <p:sp>
        <p:nvSpPr>
          <p:cNvPr id="18" name="Shape 15"/>
          <p:cNvSpPr/>
          <p:nvPr/>
        </p:nvSpPr>
        <p:spPr>
          <a:xfrm>
            <a:off x="365760" y="3950208"/>
            <a:ext cx="4114800" cy="804672"/>
          </a:xfrm>
          <a:prstGeom prst="roundRect">
            <a:avLst>
              <a:gd name="adj" fmla="val 9091"/>
            </a:avLst>
          </a:prstGeom>
          <a:solidFill>
            <a:srgbClr val="EEF4FF"/>
          </a:solidFill>
          <a:ln/>
          <a:effectLst>
            <a:outerShdw sx="100000" sy="100000" kx="0" ky="0" algn="bl" rotWithShape="0" blurRad="101600" dist="38100" dir="2700000">
              <a:srgbClr val="000000">
                <a:alpha val="25000"/>
              </a:srgbClr>
            </a:outerShdw>
          </a:effectLst>
        </p:spPr>
      </p:sp>
      <p:sp>
        <p:nvSpPr>
          <p:cNvPr id="19" name="Text 16"/>
          <p:cNvSpPr/>
          <p:nvPr/>
        </p:nvSpPr>
        <p:spPr>
          <a:xfrm>
            <a:off x="502920" y="4005072"/>
            <a:ext cx="3749040" cy="256032"/>
          </a:xfrm>
          <a:prstGeom prst="rect">
            <a:avLst/>
          </a:prstGeom>
          <a:noFill/>
          <a:ln/>
        </p:spPr>
        <p:txBody>
          <a:bodyPr wrap="square" lIns="0" tIns="0" rIns="0" bIns="0" rtlCol="0" anchor="ctr"/>
          <a:lstStyle/>
          <a:p>
            <a:pPr indent="0" marL="0">
              <a:buNone/>
            </a:pPr>
            <a:r>
              <a:rPr lang="en-US" sz="1200" b="1" dirty="0">
                <a:solidFill>
                  <a:srgbClr val="0D1B3E"/>
                </a:solidFill>
                <a:latin typeface="Arial" pitchFamily="34" charset="0"/>
                <a:ea typeface="Arial" pitchFamily="34" charset="-122"/>
                <a:cs typeface="Arial" pitchFamily="34" charset="-120"/>
              </a:rPr>
              <a:t>🍽 पाचन तंत्र</a:t>
            </a:r>
            <a:endParaRPr lang="en-US" sz="1200" dirty="0"/>
          </a:p>
        </p:txBody>
      </p:sp>
      <p:sp>
        <p:nvSpPr>
          <p:cNvPr id="20" name="Text 17"/>
          <p:cNvSpPr/>
          <p:nvPr/>
        </p:nvSpPr>
        <p:spPr>
          <a:xfrm>
            <a:off x="502920" y="4270248"/>
            <a:ext cx="3749040" cy="201168"/>
          </a:xfrm>
          <a:prstGeom prst="rect">
            <a:avLst/>
          </a:prstGeom>
          <a:noFill/>
          <a:ln/>
        </p:spPr>
        <p:txBody>
          <a:bodyPr wrap="square" lIns="0" tIns="0" rIns="0" bIns="0" rtlCol="0" anchor="ctr"/>
          <a:lstStyle/>
          <a:p>
            <a:pPr indent="0" marL="0">
              <a:buNone/>
            </a:pPr>
            <a:r>
              <a:rPr lang="en-US" sz="1000" dirty="0">
                <a:solidFill>
                  <a:srgbClr val="B85000"/>
                </a:solidFill>
                <a:latin typeface="Arial" pitchFamily="34" charset="0"/>
                <a:ea typeface="Arial" pitchFamily="34" charset="-122"/>
                <a:cs typeface="Arial" pitchFamily="34" charset="-120"/>
              </a:rPr>
              <a:t>⚠ गैस, एसिडिटी, अपच</a:t>
            </a:r>
            <a:endParaRPr lang="en-US" sz="1000" dirty="0"/>
          </a:p>
        </p:txBody>
      </p:sp>
      <p:sp>
        <p:nvSpPr>
          <p:cNvPr id="21" name="Text 18"/>
          <p:cNvSpPr/>
          <p:nvPr/>
        </p:nvSpPr>
        <p:spPr>
          <a:xfrm>
            <a:off x="502920" y="4480560"/>
            <a:ext cx="3749040" cy="201168"/>
          </a:xfrm>
          <a:prstGeom prst="rect">
            <a:avLst/>
          </a:prstGeom>
          <a:noFill/>
          <a:ln/>
        </p:spPr>
        <p:txBody>
          <a:bodyPr wrap="square" lIns="0" tIns="0" rIns="0" bIns="0" rtlCol="0" anchor="ctr"/>
          <a:lstStyle/>
          <a:p>
            <a:pPr indent="0" marL="0">
              <a:buNone/>
            </a:pPr>
            <a:r>
              <a:rPr lang="en-US" sz="1000" dirty="0">
                <a:solidFill>
                  <a:srgbClr val="1A7A4A"/>
                </a:solidFill>
                <a:latin typeface="Arial" pitchFamily="34" charset="0"/>
                <a:ea typeface="Arial" pitchFamily="34" charset="-122"/>
                <a:cs typeface="Arial" pitchFamily="34" charset="-120"/>
              </a:rPr>
              <a:t>✅ समय पर भोजन, पर्याप्त पानी पिएँ</a:t>
            </a:r>
            <a:endParaRPr lang="en-US" sz="1000" dirty="0"/>
          </a:p>
        </p:txBody>
      </p:sp>
      <p:sp>
        <p:nvSpPr>
          <p:cNvPr id="22" name="Shape 19"/>
          <p:cNvSpPr/>
          <p:nvPr/>
        </p:nvSpPr>
        <p:spPr>
          <a:xfrm>
            <a:off x="365760" y="3867912"/>
            <a:ext cx="4206240" cy="804672"/>
          </a:xfrm>
          <a:prstGeom prst="roundRect">
            <a:avLst>
              <a:gd name="adj" fmla="val 9091"/>
            </a:avLst>
          </a:prstGeom>
          <a:solidFill>
            <a:srgbClr val="EEF4FF"/>
          </a:solidFill>
          <a:ln/>
          <a:effectLst>
            <a:outerShdw sx="100000" sy="100000" kx="0" ky="0" algn="bl" rotWithShape="0" blurRad="101600" dist="38100" dir="2700000">
              <a:srgbClr val="000000">
                <a:alpha val="25000"/>
              </a:srgbClr>
            </a:outerShdw>
          </a:effectLst>
        </p:spPr>
      </p:sp>
      <p:sp>
        <p:nvSpPr>
          <p:cNvPr id="23" name="Text 20"/>
          <p:cNvSpPr/>
          <p:nvPr/>
        </p:nvSpPr>
        <p:spPr>
          <a:xfrm>
            <a:off x="502920" y="3922776"/>
            <a:ext cx="3931920" cy="256032"/>
          </a:xfrm>
          <a:prstGeom prst="rect">
            <a:avLst/>
          </a:prstGeom>
          <a:noFill/>
          <a:ln/>
        </p:spPr>
        <p:txBody>
          <a:bodyPr wrap="square" lIns="0" tIns="0" rIns="0" bIns="0" rtlCol="0" anchor="ctr"/>
          <a:lstStyle/>
          <a:p>
            <a:pPr indent="0" marL="0">
              <a:buNone/>
            </a:pPr>
            <a:r>
              <a:rPr lang="en-US" sz="1200" b="1" dirty="0">
                <a:solidFill>
                  <a:srgbClr val="0D1B3E"/>
                </a:solidFill>
                <a:latin typeface="Arial" pitchFamily="34" charset="0"/>
                <a:ea typeface="Arial" pitchFamily="34" charset="-122"/>
                <a:cs typeface="Arial" pitchFamily="34" charset="-120"/>
              </a:rPr>
              <a:t>💻 गर्दन एवं पीठ</a:t>
            </a:r>
            <a:endParaRPr lang="en-US" sz="1200" dirty="0"/>
          </a:p>
        </p:txBody>
      </p:sp>
      <p:sp>
        <p:nvSpPr>
          <p:cNvPr id="24" name="Text 21"/>
          <p:cNvSpPr/>
          <p:nvPr/>
        </p:nvSpPr>
        <p:spPr>
          <a:xfrm>
            <a:off x="502920" y="4187952"/>
            <a:ext cx="3931920" cy="201168"/>
          </a:xfrm>
          <a:prstGeom prst="rect">
            <a:avLst/>
          </a:prstGeom>
          <a:noFill/>
          <a:ln/>
        </p:spPr>
        <p:txBody>
          <a:bodyPr wrap="square" lIns="0" tIns="0" rIns="0" bIns="0" rtlCol="0" anchor="ctr"/>
          <a:lstStyle/>
          <a:p>
            <a:pPr indent="0" marL="0">
              <a:buNone/>
            </a:pPr>
            <a:r>
              <a:rPr lang="en-US" sz="1000" dirty="0">
                <a:solidFill>
                  <a:srgbClr val="B85000"/>
                </a:solidFill>
                <a:latin typeface="Arial" pitchFamily="34" charset="0"/>
                <a:ea typeface="Arial" pitchFamily="34" charset="-122"/>
                <a:cs typeface="Arial" pitchFamily="34" charset="-120"/>
              </a:rPr>
              <a:t>⚠ गर्दन दर्द, गलत पोश्चर</a:t>
            </a:r>
            <a:endParaRPr lang="en-US" sz="1000" dirty="0"/>
          </a:p>
        </p:txBody>
      </p:sp>
      <p:sp>
        <p:nvSpPr>
          <p:cNvPr id="25" name="Text 22"/>
          <p:cNvSpPr/>
          <p:nvPr/>
        </p:nvSpPr>
        <p:spPr>
          <a:xfrm>
            <a:off x="502920" y="4398264"/>
            <a:ext cx="3931920" cy="201168"/>
          </a:xfrm>
          <a:prstGeom prst="rect">
            <a:avLst/>
          </a:prstGeom>
          <a:noFill/>
          <a:ln/>
        </p:spPr>
        <p:txBody>
          <a:bodyPr wrap="square" lIns="0" tIns="0" rIns="0" bIns="0" rtlCol="0" anchor="ctr"/>
          <a:lstStyle/>
          <a:p>
            <a:pPr indent="0" marL="0">
              <a:buNone/>
            </a:pPr>
            <a:r>
              <a:rPr lang="en-US" sz="950" dirty="0">
                <a:solidFill>
                  <a:srgbClr val="1A7A4A"/>
                </a:solidFill>
                <a:latin typeface="Arial" pitchFamily="34" charset="0"/>
                <a:ea typeface="Arial" pitchFamily="34" charset="-122"/>
                <a:cs typeface="Arial" pitchFamily="34" charset="-120"/>
              </a:rPr>
              <a:t>✅ हर 45 मिनट में ब्रेक, नियमित स्ट्रेचिंग</a:t>
            </a:r>
            <a:endParaRPr lang="en-US" sz="950" dirty="0"/>
          </a:p>
        </p:txBody>
      </p:sp>
      <p:sp>
        <p:nvSpPr>
          <p:cNvPr id="26" name="Shape 23"/>
          <p:cNvSpPr/>
          <p:nvPr/>
        </p:nvSpPr>
        <p:spPr>
          <a:xfrm>
            <a:off x="4828032" y="3867912"/>
            <a:ext cx="4206240" cy="804672"/>
          </a:xfrm>
          <a:prstGeom prst="roundRect">
            <a:avLst>
              <a:gd name="adj" fmla="val 9091"/>
            </a:avLst>
          </a:prstGeom>
          <a:solidFill>
            <a:srgbClr val="FFFFFF"/>
          </a:solidFill>
          <a:ln/>
          <a:effectLst>
            <a:outerShdw sx="100000" sy="100000" kx="0" ky="0" algn="bl" rotWithShape="0" blurRad="101600" dist="38100" dir="2700000">
              <a:srgbClr val="000000">
                <a:alpha val="25000"/>
              </a:srgbClr>
            </a:outerShdw>
          </a:effectLst>
        </p:spPr>
      </p:sp>
      <p:sp>
        <p:nvSpPr>
          <p:cNvPr id="27" name="Text 24"/>
          <p:cNvSpPr/>
          <p:nvPr/>
        </p:nvSpPr>
        <p:spPr>
          <a:xfrm>
            <a:off x="4965192" y="3922776"/>
            <a:ext cx="3931920" cy="256032"/>
          </a:xfrm>
          <a:prstGeom prst="rect">
            <a:avLst/>
          </a:prstGeom>
          <a:noFill/>
          <a:ln/>
        </p:spPr>
        <p:txBody>
          <a:bodyPr wrap="square" lIns="0" tIns="0" rIns="0" bIns="0" rtlCol="0" anchor="ctr"/>
          <a:lstStyle/>
          <a:p>
            <a:pPr indent="0" marL="0">
              <a:buNone/>
            </a:pPr>
            <a:r>
              <a:rPr lang="en-US" sz="1200" b="1" dirty="0">
                <a:solidFill>
                  <a:srgbClr val="0D1B3E"/>
                </a:solidFill>
                <a:latin typeface="Arial" pitchFamily="34" charset="0"/>
                <a:ea typeface="Arial" pitchFamily="34" charset="-122"/>
                <a:cs typeface="Arial" pitchFamily="34" charset="-120"/>
              </a:rPr>
              <a:t>👀 आँखों की देखभाल</a:t>
            </a:r>
            <a:endParaRPr lang="en-US" sz="1200" dirty="0"/>
          </a:p>
        </p:txBody>
      </p:sp>
      <p:sp>
        <p:nvSpPr>
          <p:cNvPr id="28" name="Text 25"/>
          <p:cNvSpPr/>
          <p:nvPr/>
        </p:nvSpPr>
        <p:spPr>
          <a:xfrm>
            <a:off x="4965192" y="4187952"/>
            <a:ext cx="3931920" cy="201168"/>
          </a:xfrm>
          <a:prstGeom prst="rect">
            <a:avLst/>
          </a:prstGeom>
          <a:noFill/>
          <a:ln/>
        </p:spPr>
        <p:txBody>
          <a:bodyPr wrap="square" lIns="0" tIns="0" rIns="0" bIns="0" rtlCol="0" anchor="ctr"/>
          <a:lstStyle/>
          <a:p>
            <a:pPr indent="0" marL="0">
              <a:buNone/>
            </a:pPr>
            <a:r>
              <a:rPr lang="en-US" sz="1000" dirty="0">
                <a:solidFill>
                  <a:srgbClr val="B85000"/>
                </a:solidFill>
                <a:latin typeface="Arial" pitchFamily="34" charset="0"/>
                <a:ea typeface="Arial" pitchFamily="34" charset="-122"/>
                <a:cs typeface="Arial" pitchFamily="34" charset="-120"/>
              </a:rPr>
              <a:t>⚠ Eye Strain, Dry Eyes</a:t>
            </a:r>
            <a:endParaRPr lang="en-US" sz="1000" dirty="0"/>
          </a:p>
        </p:txBody>
      </p:sp>
      <p:sp>
        <p:nvSpPr>
          <p:cNvPr id="29" name="Text 26"/>
          <p:cNvSpPr/>
          <p:nvPr/>
        </p:nvSpPr>
        <p:spPr>
          <a:xfrm>
            <a:off x="4965192" y="4398264"/>
            <a:ext cx="3931920" cy="201168"/>
          </a:xfrm>
          <a:prstGeom prst="rect">
            <a:avLst/>
          </a:prstGeom>
          <a:noFill/>
          <a:ln/>
        </p:spPr>
        <p:txBody>
          <a:bodyPr wrap="square" lIns="0" tIns="0" rIns="0" bIns="0" rtlCol="0" anchor="ctr"/>
          <a:lstStyle/>
          <a:p>
            <a:pPr indent="0" marL="0">
              <a:buNone/>
            </a:pPr>
            <a:r>
              <a:rPr lang="en-US" sz="950" dirty="0">
                <a:solidFill>
                  <a:srgbClr val="1A7A4A"/>
                </a:solidFill>
                <a:latin typeface="Arial" pitchFamily="34" charset="0"/>
                <a:ea typeface="Arial" pitchFamily="34" charset="-122"/>
                <a:cs typeface="Arial" pitchFamily="34" charset="-120"/>
              </a:rPr>
              <a:t>✅ 20-20-20 नियम: 20 मिनट बाद 20 सेकंड 20 फीट दूर देखें</a:t>
            </a:r>
            <a:endParaRPr lang="en-US" sz="9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प्रीमियम कुंडली रिपोर्ट</dc:title>
  <dc:subject>PptxGenJS Presentation</dc:subject>
  <dc:creator>VedicSage</dc:creator>
  <cp:lastModifiedBy>VedicSage</cp:lastModifiedBy>
  <cp:revision>1</cp:revision>
  <dcterms:created xsi:type="dcterms:W3CDTF">2026-06-14T16:36:11Z</dcterms:created>
  <dcterms:modified xsi:type="dcterms:W3CDTF">2026-06-14T16:36:11Z</dcterms:modified>
</cp:coreProperties>
</file>